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6" r:id="rId4"/>
    <p:sldId id="260" r:id="rId5"/>
    <p:sldId id="277" r:id="rId6"/>
    <p:sldId id="281" r:id="rId7"/>
    <p:sldId id="279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8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-82" y="-2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EEA35D3-AD1F-84A0-2152-5986DA858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CABD3409-6069-5878-4758-E75555BD3E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E9505614-3842-AEBA-F616-10828CE54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26D-1ACC-4B37-9637-B6BFA5FEFFCA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B66F21B0-8C4A-280B-2F52-B4E1F7EFB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C730595F-3631-C56A-A737-42EC5F8B0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61C4-A4C7-418D-9DE9-E301D3A2B4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8507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903426A-052A-5DF2-E521-72C30038F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95B4506-6584-7E25-3992-B77BCECB7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A2AED40A-CC55-0D21-774F-86E2DD438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26D-1ACC-4B37-9637-B6BFA5FEFFCA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526371C-2AF4-FBCE-76E1-39BE2E909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7A9FDE7-52DC-B068-2970-506DF817B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61C4-A4C7-418D-9DE9-E301D3A2B4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1924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C32838D-0B12-5A54-2FFD-0BB4A86AC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1B74C7B7-85F5-5751-D621-69D582040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0EB01F9C-D9E5-FB68-F5FA-C63E55677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26D-1ACC-4B37-9637-B6BFA5FEFFCA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1BD8A887-8595-DE46-101B-C7A5E59BE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7167451-A8D3-72B6-7357-0DFCB86CF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61C4-A4C7-418D-9DE9-E301D3A2B4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4641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3D8D67-1EC1-E8EC-380F-0CD475446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939BDCC-152E-A014-870C-30F6C4EA53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541EA274-1A69-36BE-2061-CDEB25AE4B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9C914A0B-3935-98DF-DFC9-21D09B9F9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26D-1ACC-4B37-9637-B6BFA5FEFFCA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5E7C04D7-6638-4300-6C0A-FB4E2C919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77776E00-D1DC-C21E-83CC-DB3100021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61C4-A4C7-418D-9DE9-E301D3A2B4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1710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4D605C6-853B-84ED-C1E7-29796F921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0FD9AD96-1A0C-0ED1-621E-6C28C365E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1C28240F-987E-2C24-7594-AC621338D6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184D2404-04BD-7D59-C713-7B0606F1BF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30A62396-8BF2-090A-147F-24B422EEFD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4E2D2A4B-C904-825C-D22F-CCA64D545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26D-1ACC-4B37-9637-B6BFA5FEFFCA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526563F1-6CFE-1F7A-9622-1D309F5D6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C06BA054-525D-15DF-9EBC-EAEE9CADC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61C4-A4C7-418D-9DE9-E301D3A2B4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5474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1B66384-D935-C733-B548-37098B3B0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17B2AD11-858C-7A9C-F0E8-D3BDF380C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26D-1ACC-4B37-9637-B6BFA5FEFFCA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34A18E21-754E-727A-F2C2-DA95F5560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ED0911AC-EC96-5110-F27C-9C235A3C2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61C4-A4C7-418D-9DE9-E301D3A2B4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434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7EEE850D-ECE3-3AF0-F3CE-BA542AD64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26D-1ACC-4B37-9637-B6BFA5FEFFCA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55FE4109-BB6D-B16A-073A-DE615535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BEEA18E0-2DCC-22F6-A67C-00D76FABF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61C4-A4C7-418D-9DE9-E301D3A2B4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118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3EDDDBD-AFCA-507E-479C-10B66A049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3122CAA-5D08-2A9C-5687-127AE8345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E7AE2901-5443-21AD-D05F-D88959723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85647DAF-7F9C-9BD7-DB0A-0D1905224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26D-1ACC-4B37-9637-B6BFA5FEFFCA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3000ECD2-9918-AE3F-93EE-1806C3A50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7765DE5F-7D64-E5DE-6988-F084EEE4D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61C4-A4C7-418D-9DE9-E301D3A2B4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9936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2D46003-1D06-53BE-BBC6-045AF6DB2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57C01DE2-0150-9241-1A2B-30615C40A0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8F8356B1-EF71-ADC8-C0E4-50882FBC1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3ADA2E64-0954-B0B7-B1AF-00A34FB7D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26D-1ACC-4B37-9637-B6BFA5FEFFCA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D6A43CB8-DFB3-DEC5-2EA9-C520553D5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83EA4A59-042C-6041-4029-2E6AAAADB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61C4-A4C7-418D-9DE9-E301D3A2B4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3646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F2B5C94-8A56-71EA-7A6A-5D0FD2E4F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A24C968D-D134-7203-5DC5-556CF36D6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091FD372-FD1A-0A60-4BB6-DC3BB4456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26D-1ACC-4B37-9637-B6BFA5FEFFCA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20464C37-A76D-09FF-86C3-3344F5927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DB8575D4-24F0-020B-0E1E-2563D7677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61C4-A4C7-418D-9DE9-E301D3A2B4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2633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31CED906-B108-C141-93B0-096806E215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28CA76C7-0502-156F-2DFD-019BF354DD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D0C29202-8A33-BC82-AAEE-9E0C9C8A9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6E26D-1ACC-4B37-9637-B6BFA5FEFFCA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3DCE90FB-B67A-05C6-337C-B35EF99FB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1AEF1168-F659-6B7B-BDF3-C74B59B01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C61C4-A4C7-418D-9DE9-E301D3A2B4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2627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061133B4-AE39-5CF3-DE33-396B53161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421344C7-DE60-5C51-93C6-8D3E28929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18D5A2B3-CFA3-932D-D7E0-DA027A3190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46E26D-1ACC-4B37-9637-B6BFA5FEFFCA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B9749826-9C6D-65D7-CFBA-5DE1C57EB7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B427A085-5396-28E4-0027-CF4F0A237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0C61C4-A4C7-418D-9DE9-E301D3A2B4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726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itel 1">
            <a:extLst>
              <a:ext uri="{FF2B5EF4-FFF2-40B4-BE49-F238E27FC236}">
                <a16:creationId xmlns:a16="http://schemas.microsoft.com/office/drawing/2014/main" xmlns="" id="{B854B66B-7C48-5057-4DE3-4CABA7CE1F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de-DE" dirty="0"/>
              <a:t>Lesen IV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CB64C75D-8447-4436-D229-0EF9749CCB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de-DE" sz="1400" dirty="0"/>
              <a:t>Diagnostik und Förderung im kompetenzorientierten Deutschunterricht  WiB_BAD_2026</a:t>
            </a:r>
          </a:p>
          <a:p>
            <a:pPr algn="l"/>
            <a:r>
              <a:rPr lang="de-DE" sz="1400" dirty="0"/>
              <a:t>Dozentin Susanne Staub-Scharnhorst</a:t>
            </a:r>
          </a:p>
          <a:p>
            <a:pPr algn="l"/>
            <a:endParaRPr lang="de-DE" sz="1400" dirty="0"/>
          </a:p>
          <a:p>
            <a:endParaRPr lang="de-DE" sz="1400" dirty="0"/>
          </a:p>
          <a:p>
            <a:r>
              <a:rPr lang="de-DE" sz="1400" dirty="0"/>
              <a:t>https://bildungsserver.berlin-brandenburg.de/fileadmin/bbb/themen/sprachbildung/Durchgaengige_Sprachbildung/Publikationen_sprachbildung/Lesende_Schule_2013.pdf</a:t>
            </a:r>
          </a:p>
        </p:txBody>
      </p:sp>
    </p:spTree>
    <p:extLst>
      <p:ext uri="{BB962C8B-B14F-4D97-AF65-F5344CB8AC3E}">
        <p14:creationId xmlns:p14="http://schemas.microsoft.com/office/powerpoint/2010/main" val="255676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A8DE14D-89DA-11BC-7B40-1CCC0AB5C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Leseprozess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A651FD23-CE89-6B9C-9EE2-0C6F11FEF407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045F0516-289B-BE65-3D77-3B9D956EB6F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r>
              <a:rPr lang="de-DE" dirty="0"/>
              <a:t>Wissensgeleitend absteigende </a:t>
            </a:r>
          </a:p>
          <a:p>
            <a:r>
              <a:rPr lang="de-DE" dirty="0"/>
              <a:t>und textgeleitet aufsteigende Prozesse </a:t>
            </a:r>
          </a:p>
          <a:p>
            <a:r>
              <a:rPr lang="de-DE" dirty="0"/>
              <a:t>beeinflussen den Leseprozess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xmlns="" id="{86842112-F7C4-63F4-D886-F2BA69A32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622" y="0"/>
            <a:ext cx="5986852" cy="82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4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D1A8437-A8DD-3409-6E22-013081C0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Handlungsfelder schulischer Leseförderung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1AE2F203-4575-58F4-8FD5-E7D383CC1C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4190" y="1825625"/>
            <a:ext cx="8723620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9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584DA97C-1A15-32CF-66C5-6E3F0BEF6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139" y="0"/>
            <a:ext cx="106857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3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79761F3-24A7-B7F4-BDB3-C43C57EB8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Überprüfen Sie Ihre Leseflüssigkeit!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xmlns="" id="{7E27E695-71BA-192E-274B-F9060B3A4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48" y="2592681"/>
            <a:ext cx="12127904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09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6EBCFDDE-10F5-EEC2-48AE-88B382E514EA}"/>
              </a:ext>
            </a:extLst>
          </p:cNvPr>
          <p:cNvSpPr txBox="1"/>
          <p:nvPr/>
        </p:nvSpPr>
        <p:spPr>
          <a:xfrm>
            <a:off x="1380744" y="1810512"/>
            <a:ext cx="824956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/>
              <a:t>„Auf der Prozessebene lassen sich hierarchieniedere Ebenen,</a:t>
            </a:r>
          </a:p>
          <a:p>
            <a:r>
              <a:rPr lang="de-DE" sz="2400" dirty="0"/>
              <a:t>die  bei Leserinnen und Lesern automatisiert ablaufen, </a:t>
            </a:r>
          </a:p>
          <a:p>
            <a:r>
              <a:rPr lang="de-DE" sz="2400" dirty="0"/>
              <a:t>unterscheiden von hierarchiehöheren Ebenen, die bewusste</a:t>
            </a:r>
          </a:p>
          <a:p>
            <a:r>
              <a:rPr lang="de-DE" sz="2400" dirty="0"/>
              <a:t> gedankliche Anstrengung während des Lesens erfordern.“ </a:t>
            </a:r>
          </a:p>
          <a:p>
            <a:r>
              <a:rPr lang="de-DE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663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1CFD8EB-5E79-D335-F3DC-99736E0FF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>
                <a:solidFill>
                  <a:schemeClr val="tx2">
                    <a:lumMod val="90000"/>
                    <a:lumOff val="10000"/>
                  </a:schemeClr>
                </a:solidFill>
              </a:rPr>
              <a:t>Unterstützung bei der Einführung von </a:t>
            </a:r>
            <a:r>
              <a:rPr lang="de-DE" dirty="0" err="1">
                <a:solidFill>
                  <a:schemeClr val="tx2">
                    <a:lumMod val="90000"/>
                    <a:lumOff val="10000"/>
                  </a:schemeClr>
                </a:solidFill>
              </a:rPr>
              <a:t>Lesestrategein</a:t>
            </a:r>
            <a:r>
              <a:rPr lang="de-DE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durch die Lehrkraft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F48CB71-E716-57CF-0DF0-3AAB59E44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solidFill>
                  <a:srgbClr val="0070C0"/>
                </a:solidFill>
              </a:rPr>
              <a:t>Vormachen</a:t>
            </a:r>
          </a:p>
          <a:p>
            <a:pPr marL="0" indent="0">
              <a:buNone/>
            </a:pPr>
            <a:endParaRPr lang="de-DE" dirty="0">
              <a:solidFill>
                <a:srgbClr val="0070C0"/>
              </a:solidFill>
            </a:endParaRPr>
          </a:p>
          <a:p>
            <a:r>
              <a:rPr lang="de-DE" dirty="0">
                <a:solidFill>
                  <a:srgbClr val="0070C0"/>
                </a:solidFill>
              </a:rPr>
              <a:t>Vorlesen, </a:t>
            </a:r>
            <a:r>
              <a:rPr lang="de-DE" dirty="0" err="1">
                <a:solidFill>
                  <a:srgbClr val="0070C0"/>
                </a:solidFill>
              </a:rPr>
              <a:t>ggf</a:t>
            </a:r>
            <a:r>
              <a:rPr lang="de-DE" dirty="0">
                <a:solidFill>
                  <a:srgbClr val="0070C0"/>
                </a:solidFill>
              </a:rPr>
              <a:t> unterstreichen </a:t>
            </a:r>
          </a:p>
          <a:p>
            <a:pPr marL="0" indent="0">
              <a:buNone/>
            </a:pPr>
            <a:r>
              <a:rPr lang="de-DE" b="1" dirty="0">
                <a:solidFill>
                  <a:srgbClr val="0070C0"/>
                </a:solidFill>
              </a:rPr>
              <a:t> </a:t>
            </a:r>
          </a:p>
          <a:p>
            <a:r>
              <a:rPr lang="de-DE" dirty="0">
                <a:solidFill>
                  <a:srgbClr val="0070C0"/>
                </a:solidFill>
              </a:rPr>
              <a:t>„Laut denken“</a:t>
            </a:r>
          </a:p>
          <a:p>
            <a:endParaRPr lang="de-DE" dirty="0">
              <a:solidFill>
                <a:srgbClr val="0070C0"/>
              </a:solidFill>
            </a:endParaRPr>
          </a:p>
          <a:p>
            <a:r>
              <a:rPr lang="de-DE" dirty="0">
                <a:solidFill>
                  <a:srgbClr val="0070C0"/>
                </a:solidFill>
              </a:rPr>
              <a:t>Metakommunikation </a:t>
            </a:r>
          </a:p>
        </p:txBody>
      </p:sp>
    </p:spTree>
    <p:extLst>
      <p:ext uri="{BB962C8B-B14F-4D97-AF65-F5344CB8AC3E}">
        <p14:creationId xmlns:p14="http://schemas.microsoft.com/office/powerpoint/2010/main" val="157090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7ABE8675-2B7F-D70D-632A-8CF82A030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341" y="90000"/>
            <a:ext cx="10554502" cy="6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1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99B188D8-FDCD-65CC-BC7C-0AD168114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59" y="1432810"/>
            <a:ext cx="11847464" cy="41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26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58A13B5A-AB1A-F51F-0F57-9324CEDEB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622" y="1320314"/>
            <a:ext cx="11622661" cy="4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6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6F317CDD-8B20-31D9-E295-A501654AB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4377"/>
            <a:ext cx="12221057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40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65AB9D93-EEF6-6A17-C105-D78148373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" y="1385887"/>
            <a:ext cx="10944225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6B4FE625-231D-F721-CE8A-439DB94F3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842962"/>
            <a:ext cx="10953750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37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AFBA5BAA-9D1D-2745-6BCB-16D8A5A03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100137"/>
            <a:ext cx="11125200" cy="46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83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5E8D795-1D36-54B2-5AA1-7D022096F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7" y="695325"/>
            <a:ext cx="10982325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70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4E4AB509-668B-6ED5-9609-35F528DA3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12" y="1223962"/>
            <a:ext cx="11001375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9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20981BEA-7638-1AD9-4E3D-5C9DA138F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12" y="1328737"/>
            <a:ext cx="11001375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12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05B1D662-9A72-2788-EF37-60EA6683D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00125"/>
            <a:ext cx="1097280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63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6FE9FC89-57A0-CAFF-06AD-CFCB77713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71" y="0"/>
            <a:ext cx="99462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2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30461AD4-8F87-C490-EAD8-94D2E5106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7" y="500062"/>
            <a:ext cx="10982325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87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B6AC00D7-DD48-8C22-BA27-9B62ECF99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714375"/>
            <a:ext cx="109728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80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xmlns="" id="{3297FBDA-8665-85AC-A297-F393684BD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5060" y="-77002"/>
            <a:ext cx="4566822" cy="68580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3D52102B-E78E-89F9-77B0-27653641BDFB}"/>
              </a:ext>
            </a:extLst>
          </p:cNvPr>
          <p:cNvSpPr txBox="1"/>
          <p:nvPr/>
        </p:nvSpPr>
        <p:spPr>
          <a:xfrm>
            <a:off x="1" y="1520792"/>
            <a:ext cx="69879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Gerold Bräger, Lesestrategien, Weinheim 2026</a:t>
            </a:r>
          </a:p>
          <a:p>
            <a:endParaRPr lang="de-DE" dirty="0"/>
          </a:p>
          <a:p>
            <a:r>
              <a:rPr lang="de-DE" dirty="0"/>
              <a:t>https://beltz.de/fachmedien/paedagogik/lesestrategien/BEL520101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xmlns="" id="{24FED822-8C51-DECD-3AE3-9797D8661F9B}"/>
              </a:ext>
            </a:extLst>
          </p:cNvPr>
          <p:cNvSpPr txBox="1"/>
          <p:nvPr/>
        </p:nvSpPr>
        <p:spPr>
          <a:xfrm>
            <a:off x="203200" y="2814320"/>
            <a:ext cx="733809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Arbeitsauftrag:</a:t>
            </a:r>
          </a:p>
          <a:p>
            <a:endParaRPr lang="de-DE" dirty="0"/>
          </a:p>
          <a:p>
            <a:r>
              <a:rPr lang="de-DE" dirty="0"/>
              <a:t>Nehmen Sie eine Karte. Gehen Sie herum und tauschen Sie sich </a:t>
            </a:r>
            <a:r>
              <a:rPr lang="de-DE"/>
              <a:t>über die</a:t>
            </a:r>
            <a:endParaRPr lang="de-DE" dirty="0"/>
          </a:p>
          <a:p>
            <a:r>
              <a:rPr lang="de-DE" dirty="0"/>
              <a:t>auf der Karte beschriebene Lesestrategie aus.  </a:t>
            </a:r>
          </a:p>
          <a:p>
            <a:endParaRPr lang="de-DE" dirty="0"/>
          </a:p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598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Office PowerPoint</Application>
  <PresentationFormat>Benutzerdefiniert</PresentationFormat>
  <Paragraphs>36</Paragraphs>
  <Slides>22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3" baseType="lpstr">
      <vt:lpstr>Office</vt:lpstr>
      <vt:lpstr>Lesen IV</vt:lpstr>
      <vt:lpstr>Leseprozess</vt:lpstr>
      <vt:lpstr>Handlungsfelder schulischer Leseförderung</vt:lpstr>
      <vt:lpstr>PowerPoint-Präsentation</vt:lpstr>
      <vt:lpstr>Überprüfen Sie Ihre Leseflüssigkeit!</vt:lpstr>
      <vt:lpstr>PowerPoint-Präsentation</vt:lpstr>
      <vt:lpstr>Unterstützung bei der Einführung von Lesestrategein durch die Lehrkraft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Lesen IV</dc:title>
  <dc:creator>Susanne Scharnhorst</dc:creator>
  <cp:lastModifiedBy>Dozent</cp:lastModifiedBy>
  <cp:revision>7</cp:revision>
  <dcterms:created xsi:type="dcterms:W3CDTF">2026-09-13T18:52:05Z</dcterms:created>
  <dcterms:modified xsi:type="dcterms:W3CDTF">2026-09-14T09:28:58Z</dcterms:modified>
</cp:coreProperties>
</file>