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7"/>
  </p:notesMasterIdLst>
  <p:handoutMasterIdLst>
    <p:handoutMasterId r:id="rId18"/>
  </p:handoutMasterIdLst>
  <p:sldIdLst>
    <p:sldId id="276" r:id="rId5"/>
    <p:sldId id="257" r:id="rId6"/>
    <p:sldId id="282" r:id="rId7"/>
    <p:sldId id="289" r:id="rId8"/>
    <p:sldId id="281" r:id="rId9"/>
    <p:sldId id="283" r:id="rId10"/>
    <p:sldId id="277" r:id="rId11"/>
    <p:sldId id="284" r:id="rId12"/>
    <p:sldId id="285" r:id="rId13"/>
    <p:sldId id="286" r:id="rId14"/>
    <p:sldId id="287" r:id="rId15"/>
    <p:sldId id="279" r:id="rId16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87C"/>
    <a:srgbClr val="D6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39F15-2B15-2216-41E5-598A4A0F5805}" v="1032" dt="2025-07-08T10:22:30.035"/>
    <p1510:client id="{C938E30C-FE4F-8A6A-B184-8CC879215F56}" v="1584" dt="2025-07-10T09:37:13.617"/>
    <p1510:client id="{D12EAB4D-33A9-E1B0-ABD2-C3B01B0D3F4A}" v="19" dt="2025-07-08T18:07:17.972"/>
  </p1510:revLst>
</p1510:revInfo>
</file>

<file path=ppt/tableStyles.xml><?xml version="1.0" encoding="utf-8"?>
<a:tblStyleLst xmlns:a="http://schemas.openxmlformats.org/drawingml/2006/main" def="{5FD0F851-EC5A-4D38-B0AD-8093EC10F338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4"/>
  </p:normalViewPr>
  <p:slideViewPr>
    <p:cSldViewPr snapToGrid="0">
      <p:cViewPr varScale="1">
        <p:scale>
          <a:sx n="111" d="100"/>
          <a:sy n="111" d="100"/>
        </p:scale>
        <p:origin x="656" y="200"/>
      </p:cViewPr>
      <p:guideLst>
        <p:guide orient="horz" pos="29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022A2D-42FA-4553-8772-8DAE87B76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DD895D-FAE0-4BCC-A867-FF4B70D9BF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2CC0DDB7-5E7D-4E7F-A45D-74993265AD7D}" type="datetime1">
              <a:rPr lang="de-DE" smtClean="0"/>
              <a:t>10.07.25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4706EC-595E-4FD0-9EC4-968864CC9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699D8E-A980-43D3-BFB9-0812FFA36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5C4EE72E-E5A5-44ED-A736-DB8D8EE9B4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17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5B2C42A5-72D7-41ED-9104-8B7DA325A57E}" type="datetime1">
              <a:rPr lang="de-DE" smtClean="0"/>
              <a:t>10.07.25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8D942FC2-A162-47B3-989B-571A624149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327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D942FC2-A162-47B3-989B-571A6241496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90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D942FC2-A162-47B3-989B-571A6241496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80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7100" y="1079500"/>
            <a:ext cx="7797799" cy="2138400"/>
          </a:xfrm>
        </p:spPr>
        <p:txBody>
          <a:bodyPr rtlCol="0" anchor="b">
            <a:normAutofit/>
          </a:bodyPr>
          <a:lstStyle>
            <a:lvl1pPr algn="ctr">
              <a:defRPr lang="de-DE" sz="28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8350" y="4113213"/>
            <a:ext cx="5575300" cy="1655762"/>
          </a:xfrm>
        </p:spPr>
        <p:txBody>
          <a:bodyPr rtlCol="0"/>
          <a:lstStyle>
            <a:lvl1pPr marL="0" indent="0" algn="ctr">
              <a:buNone/>
              <a:defRPr lang="de-DE" sz="2400" i="1"/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Untertitel durch Klicken hinzufügen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</a:lstStyle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3432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1">
            <a:extLst>
              <a:ext uri="{FF2B5EF4-FFF2-40B4-BE49-F238E27FC236}">
                <a16:creationId xmlns:a16="http://schemas.microsoft.com/office/drawing/2014/main" id="{C2262EB2-92F3-45D5-977D-A254F9DC4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4750" y="548640"/>
            <a:ext cx="6120000" cy="1371600"/>
          </a:xfrm>
        </p:spPr>
        <p:txBody>
          <a:bodyPr rtlCol="0" anchor="b" anchorCtr="0">
            <a:noAutofit/>
          </a:bodyPr>
          <a:lstStyle>
            <a:lvl1pPr algn="ctr">
              <a:defRPr lang="de-DE"/>
            </a:lvl1pPr>
          </a:lstStyle>
          <a:p>
            <a:pPr algn="ctr" rtl="0"/>
            <a:r>
              <a:rPr lang="de-DE"/>
              <a:t>Titel durch Klicken hinzufügen</a:t>
            </a:r>
          </a:p>
        </p:txBody>
      </p:sp>
      <p:sp>
        <p:nvSpPr>
          <p:cNvPr id="42" name="Bildplatzhalter 7">
            <a:extLst>
              <a:ext uri="{FF2B5EF4-FFF2-40B4-BE49-F238E27FC236}">
                <a16:creationId xmlns:a16="http://schemas.microsoft.com/office/drawing/2014/main" id="{08B7B76C-AD95-41C0-859E-9A612EE3EB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8703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Foto durch Klicken auf Symbol hinzufügen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FAF4E51F-526D-47C7-B091-D47773C1F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E4FE061B-0356-4C6F-A2CA-12D48BE34A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4750" y="2759076"/>
            <a:ext cx="6121400" cy="3009899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de-DE" sz="1800"/>
            </a:lvl1pPr>
            <a:lvl2pPr>
              <a:lnSpc>
                <a:spcPct val="100000"/>
              </a:lnSpc>
              <a:spcBef>
                <a:spcPts val="1000"/>
              </a:spcBef>
              <a:defRPr lang="de-DE" sz="1800"/>
            </a:lvl2pPr>
            <a:lvl3pPr>
              <a:lnSpc>
                <a:spcPct val="100000"/>
              </a:lnSpc>
              <a:spcBef>
                <a:spcPts val="1000"/>
              </a:spcBef>
              <a:defRPr lang="de-DE" sz="1800"/>
            </a:lvl3pPr>
            <a:lvl4pPr>
              <a:lnSpc>
                <a:spcPct val="100000"/>
              </a:lnSpc>
              <a:spcBef>
                <a:spcPts val="1000"/>
              </a:spcBef>
              <a:defRPr lang="de-DE" sz="1800"/>
            </a:lvl4pPr>
            <a:lvl5pPr>
              <a:lnSpc>
                <a:spcPct val="100000"/>
              </a:lnSpc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Inhalt durch Klicken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  <a:p>
            <a:pPr lvl="0" rtl="0"/>
            <a:endParaRPr lang="de-DE"/>
          </a:p>
        </p:txBody>
      </p:sp>
      <p:sp>
        <p:nvSpPr>
          <p:cNvPr id="39" name="Datumsplatzhalter 3">
            <a:extLst>
              <a:ext uri="{FF2B5EF4-FFF2-40B4-BE49-F238E27FC236}">
                <a16:creationId xmlns:a16="http://schemas.microsoft.com/office/drawing/2014/main" id="{C9AB8836-3239-49B5-AB6F-4AF85F1F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>
                <a:solidFill>
                  <a:srgbClr val="FFFFFF"/>
                </a:solidFill>
              </a:rPr>
              <a:t>20XX</a:t>
            </a:r>
          </a:p>
        </p:txBody>
      </p:sp>
      <p:sp>
        <p:nvSpPr>
          <p:cNvPr id="40" name="Fußzeilenplatzhalter 4">
            <a:extLst>
              <a:ext uri="{FF2B5EF4-FFF2-40B4-BE49-F238E27FC236}">
                <a16:creationId xmlns:a16="http://schemas.microsoft.com/office/drawing/2014/main" id="{77EAD6AC-E509-49A1-8E38-1CABD458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1" name="Foliennummernplatzhalter 5">
            <a:extLst>
              <a:ext uri="{FF2B5EF4-FFF2-40B4-BE49-F238E27FC236}">
                <a16:creationId xmlns:a16="http://schemas.microsoft.com/office/drawing/2014/main" id="{B689B03B-F230-4530-8C09-EFB81723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fld id="{D39607A7-8386-47DB-8578-DDEDD194E5D4}" type="slidenum">
              <a:rPr kumimoji="0" lang="de-DE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t>‹#›</a:t>
            </a:fld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9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6745F42-F11E-4295-BA16-71120E66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80706"/>
            <a:ext cx="12192000" cy="38772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3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36F7FC-6006-4472-BC70-30C283ABC1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988" y="540000"/>
            <a:ext cx="3884962" cy="2011680"/>
          </a:xfrm>
        </p:spPr>
        <p:txBody>
          <a:bodyPr rtlCol="0" anchor="ctr" anchorCtr="0"/>
          <a:lstStyle>
            <a:lvl1pPr algn="ctr">
              <a:defRPr lang="de-DE"/>
            </a:lvl1pPr>
          </a:lstStyle>
          <a:p>
            <a:pPr algn="ctr" rtl="0"/>
            <a:r>
              <a:rPr lang="de-DE"/>
              <a:t>Titel durch Klicken hinzufügen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265A73B-104E-43C7-BBEC-C2B3D52E1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714750" y="154584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FE0F1ED-567A-464B-A7AB-53B58F510B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43552" y="540000"/>
            <a:ext cx="6107460" cy="2011680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lang="de-DE" sz="1800"/>
            </a:lvl1pPr>
            <a:lvl2pPr>
              <a:defRPr lang="de-DE" sz="1800"/>
            </a:lvl2pPr>
            <a:lvl3pPr marL="720000" indent="0">
              <a:buNone/>
              <a:defRPr lang="de-DE" sz="1800"/>
            </a:lvl3pPr>
            <a:lvl4pPr>
              <a:defRPr lang="de-DE" sz="1800"/>
            </a:lvl4pPr>
            <a:lvl5pPr marL="1440000" indent="0">
              <a:buNone/>
              <a:defRPr lang="de-DE"/>
            </a:lvl5pPr>
          </a:lstStyle>
          <a:p>
            <a:pPr lvl="0" rtl="0"/>
            <a:r>
              <a:rPr lang="de-DE"/>
              <a:t>Inhalt durch Klicken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sp>
        <p:nvSpPr>
          <p:cNvPr id="4" name="Tabellenplatzhalter 3">
            <a:extLst>
              <a:ext uri="{FF2B5EF4-FFF2-40B4-BE49-F238E27FC236}">
                <a16:creationId xmlns:a16="http://schemas.microsoft.com/office/drawing/2014/main" id="{EBDB4AB8-A251-1D19-89FE-D1E389DC72CE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40988" y="3487738"/>
            <a:ext cx="11110023" cy="2486025"/>
          </a:xfrm>
        </p:spPr>
        <p:txBody>
          <a:bodyPr rtlCol="0"/>
          <a:lstStyle>
            <a:lvl1pPr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F23808ED-A697-419E-B2B9-925BC804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 lang="de-DE"/>
            </a:lvl1pPr>
          </a:lstStyle>
          <a:p>
            <a:pPr rtl="0">
              <a:defRPr lang="de-DE"/>
            </a:pPr>
            <a:r>
              <a:rPr lang="de-DE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82CBC00E-8DBE-41F7-B5EC-A273F718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EC8BA04E-DB40-4D07-9B73-37122A90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fld id="{D39607A7-8386-47DB-8578-DDEDD194E5D4}" type="slidenum">
              <a:rPr kumimoji="0" lang="de-DE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t>‹#›</a:t>
            </a:fld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31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 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580A73D-6706-8DB1-BAA5-9EC91EF6D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677" y="548640"/>
            <a:ext cx="4663440" cy="1371600"/>
          </a:xfrm>
        </p:spPr>
        <p:txBody>
          <a:bodyPr wrap="square" rtlCol="0" anchor="b" anchorCtr="0">
            <a:normAutofit/>
          </a:bodyPr>
          <a:lstStyle>
            <a:lvl1pPr algn="ctr">
              <a:defRPr lang="de-DE"/>
            </a:lvl1pPr>
          </a:lstStyle>
          <a:p>
            <a:pPr algn="ctr" rtl="0"/>
            <a:r>
              <a:rPr lang="de-DE"/>
              <a:t>Titel durch Klicken hinzufügen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6A2E018F-B83F-5D9E-94F4-2B1C285CED1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48640" y="548640"/>
            <a:ext cx="5575300" cy="5656016"/>
          </a:xfrm>
        </p:spPr>
        <p:txBody>
          <a:bodyPr rtlCol="0">
            <a:noAutofit/>
          </a:bodyPr>
          <a:lstStyle>
            <a:lvl1pPr marL="283464" indent="-283464">
              <a:spcBef>
                <a:spcPts val="500"/>
              </a:spcBef>
              <a:defRPr lang="de-DE" sz="1800"/>
            </a:lvl1pPr>
            <a:lvl2pPr marL="283464">
              <a:spcBef>
                <a:spcPts val="500"/>
              </a:spcBef>
              <a:defRPr lang="de-DE" sz="1800"/>
            </a:lvl2pPr>
            <a:lvl3pPr marL="685800" indent="-283464">
              <a:spcBef>
                <a:spcPts val="500"/>
              </a:spcBef>
              <a:defRPr lang="de-DE" sz="1800"/>
            </a:lvl3pPr>
            <a:lvl4pPr marL="685800">
              <a:spcBef>
                <a:spcPts val="500"/>
              </a:spcBef>
              <a:defRPr lang="de-DE" sz="1800"/>
            </a:lvl4pPr>
            <a:lvl5pPr marL="1143000" indent="-283464">
              <a:spcBef>
                <a:spcPts val="500"/>
              </a:spcBef>
              <a:defRPr lang="de-DE" sz="18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2266A202-7CFD-8B3B-C33C-D85F06445EC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91676" y="2751236"/>
            <a:ext cx="4663440" cy="3453420"/>
          </a:xfrm>
        </p:spPr>
        <p:txBody>
          <a:bodyPr lIns="137160" rtlCol="0">
            <a:noAutofit/>
          </a:bodyPr>
          <a:lstStyle>
            <a:lvl1pPr marL="34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1pPr>
            <a:lvl2pPr marL="70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2pPr>
            <a:lvl3pPr marL="1139436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3pPr>
            <a:lvl4pPr marL="142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4pPr>
            <a:lvl5pPr marL="1859436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 lang="de-DE"/>
            </a:lvl1pPr>
          </a:lstStyle>
          <a:p>
            <a:pPr rtl="0">
              <a:defRPr lang="de-DE"/>
            </a:pPr>
            <a:r>
              <a:rPr lang="de-DE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fld id="{D39607A7-8386-47DB-8578-DDEDD194E5D4}" type="slidenum">
              <a:rPr kumimoji="0" lang="de-DE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t>‹#›</a:t>
            </a:fld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0EFDB4E-BF6D-A408-5BC2-566CFAECD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673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1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5ABF0D4-6E3E-4B6A-9402-0B1819B2E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548640"/>
            <a:ext cx="10058400" cy="1097280"/>
          </a:xfrm>
        </p:spPr>
        <p:txBody>
          <a:bodyPr wrap="square" rtlCol="0" anchor="ctr" anchorCtr="0">
            <a:noAutofit/>
          </a:bodyPr>
          <a:lstStyle>
            <a:lvl1pPr algn="ctr">
              <a:defRPr lang="de-DE"/>
            </a:lvl1pPr>
          </a:lstStyle>
          <a:p>
            <a:pPr algn="ctr" rtl="0"/>
            <a:r>
              <a:rPr lang="de-DE"/>
              <a:t>Titel durch Klicken hinzufügen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DAB4820-09C0-4A6A-9DEF-D377D04A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82880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CD6B5DAE-9335-B3AD-445C-296C2E06A2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82650" y="2441575"/>
            <a:ext cx="10058400" cy="3450265"/>
          </a:xfrm>
        </p:spPr>
        <p:txBody>
          <a:bodyPr rtlCol="0"/>
          <a:lstStyle>
            <a:lvl1pPr marL="283464" indent="-283464">
              <a:defRPr lang="de-DE"/>
            </a:lvl1pPr>
            <a:lvl2pPr marL="283464" indent="0">
              <a:defRPr lang="de-DE"/>
            </a:lvl2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5B58DA2-1433-4624-A301-D9496CB2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 lang="de-DE"/>
            </a:lvl1pPr>
          </a:lstStyle>
          <a:p>
            <a:pPr rtl="0">
              <a:defRPr lang="de-DE"/>
            </a:pPr>
            <a:r>
              <a:rPr lang="de-DE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28E4701-5991-4858-AE71-47400E64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C430A52-01FF-4B61-8B7A-C60A8D06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fld id="{D39607A7-8386-47DB-8578-DDEDD194E5D4}" type="slidenum">
              <a:rPr kumimoji="0" lang="de-DE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t>‹#›</a:t>
            </a:fld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37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emerk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6EF848A-75B5-49A0-A26E-E3931F22D9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70326" y="539751"/>
            <a:ext cx="4451349" cy="2082226"/>
          </a:xfrm>
        </p:spPr>
        <p:txBody>
          <a:bodyPr rtlCol="0" anchor="b"/>
          <a:lstStyle>
            <a:lvl1pPr algn="ctr">
              <a:defRPr lang="de-DE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0D20A319-635D-423F-BBAC-55CDC17856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0326" y="4248000"/>
            <a:ext cx="4451349" cy="2082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1800" i="1"/>
            </a:lvl1pPr>
          </a:lstStyle>
          <a:p>
            <a:pPr rtl="0"/>
            <a:r>
              <a:rPr lang="de-DE"/>
              <a:t>Untertitel durch Klicken hinzufügen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1AFB269-EE5A-41D3-BCD6-D9F59CE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54952" y="3043393"/>
            <a:ext cx="1481845" cy="787628"/>
            <a:chOff x="4987925" y="2840038"/>
            <a:chExt cx="2216150" cy="1177924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45469245-EBD6-4BF4-B555-140F59F51604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69BCC58-7D38-43ED-B78C-2D780660AA2B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A8F2EBB-150B-4044-A215-E7B7EAD742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E3CC0AD8-7413-4C81-9A62-702945CC3BE8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502799B-0C00-4D54-A631-1E79EAA52AFC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de-DE"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42" name="Freihandform: Form 41">
                <a:extLst>
                  <a:ext uri="{FF2B5EF4-FFF2-40B4-BE49-F238E27FC236}">
                    <a16:creationId xmlns:a16="http://schemas.microsoft.com/office/drawing/2014/main" id="{64E9F509-6627-4770-8A74-970F83C54B15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de-DE"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5C187A2A-8F72-40F1-B320-D3B624B54859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038DCBEB-9435-4A10-828C-CBFA74A08708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Freihandform: Form 38">
                  <a:extLst>
                    <a:ext uri="{FF2B5EF4-FFF2-40B4-BE49-F238E27FC236}">
                      <a16:creationId xmlns:a16="http://schemas.microsoft.com/office/drawing/2014/main" id="{A8CE8E01-DABF-4783-A397-EDB1A91E2950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de-DE"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6401896A-2EF5-4843-9DC5-ECC0D6F6A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FB7C02DC-3E0A-45D2-859A-86EB5A3CF979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Freihandform: Form 36">
                  <a:extLst>
                    <a:ext uri="{FF2B5EF4-FFF2-40B4-BE49-F238E27FC236}">
                      <a16:creationId xmlns:a16="http://schemas.microsoft.com/office/drawing/2014/main" id="{C5170D8C-ECD3-41D1-83F4-8C2A4AEC277D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de-DE"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Gerader Verbinder 37">
                  <a:extLst>
                    <a:ext uri="{FF2B5EF4-FFF2-40B4-BE49-F238E27FC236}">
                      <a16:creationId xmlns:a16="http://schemas.microsoft.com/office/drawing/2014/main" id="{BADB4C03-0F86-4580-B0C9-48DD4B3B6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59948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7100" y="1079500"/>
            <a:ext cx="7797799" cy="2543594"/>
          </a:xfrm>
        </p:spPr>
        <p:txBody>
          <a:bodyPr rtlCol="0" anchor="b">
            <a:normAutofit/>
          </a:bodyPr>
          <a:lstStyle>
            <a:lvl1pPr algn="ctr">
              <a:defRPr lang="de-DE" sz="28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8224D70-2CA9-3DC4-F002-EC470A48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8" name="Freihandform: Form 15">
              <a:extLst>
                <a:ext uri="{FF2B5EF4-FFF2-40B4-BE49-F238E27FC236}">
                  <a16:creationId xmlns:a16="http://schemas.microsoft.com/office/drawing/2014/main" id="{C0B1F33F-4201-2B4E-E8EC-1D07263083EB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2ED5B178-0506-30BE-93BB-73C02006B988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0" name="Freihandform: Form 17">
                <a:extLst>
                  <a:ext uri="{FF2B5EF4-FFF2-40B4-BE49-F238E27FC236}">
                    <a16:creationId xmlns:a16="http://schemas.microsoft.com/office/drawing/2014/main" id="{B3F854F0-E9B7-2C32-CA3C-FA9719440768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</a:lstStyle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E8224CDA-DD93-0DF6-7DD9-8328D1606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3FA5F65-B2C5-BB65-83E3-F195EEE49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409908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0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0C1D561-971B-43DB-A5A7-63A887A0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50" y="548640"/>
            <a:ext cx="5486400" cy="1371600"/>
          </a:xfrm>
        </p:spPr>
        <p:txBody>
          <a:bodyPr rtlCol="0" anchor="b" anchorCtr="0">
            <a:noAutofit/>
          </a:bodyPr>
          <a:lstStyle>
            <a:lvl1pPr algn="ctr">
              <a:defRPr lang="de-DE"/>
            </a:lvl1pPr>
          </a:lstStyle>
          <a:p>
            <a:pPr algn="ctr" rtl="0"/>
            <a:r>
              <a:rPr lang="de-DE"/>
              <a:t>Titel durch Klicken hinzufügen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CACFD68-412E-48B4-B9EB-FEDC20A81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F0731E0-58E0-4382-ADA7-A9C6DE2E7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149" y="2759076"/>
            <a:ext cx="5486399" cy="3009899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lang="de-DE" sz="1800"/>
            </a:lvl1pPr>
            <a:lvl2pPr>
              <a:lnSpc>
                <a:spcPct val="100000"/>
              </a:lnSpc>
              <a:spcBef>
                <a:spcPts val="1000"/>
              </a:spcBef>
              <a:defRPr lang="de-DE" sz="1800"/>
            </a:lvl2pPr>
            <a:lvl3pPr>
              <a:lnSpc>
                <a:spcPct val="100000"/>
              </a:lnSpc>
              <a:spcBef>
                <a:spcPts val="1000"/>
              </a:spcBef>
              <a:defRPr lang="de-DE" sz="1600"/>
            </a:lvl3pPr>
            <a:lvl4pPr>
              <a:lnSpc>
                <a:spcPct val="100000"/>
              </a:lnSpc>
              <a:spcBef>
                <a:spcPts val="1000"/>
              </a:spcBef>
              <a:defRPr lang="de-DE" sz="1800"/>
            </a:lvl4pPr>
            <a:lvl5pPr>
              <a:lnSpc>
                <a:spcPct val="100000"/>
              </a:lnSpc>
              <a:spcBef>
                <a:spcPts val="1000"/>
              </a:spcBef>
              <a:defRPr lang="de-DE" sz="1800"/>
            </a:lvl5pPr>
            <a:lvl6pPr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defRPr lang="de-DE" sz="1600"/>
            </a:lvl6pPr>
            <a:lvl7pPr>
              <a:buClr>
                <a:schemeClr val="accent5"/>
              </a:buClr>
              <a:defRPr lang="de-DE"/>
            </a:lvl7pPr>
          </a:lstStyle>
          <a:p>
            <a:pPr lvl="0" rtl="0"/>
            <a:r>
              <a:rPr lang="de-DE"/>
              <a:t>Inhalt durch Klicken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  <a:p>
            <a:pPr lvl="5" rtl="0"/>
            <a:endParaRPr lang="de-DE"/>
          </a:p>
          <a:p>
            <a:pPr lvl="2" rtl="0"/>
            <a:endParaRPr lang="de-DE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3D67752-1F0B-4C84-BBA7-A57E2793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 lang="de-DE"/>
            </a:lvl1pPr>
          </a:lstStyle>
          <a:p>
            <a:pPr rtl="0">
              <a:defRPr lang="de-DE"/>
            </a:pPr>
            <a:r>
              <a:rPr lang="de-DE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A4033A0-8E66-4ABA-9E27-744642AA9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8E05746-2784-43CF-84F7-0175BD6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BB851CC3-3ED8-49E8-B8AC-6D79B03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fld id="{D39607A7-8386-47DB-8578-DDEDD194E5D4}" type="slidenum">
              <a:rPr kumimoji="0" lang="de-DE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t>‹#›</a:t>
            </a:fld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6F0BC49-315A-CF7A-E741-A8688AF53E66}"/>
              </a:ext>
            </a:extLst>
          </p:cNvPr>
          <p:cNvGrpSpPr/>
          <p:nvPr userDrawn="1"/>
        </p:nvGrpSpPr>
        <p:grpSpPr>
          <a:xfrm>
            <a:off x="9728046" y="831278"/>
            <a:ext cx="1623711" cy="630920"/>
            <a:chOff x="9588346" y="4824892"/>
            <a:chExt cx="1623711" cy="630920"/>
          </a:xfrm>
        </p:grpSpPr>
        <p:sp>
          <p:nvSpPr>
            <p:cNvPr id="3" name="Freihandform: Form 15">
              <a:extLst>
                <a:ext uri="{FF2B5EF4-FFF2-40B4-BE49-F238E27FC236}">
                  <a16:creationId xmlns:a16="http://schemas.microsoft.com/office/drawing/2014/main" id="{3FCB73E1-B061-C75F-AB29-C27CA95E57A9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/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94A16F89-984C-DEA8-C894-E819A764661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5" name="Freihandform: Form 17">
                <a:extLst>
                  <a:ext uri="{FF2B5EF4-FFF2-40B4-BE49-F238E27FC236}">
                    <a16:creationId xmlns:a16="http://schemas.microsoft.com/office/drawing/2014/main" id="{0971E16B-8BBF-40B5-5862-FAAADBF530A0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</a:lstStyle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C1D464A1-0F6B-3CEE-8719-573F89E87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7695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6">
            <a:extLst>
              <a:ext uri="{FF2B5EF4-FFF2-40B4-BE49-F238E27FC236}">
                <a16:creationId xmlns:a16="http://schemas.microsoft.com/office/drawing/2014/main" id="{D0C49A9B-EBDE-4047-884B-0860623D6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5851" y="2165174"/>
            <a:ext cx="6118224" cy="1554480"/>
          </a:xfrm>
        </p:spPr>
        <p:txBody>
          <a:bodyPr rtlCol="0" anchor="b">
            <a:noAutofit/>
          </a:bodyPr>
          <a:lstStyle>
            <a:lvl1pPr algn="ctr">
              <a:defRPr lang="de-DE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5" name="Bildplatzhalter 31">
            <a:extLst>
              <a:ext uri="{FF2B5EF4-FFF2-40B4-BE49-F238E27FC236}">
                <a16:creationId xmlns:a16="http://schemas.microsoft.com/office/drawing/2014/main" id="{99CD77F7-3095-4517-B300-DE93875DE5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9613" y="0"/>
            <a:ext cx="3862387" cy="2286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Foto durch Klicken auf Symbol hinzufügen</a:t>
            </a:r>
          </a:p>
        </p:txBody>
      </p:sp>
      <p:sp>
        <p:nvSpPr>
          <p:cNvPr id="36" name="Bildplatzhalter 31">
            <a:extLst>
              <a:ext uri="{FF2B5EF4-FFF2-40B4-BE49-F238E27FC236}">
                <a16:creationId xmlns:a16="http://schemas.microsoft.com/office/drawing/2014/main" id="{F31ECFCC-4520-48AB-A8A1-AF9FC0C05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9200" y="2286000"/>
            <a:ext cx="3862387" cy="2286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Foto durch Klicken auf Symbol hinzufügen</a:t>
            </a:r>
          </a:p>
        </p:txBody>
      </p:sp>
      <p:sp>
        <p:nvSpPr>
          <p:cNvPr id="37" name="Bildplatzhalter 31">
            <a:extLst>
              <a:ext uri="{FF2B5EF4-FFF2-40B4-BE49-F238E27FC236}">
                <a16:creationId xmlns:a16="http://schemas.microsoft.com/office/drawing/2014/main" id="{0FDBD13C-46E7-4BB9-957D-DE2A592552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29200" y="4572000"/>
            <a:ext cx="3862387" cy="2286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Foto durch Klicken auf Symbol hinzufügen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5B40728-32E0-44CE-8C68-1E68245C2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00874" y="4194521"/>
            <a:ext cx="1481845" cy="787628"/>
            <a:chOff x="4987925" y="2840038"/>
            <a:chExt cx="2216150" cy="117792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0A6D99A-68F3-4E08-BB89-083CE0299CE2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B4F5556-21F4-4E26-9504-49ADE7D84749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0E1118C-DFA4-410C-961C-BE0488441C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5A8ECE6-B3E3-4761-A6AD-711AF71EEA0D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5B1F0E3F-4B5E-4F5B-93A6-CE1017521BF1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de-DE"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B20599F0-ACFC-4223-A598-8FFAF21406AB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de-DE"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C6703144-DA66-4EFB-B790-4E044756FF37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63371BE5-97EB-4365-8EDA-4C634155E79F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2" name="Freihandform: Form 21">
                  <a:extLst>
                    <a:ext uri="{FF2B5EF4-FFF2-40B4-BE49-F238E27FC236}">
                      <a16:creationId xmlns:a16="http://schemas.microsoft.com/office/drawing/2014/main" id="{533C4D53-A668-4609-B338-E2D33C24A811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de-DE"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A487C5A9-C4B3-4A68-8DFB-43F4CDB40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82E4A2F3-57A7-4529-A621-A36F1E777A4E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0" name="Freihandform: Form 19">
                  <a:extLst>
                    <a:ext uri="{FF2B5EF4-FFF2-40B4-BE49-F238E27FC236}">
                      <a16:creationId xmlns:a16="http://schemas.microsoft.com/office/drawing/2014/main" id="{1482263E-6A78-46B7-8AB8-845C9C9103B4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de-DE"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3C7B34F9-7954-4950-ABEA-DDBFF4A4C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3539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0C47B699-08C0-4851-8BAE-384C14E4E0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050" y="1079500"/>
            <a:ext cx="3884962" cy="2138400"/>
          </a:xfrm>
        </p:spPr>
        <p:txBody>
          <a:bodyPr rtlCol="0" anchor="b">
            <a:noAutofit/>
          </a:bodyPr>
          <a:lstStyle>
            <a:lvl1pPr algn="ctr">
              <a:defRPr lang="de-DE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B84917A2-B37A-4655-9D10-50C6FD698F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051" y="4113213"/>
            <a:ext cx="3884961" cy="1655762"/>
          </a:xfr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de-DE" sz="2400" i="1"/>
            </a:lvl1pPr>
          </a:lstStyle>
          <a:p>
            <a:pPr rtl="0"/>
            <a:r>
              <a:rPr lang="de-DE"/>
              <a:t>Untertitel durch Klicken hinzufügen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8EE5317-4FED-4CB5-85EE-6DAD46C28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B0D3427-2AA8-987B-E83A-494604F72C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539750"/>
            <a:ext cx="6670675" cy="5759450"/>
          </a:xfrm>
          <a:custGeom>
            <a:avLst/>
            <a:gdLst>
              <a:gd name="connsiteX0" fmla="*/ 6573720 w 6670675"/>
              <a:gd name="connsiteY0" fmla="*/ 0 h 5759450"/>
              <a:gd name="connsiteX1" fmla="*/ 6670675 w 6670675"/>
              <a:gd name="connsiteY1" fmla="*/ 0 h 5759450"/>
              <a:gd name="connsiteX2" fmla="*/ 6670675 w 6670675"/>
              <a:gd name="connsiteY2" fmla="*/ 5759450 h 5759450"/>
              <a:gd name="connsiteX3" fmla="*/ 0 w 6670675"/>
              <a:gd name="connsiteY3" fmla="*/ 5759450 h 5759450"/>
              <a:gd name="connsiteX4" fmla="*/ 0 w 6670675"/>
              <a:gd name="connsiteY4" fmla="*/ 5669502 h 5759450"/>
              <a:gd name="connsiteX5" fmla="*/ 6573720 w 6670675"/>
              <a:gd name="connsiteY5" fmla="*/ 5669502 h 5759450"/>
              <a:gd name="connsiteX6" fmla="*/ 0 w 6670675"/>
              <a:gd name="connsiteY6" fmla="*/ 0 h 5759450"/>
              <a:gd name="connsiteX7" fmla="*/ 6562411 w 6670675"/>
              <a:gd name="connsiteY7" fmla="*/ 0 h 5759450"/>
              <a:gd name="connsiteX8" fmla="*/ 6562411 w 6670675"/>
              <a:gd name="connsiteY8" fmla="*/ 5658193 h 5759450"/>
              <a:gd name="connsiteX9" fmla="*/ 0 w 6670675"/>
              <a:gd name="connsiteY9" fmla="*/ 5658193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0675" h="5759450">
                <a:moveTo>
                  <a:pt x="6573720" y="0"/>
                </a:moveTo>
                <a:lnTo>
                  <a:pt x="6670675" y="0"/>
                </a:lnTo>
                <a:lnTo>
                  <a:pt x="6670675" y="5759450"/>
                </a:lnTo>
                <a:lnTo>
                  <a:pt x="0" y="5759450"/>
                </a:lnTo>
                <a:lnTo>
                  <a:pt x="0" y="5669502"/>
                </a:lnTo>
                <a:lnTo>
                  <a:pt x="6573720" y="5669502"/>
                </a:lnTo>
                <a:close/>
                <a:moveTo>
                  <a:pt x="0" y="0"/>
                </a:moveTo>
                <a:lnTo>
                  <a:pt x="6562411" y="0"/>
                </a:lnTo>
                <a:lnTo>
                  <a:pt x="6562411" y="5658193"/>
                </a:lnTo>
                <a:lnTo>
                  <a:pt x="0" y="5658193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Foto durch Klicken auf Symbol hinzufügen</a:t>
            </a:r>
          </a:p>
        </p:txBody>
      </p:sp>
      <p:sp>
        <p:nvSpPr>
          <p:cNvPr id="6" name="Rahmen 5">
            <a:extLst>
              <a:ext uri="{FF2B5EF4-FFF2-40B4-BE49-F238E27FC236}">
                <a16:creationId xmlns:a16="http://schemas.microsoft.com/office/drawing/2014/main" id="{1D4FB6FD-0D78-2F14-EC30-9013875CFD4A}"/>
              </a:ext>
            </a:extLst>
          </p:cNvPr>
          <p:cNvSpPr/>
          <p:nvPr userDrawn="1"/>
        </p:nvSpPr>
        <p:spPr>
          <a:xfrm>
            <a:off x="439938" y="439388"/>
            <a:ext cx="6675120" cy="5769864"/>
          </a:xfrm>
          <a:prstGeom prst="frame">
            <a:avLst>
              <a:gd name="adj1" fmla="val 1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777246"/>
            <a:ext cx="10058400" cy="1097280"/>
          </a:xfrm>
        </p:spPr>
        <p:txBody>
          <a:bodyPr wrap="square" rtlCol="0" anchor="ctr" anchorCtr="0">
            <a:normAutofit/>
          </a:bodyPr>
          <a:lstStyle>
            <a:lvl1pPr algn="ctr">
              <a:defRPr lang="de-DE"/>
            </a:lvl1pPr>
          </a:lstStyle>
          <a:p>
            <a:pPr algn="ctr" rtl="0"/>
            <a:r>
              <a:rPr lang="de-DE"/>
              <a:t>Titel durch Klicken hinzufügen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F2B970E0-2BF6-DE0A-33F2-E136830CC0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1243" y="2287435"/>
            <a:ext cx="8769514" cy="3768195"/>
          </a:xfrm>
        </p:spPr>
        <p:txBody>
          <a:bodyPr tIns="182880" rtlCol="0">
            <a:noAutofit/>
          </a:bodyPr>
          <a:lstStyle>
            <a:lvl1pPr marL="283464" indent="-283464">
              <a:lnSpc>
                <a:spcPct val="100000"/>
              </a:lnSpc>
              <a:spcBef>
                <a:spcPts val="1000"/>
              </a:spcBef>
              <a:defRPr lang="de-DE" sz="1800"/>
            </a:lvl1pPr>
            <a:lvl2pPr marL="283464">
              <a:lnSpc>
                <a:spcPct val="100000"/>
              </a:lnSpc>
              <a:spcBef>
                <a:spcPts val="1000"/>
              </a:spcBef>
              <a:defRPr lang="de-DE" sz="1800"/>
            </a:lvl2pPr>
            <a:lvl3pPr indent="-283464">
              <a:lnSpc>
                <a:spcPct val="100000"/>
              </a:lnSpc>
              <a:spcBef>
                <a:spcPts val="1000"/>
              </a:spcBef>
              <a:defRPr lang="de-DE" sz="1800"/>
            </a:lvl3pPr>
            <a:lvl4pPr>
              <a:lnSpc>
                <a:spcPct val="100000"/>
              </a:lnSpc>
              <a:spcBef>
                <a:spcPts val="1000"/>
              </a:spcBef>
              <a:defRPr lang="de-DE" sz="1800"/>
            </a:lvl4pPr>
            <a:lvl5pPr indent="-283464">
              <a:lnSpc>
                <a:spcPct val="100000"/>
              </a:lnSpc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1664AFF-309D-433B-B3F0-84A98A2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20574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 lang="de-DE"/>
            </a:lvl1pPr>
          </a:lstStyle>
          <a:p>
            <a:pPr rtl="0">
              <a:defRPr lang="de-DE"/>
            </a:pPr>
            <a:r>
              <a:rPr lang="de-DE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fld id="{D39607A7-8386-47DB-8578-DDEDD194E5D4}" type="slidenum">
              <a:rPr kumimoji="0" lang="de-DE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t>‹#›</a:t>
            </a:fld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B2C7C83-D77B-1EFF-5877-DB5DF792E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163" y="548640"/>
            <a:ext cx="11109674" cy="57492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7100" y="1079500"/>
            <a:ext cx="7797799" cy="2138400"/>
          </a:xfrm>
        </p:spPr>
        <p:txBody>
          <a:bodyPr rtlCol="0" anchor="b">
            <a:normAutofit/>
          </a:bodyPr>
          <a:lstStyle>
            <a:lvl1pPr algn="ctr">
              <a:defRPr lang="de-DE" sz="28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8350" y="4113213"/>
            <a:ext cx="5575300" cy="1655762"/>
          </a:xfrm>
        </p:spPr>
        <p:txBody>
          <a:bodyPr rtlCol="0"/>
          <a:lstStyle>
            <a:lvl1pPr marL="0" indent="0" algn="ctr">
              <a:buNone/>
              <a:defRPr lang="de-DE" sz="2400" i="1"/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Untertitel durch Klicken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fld id="{D39607A7-8386-47DB-8578-DDEDD194E5D4}" type="slidenum">
              <a:rPr lang="de-DE" smtClean="0"/>
              <a:pPr rtl="0"/>
              <a:t>‹#›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40244" y="4869342"/>
            <a:ext cx="1623711" cy="630920"/>
            <a:chOff x="9588346" y="4824892"/>
            <a:chExt cx="1623711" cy="630920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</a:lstStyle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7608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777244"/>
            <a:ext cx="10058400" cy="1097280"/>
          </a:xfrm>
        </p:spPr>
        <p:txBody>
          <a:bodyPr wrap="square" rtlCol="0" anchor="ctr" anchorCtr="0">
            <a:normAutofit/>
          </a:bodyPr>
          <a:lstStyle>
            <a:lvl1pPr algn="ctr">
              <a:defRPr lang="de-DE"/>
            </a:lvl1pPr>
          </a:lstStyle>
          <a:p>
            <a:pPr algn="ctr" rtl="0"/>
            <a:r>
              <a:rPr lang="de-DE"/>
              <a:t>Titel durch Klicken hinzufügen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1664AFF-309D-433B-B3F0-84A98A2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2057404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F2B970E0-2BF6-DE0A-33F2-E136830CC0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64443" y="2484712"/>
            <a:ext cx="4360507" cy="36054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de-DE" sz="1800" i="0"/>
            </a:lvl1pPr>
            <a:lvl2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lang="de-DE"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lang="de-DE"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lang="de-DE" sz="1800" i="0"/>
            </a:lvl4pPr>
            <a:lvl5pPr marL="11430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lang="de-DE" sz="1800" i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6418C0F6-1F2A-74E4-A6C4-914FE33663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59649" y="2493040"/>
            <a:ext cx="4360507" cy="36054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de-DE" sz="1800" i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lang="de-DE"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lang="de-DE"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lang="de-DE" sz="1800" i="0"/>
            </a:lvl4pPr>
            <a:lvl5pPr marL="11430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lang="de-DE" sz="1800" i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 lang="de-DE"/>
            </a:lvl1pPr>
          </a:lstStyle>
          <a:p>
            <a:pPr rtl="0">
              <a:defRPr lang="de-DE"/>
            </a:pPr>
            <a:r>
              <a:rPr lang="de-DE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fld id="{D39607A7-8386-47DB-8578-DDEDD194E5D4}" type="slidenum">
              <a:rPr kumimoji="0" lang="de-DE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t>‹#›</a:t>
            </a:fld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97ED942-AF2B-12D4-2ED4-570ACFD0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163" y="548640"/>
            <a:ext cx="11109674" cy="57492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85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7A45527-A259-1C6D-E8B4-514715484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45608"/>
            <a:ext cx="12192000" cy="361239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3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886200" cy="2304288"/>
          </a:xfrm>
        </p:spPr>
        <p:txBody>
          <a:bodyPr wrap="square" rtlCol="0" anchor="ctr" anchorCtr="0">
            <a:normAutofit/>
          </a:bodyPr>
          <a:lstStyle>
            <a:lvl1pPr algn="ctr">
              <a:defRPr lang="de-DE"/>
            </a:lvl1pPr>
          </a:lstStyle>
          <a:p>
            <a:pPr algn="ctr" rtl="0"/>
            <a:r>
              <a:rPr lang="de-DE"/>
              <a:t>Titel durch Klicken hinzufügen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4ACBDB-D54B-994A-AD88-E89D37245F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34660" y="548641"/>
            <a:ext cx="6130625" cy="2304288"/>
          </a:xfrm>
        </p:spPr>
        <p:txBody>
          <a:bodyPr rtlCol="0" anchor="ctr">
            <a:noAutofit/>
          </a:bodyPr>
          <a:lstStyle>
            <a:lvl1pPr marL="512064" indent="-5120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1pPr>
            <a:lvl2pPr marL="702900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2pPr>
            <a:lvl3pPr marL="1139436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3pPr>
            <a:lvl4pPr marL="1422900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4pPr>
            <a:lvl5pPr marL="1859436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lang="de-DE" sz="18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ED8447B1-F82E-026F-7FF0-7E95D361E7A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20387" y="3735238"/>
            <a:ext cx="6130625" cy="25741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de-DE" sz="180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lang="de-DE"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lang="de-DE"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lang="de-DE" sz="1800" i="0"/>
            </a:lvl4pPr>
            <a:lvl5pPr indent="-283464">
              <a:defRPr lang="de-DE" sz="16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 lang="de-DE"/>
            </a:lvl1pPr>
          </a:lstStyle>
          <a:p>
            <a:pPr rtl="0">
              <a:defRPr lang="de-DE"/>
            </a:pPr>
            <a:r>
              <a:rPr lang="de-DE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fld id="{D39607A7-8386-47DB-8578-DDEDD194E5D4}" type="slidenum">
              <a:rPr kumimoji="0" lang="de-DE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t>‹#›</a:t>
            </a:fld>
            <a:endParaRPr kumimoji="0" lang="de-DE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C476BAB9-3D46-228B-0268-9918F1524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5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de-DE"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lang="de-DE"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lang="de-DE"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39607A7-8386-47DB-8578-DDEDD194E5D4}" type="slidenum">
              <a:rPr lang="de-DE" smtClean="0"/>
              <a:pPr rt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712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94" r:id="rId2"/>
    <p:sldLayoutId id="2147483679" r:id="rId3"/>
    <p:sldLayoutId id="2147483695" r:id="rId4"/>
    <p:sldLayoutId id="2147483678" r:id="rId5"/>
    <p:sldLayoutId id="2147483696" r:id="rId6"/>
    <p:sldLayoutId id="2147483697" r:id="rId7"/>
    <p:sldLayoutId id="2147483700" r:id="rId8"/>
    <p:sldLayoutId id="2147483701" r:id="rId9"/>
    <p:sldLayoutId id="2147483680" r:id="rId10"/>
    <p:sldLayoutId id="2147483698" r:id="rId11"/>
    <p:sldLayoutId id="2147483699" r:id="rId12"/>
    <p:sldLayoutId id="2147483684" r:id="rId13"/>
    <p:sldLayoutId id="2147483702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de-DE"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lang="de-DE"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lang="de-DE"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lang="de-DE"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lang="de-DE"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lang="de-DE"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6" orient="horz" pos="2530">
          <p15:clr>
            <a:srgbClr val="5ACBF0"/>
          </p15:clr>
        </p15:guide>
        <p15:guide id="27" orient="horz" pos="2899">
          <p15:clr>
            <a:srgbClr val="5ACBF0"/>
          </p15:clr>
        </p15:guide>
        <p15:guide id="28" orient="horz" pos="3268">
          <p15:clr>
            <a:srgbClr val="5ACBF0"/>
          </p15:clr>
        </p15:guide>
        <p15:guide id="29" orient="horz" pos="3634">
          <p15:clr>
            <a:srgbClr val="FDE53C"/>
          </p15:clr>
        </p15:guide>
        <p15:guide id="30" orient="horz" pos="3979">
          <p15:clr>
            <a:srgbClr val="F26B43"/>
          </p15:clr>
        </p15:guide>
        <p15:guide id="31" orient="horz" pos="2160">
          <p15:clr>
            <a:srgbClr val="FDE53C"/>
          </p15:clr>
        </p15:guide>
        <p15:guide id="32" pos="7340">
          <p15:clr>
            <a:srgbClr val="F26B43"/>
          </p15:clr>
        </p15:guide>
        <p15:guide id="33" pos="3840">
          <p15:clr>
            <a:srgbClr val="FDE53C"/>
          </p15:clr>
        </p15:guide>
        <p15:guide id="34" orient="horz" pos="637">
          <p15:clr>
            <a:srgbClr val="C35EA4"/>
          </p15:clr>
        </p15:guide>
        <p15:guide id="35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381C4-F52E-F586-1465-77001CB91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rtlCol="0" anchor="b">
            <a:normAutofit/>
          </a:bodyPr>
          <a:lstStyle>
            <a:defPPr>
              <a:defRPr lang="de-DE"/>
            </a:defPPr>
          </a:lstStyle>
          <a:p>
            <a:r>
              <a:rPr lang="de-DE" err="1"/>
              <a:t>transcultural</a:t>
            </a:r>
            <a:r>
              <a:rPr lang="de-DE"/>
              <a:t> </a:t>
            </a:r>
            <a:r>
              <a:rPr lang="de-DE" err="1"/>
              <a:t>entanglements</a:t>
            </a:r>
            <a:r>
              <a:rPr lang="de-DE"/>
              <a:t> in "A </a:t>
            </a:r>
            <a:r>
              <a:rPr lang="de-DE" err="1"/>
              <a:t>Casualty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Power"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Mukuka</a:t>
            </a:r>
            <a:r>
              <a:rPr lang="de-DE"/>
              <a:t> </a:t>
            </a:r>
            <a:r>
              <a:rPr lang="de-DE" err="1"/>
              <a:t>Chipanta</a:t>
            </a:r>
            <a:endParaRPr lang="de-D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699387-73DB-8238-D7C0-B93392721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/>
          <a:p>
            <a:r>
              <a:rPr lang="en-US">
                <a:solidFill>
                  <a:srgbClr val="FFFFFF">
                    <a:alpha val="70000"/>
                  </a:srgbClr>
                </a:solidFill>
              </a:rPr>
              <a:t>A presentation by Lena Müller </a:t>
            </a:r>
          </a:p>
          <a:p>
            <a:r>
              <a:rPr lang="en-US">
                <a:solidFill>
                  <a:srgbClr val="FFFFFF">
                    <a:alpha val="70000"/>
                  </a:srgbClr>
                </a:solidFill>
              </a:rPr>
              <a:t>&amp; Jade Fernell</a:t>
            </a:r>
          </a:p>
        </p:txBody>
      </p:sp>
    </p:spTree>
    <p:extLst>
      <p:ext uri="{BB962C8B-B14F-4D97-AF65-F5344CB8AC3E}">
        <p14:creationId xmlns:p14="http://schemas.microsoft.com/office/powerpoint/2010/main" val="242061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B012-09C6-E626-C82A-1B9DBAC9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CE50-EF8E-29D8-ED8E-47550BA8434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>
                <a:solidFill>
                  <a:srgbClr val="FFFFFF">
                    <a:alpha val="70000"/>
                  </a:srgbClr>
                </a:solidFill>
              </a:rPr>
              <a:t>To what extent does the novel display the narrative of the 'South solidarity'?</a:t>
            </a:r>
          </a:p>
        </p:txBody>
      </p:sp>
      <p:pic>
        <p:nvPicPr>
          <p:cNvPr id="4" name="Graphic 3" descr="Ein geöffnetes Buch">
            <a:extLst>
              <a:ext uri="{FF2B5EF4-FFF2-40B4-BE49-F238E27FC236}">
                <a16:creationId xmlns:a16="http://schemas.microsoft.com/office/drawing/2014/main" id="{17E37824-45F1-6D94-AFC9-29A73E2F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6820" y="3716311"/>
            <a:ext cx="2510853" cy="2510853"/>
          </a:xfrm>
          <a:prstGeom prst="rect">
            <a:avLst/>
          </a:prstGeom>
        </p:spPr>
      </p:pic>
      <p:pic>
        <p:nvPicPr>
          <p:cNvPr id="5" name="Graphic 4" descr="Ein Pinselstrich">
            <a:extLst>
              <a:ext uri="{FF2B5EF4-FFF2-40B4-BE49-F238E27FC236}">
                <a16:creationId xmlns:a16="http://schemas.microsoft.com/office/drawing/2014/main" id="{6ABB4AC6-F8B7-98D7-0338-38D89D775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61934" y="3716312"/>
            <a:ext cx="13928360" cy="46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9E7E-C57F-4D93-6AD2-33967CD2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corruption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AC63C-801A-711E-D6A8-B9B3E0383A5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3210" indent="-283210"/>
            <a:r>
              <a:rPr lang="en-US">
                <a:solidFill>
                  <a:srgbClr val="FFFFFF">
                    <a:alpha val="70000"/>
                  </a:srgbClr>
                </a:solidFill>
              </a:rPr>
              <a:t>One of the key aspects that disrupt the solidarity narrative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ergo support the </a:t>
            </a:r>
            <a:r>
              <a:rPr lang="en-US">
                <a:solidFill>
                  <a:srgbClr val="FFFFFF">
                    <a:alpha val="70000"/>
                  </a:srgbClr>
                </a:solidFill>
              </a:rPr>
              <a:t>'huminization' of the novel</a:t>
            </a:r>
          </a:p>
          <a:p>
            <a:pPr marL="283210" indent="-283210">
              <a:buClr>
                <a:srgbClr val="EF8C6A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seen as a 'real-world issue' that can also affect individuals </a:t>
            </a:r>
          </a:p>
          <a:p>
            <a:pPr marL="283210" indent="-283210">
              <a:buClr>
                <a:srgbClr val="EF8C6A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Acts of bribery or abuse of power are not ascribed to both parties which contributes to the </a:t>
            </a:r>
            <a:r>
              <a:rPr lang="en-US" err="1">
                <a:solidFill>
                  <a:srgbClr val="FFFFFF">
                    <a:alpha val="70000"/>
                  </a:srgbClr>
                </a:solidFill>
              </a:rPr>
              <a:t>mulifaceted</a:t>
            </a:r>
            <a:r>
              <a:rPr lang="en-US">
                <a:solidFill>
                  <a:srgbClr val="FFFFFF">
                    <a:alpha val="70000"/>
                  </a:srgbClr>
                </a:solidFill>
              </a:rPr>
              <a:t> description in the novel</a:t>
            </a:r>
          </a:p>
        </p:txBody>
      </p:sp>
      <p:pic>
        <p:nvPicPr>
          <p:cNvPr id="4" name="Graphic 3" descr="Eine organische Eckform">
            <a:extLst>
              <a:ext uri="{FF2B5EF4-FFF2-40B4-BE49-F238E27FC236}">
                <a16:creationId xmlns:a16="http://schemas.microsoft.com/office/drawing/2014/main" id="{0738AF34-C76E-7462-7DAF-C8016332F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148" y="580869"/>
            <a:ext cx="3822492" cy="3785017"/>
          </a:xfrm>
          <a:prstGeom prst="rect">
            <a:avLst/>
          </a:prstGeom>
        </p:spPr>
      </p:pic>
      <p:pic>
        <p:nvPicPr>
          <p:cNvPr id="5" name="Graphic 4" descr="Eine organische Eckform">
            <a:extLst>
              <a:ext uri="{FF2B5EF4-FFF2-40B4-BE49-F238E27FC236}">
                <a16:creationId xmlns:a16="http://schemas.microsoft.com/office/drawing/2014/main" id="{F00353CD-B679-2703-9A82-1F394CADD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794885" y="2479622"/>
            <a:ext cx="3822492" cy="37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8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10DDA-2B24-0BC3-A5E1-EF113889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Sources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592FC3-135C-DFB0-210D-93FA9F52B77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3210" indent="-283210"/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Chipanta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,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Mukuka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(2016). A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Casualty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of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Power. Weaver Press, Zimbabwe.</a:t>
            </a:r>
            <a:endParaRPr lang="de-DE"/>
          </a:p>
          <a:p>
            <a:pPr marL="283210" indent="-283210">
              <a:buClr>
                <a:srgbClr val="EF8C6A"/>
              </a:buClr>
            </a:pPr>
            <a:r>
              <a:rPr lang="de-DE" dirty="0">
                <a:solidFill>
                  <a:srgbClr val="FFFFFF"/>
                </a:solidFill>
              </a:rPr>
              <a:t>Shi, Flair </a:t>
            </a:r>
            <a:r>
              <a:rPr lang="de-DE" dirty="0" err="1">
                <a:solidFill>
                  <a:srgbClr val="FFFFFF"/>
                </a:solidFill>
              </a:rPr>
              <a:t>Donglai</a:t>
            </a:r>
            <a:r>
              <a:rPr lang="de-DE" dirty="0">
                <a:solidFill>
                  <a:srgbClr val="FFFFFF"/>
                </a:solidFill>
              </a:rPr>
              <a:t> (2021). “Out </a:t>
            </a:r>
            <a:r>
              <a:rPr lang="de-DE" dirty="0" err="1">
                <a:solidFill>
                  <a:srgbClr val="FFFFFF"/>
                </a:solidFill>
              </a:rPr>
              <a:t>of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the</a:t>
            </a:r>
            <a:r>
              <a:rPr lang="de-DE" dirty="0">
                <a:solidFill>
                  <a:srgbClr val="FFFFFF"/>
                </a:solidFill>
              </a:rPr>
              <a:t> Yellow/Black </a:t>
            </a:r>
            <a:r>
              <a:rPr lang="de-DE" dirty="0" err="1">
                <a:solidFill>
                  <a:srgbClr val="FFFFFF"/>
                </a:solidFill>
              </a:rPr>
              <a:t>Peril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Discourse</a:t>
            </a:r>
            <a:r>
              <a:rPr lang="de-DE" dirty="0">
                <a:solidFill>
                  <a:srgbClr val="FFFFFF"/>
                </a:solidFill>
              </a:rPr>
              <a:t>: </a:t>
            </a:r>
            <a:r>
              <a:rPr lang="de-DE" dirty="0" err="1">
                <a:solidFill>
                  <a:srgbClr val="FFFFFF"/>
                </a:solidFill>
              </a:rPr>
              <a:t>Humanizing</a:t>
            </a:r>
            <a:r>
              <a:rPr lang="de-DE" dirty="0">
                <a:solidFill>
                  <a:srgbClr val="FFFFFF"/>
                </a:solidFill>
              </a:rPr>
              <a:t> China–</a:t>
            </a:r>
            <a:r>
              <a:rPr lang="de-DE" dirty="0" err="1">
                <a:solidFill>
                  <a:srgbClr val="FFFFFF"/>
                </a:solidFill>
              </a:rPr>
              <a:t>Africa</a:t>
            </a:r>
            <a:r>
              <a:rPr lang="de-DE" dirty="0">
                <a:solidFill>
                  <a:srgbClr val="FFFFFF"/>
                </a:solidFill>
              </a:rPr>
              <a:t> Relations in </a:t>
            </a:r>
            <a:r>
              <a:rPr lang="de-DE" dirty="0" err="1">
                <a:solidFill>
                  <a:srgbClr val="FFFFFF"/>
                </a:solidFill>
              </a:rPr>
              <a:t>Mukuka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Chipanta's</a:t>
            </a:r>
            <a:r>
              <a:rPr lang="de-DE" dirty="0">
                <a:solidFill>
                  <a:srgbClr val="FFFFFF"/>
                </a:solidFill>
              </a:rPr>
              <a:t> A </a:t>
            </a:r>
            <a:r>
              <a:rPr lang="de-DE" dirty="0" err="1">
                <a:solidFill>
                  <a:srgbClr val="FFFFFF"/>
                </a:solidFill>
              </a:rPr>
              <a:t>Casualty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of</a:t>
            </a:r>
            <a:r>
              <a:rPr lang="de-DE" dirty="0">
                <a:solidFill>
                  <a:srgbClr val="FFFFFF"/>
                </a:solidFill>
              </a:rPr>
              <a:t> Power.” Penn State University Press. </a:t>
            </a:r>
            <a:r>
              <a:rPr lang="de-DE" dirty="0" err="1">
                <a:solidFill>
                  <a:srgbClr val="FFFFFF"/>
                </a:solidFill>
              </a:rPr>
              <a:t>Comparative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Literature</a:t>
            </a:r>
            <a:r>
              <a:rPr lang="de-DE" dirty="0">
                <a:solidFill>
                  <a:srgbClr val="FFFFFF"/>
                </a:solidFill>
              </a:rPr>
              <a:t> Studies, Volume 58, </a:t>
            </a:r>
            <a:r>
              <a:rPr lang="de-DE" dirty="0" err="1">
                <a:solidFill>
                  <a:srgbClr val="FFFFFF"/>
                </a:solidFill>
              </a:rPr>
              <a:t>Number</a:t>
            </a:r>
            <a:r>
              <a:rPr lang="de-DE" dirty="0">
                <a:solidFill>
                  <a:srgbClr val="FFFFFF"/>
                </a:solidFill>
              </a:rPr>
              <a:t> 3, 2021, pp. 623-646</a:t>
            </a:r>
            <a:endParaRPr lang="de-DE" dirty="0"/>
          </a:p>
          <a:p>
            <a:pPr marL="283210" indent="-283210">
              <a:buClr>
                <a:srgbClr val="EF8C6A"/>
              </a:buClr>
            </a:pPr>
            <a:endParaRPr lang="de-DE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9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B14C0111-86AA-B377-753D-02A3CA89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548640"/>
            <a:ext cx="5486400" cy="137160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err="1"/>
              <a:t>Structure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03252AFB-1364-05E7-C423-89DB466E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8" y="2759076"/>
            <a:ext cx="5843401" cy="3009899"/>
          </a:xfrm>
        </p:spPr>
        <p:txBody>
          <a:bodyPr rtlCol="0"/>
          <a:lstStyle>
            <a:defPPr>
              <a:defRPr lang="de-DE"/>
            </a:defPPr>
          </a:lstStyle>
          <a:p>
            <a:pPr marL="0" indent="0">
              <a:buClr>
                <a:srgbClr val="EF8C6A"/>
              </a:buClr>
              <a:buNone/>
            </a:pPr>
            <a:endParaRPr lang="de-DE" b="1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de-DE" b="1" dirty="0">
                <a:solidFill>
                  <a:srgbClr val="FFFFFF">
                    <a:alpha val="70000"/>
                  </a:srgbClr>
                </a:solidFill>
              </a:rPr>
              <a:t>The Chinese-</a:t>
            </a:r>
            <a:r>
              <a:rPr lang="de-DE" b="1" dirty="0" err="1">
                <a:solidFill>
                  <a:srgbClr val="FFFFFF">
                    <a:alpha val="70000"/>
                  </a:srgbClr>
                </a:solidFill>
              </a:rPr>
              <a:t>Zambian</a:t>
            </a:r>
            <a:r>
              <a:rPr lang="de-DE" b="1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b="1" dirty="0" err="1">
                <a:solidFill>
                  <a:srgbClr val="FFFFFF">
                    <a:alpha val="70000"/>
                  </a:srgbClr>
                </a:solidFill>
              </a:rPr>
              <a:t>relationship</a:t>
            </a:r>
            <a:r>
              <a:rPr lang="de-DE" b="1" dirty="0">
                <a:solidFill>
                  <a:srgbClr val="FFFFFF">
                    <a:alpha val="70000"/>
                  </a:srgbClr>
                </a:solidFill>
              </a:rPr>
              <a:t> in </a:t>
            </a:r>
            <a:r>
              <a:rPr lang="de-DE" b="1" dirty="0" err="1">
                <a:solidFill>
                  <a:srgbClr val="FFFFFF">
                    <a:alpha val="70000"/>
                  </a:srgbClr>
                </a:solidFill>
              </a:rPr>
              <a:t>the</a:t>
            </a:r>
            <a:r>
              <a:rPr lang="de-DE" b="1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b="1" dirty="0" err="1">
                <a:solidFill>
                  <a:srgbClr val="FFFFFF">
                    <a:alpha val="70000"/>
                  </a:srgbClr>
                </a:solidFill>
              </a:rPr>
              <a:t>novel</a:t>
            </a:r>
          </a:p>
          <a:p>
            <a:pPr marL="359410" indent="-359410">
              <a:buClr>
                <a:srgbClr val="EF8C6A"/>
              </a:buClr>
            </a:pPr>
            <a:r>
              <a:rPr lang="de-DE" sz="1600" dirty="0">
                <a:solidFill>
                  <a:srgbClr val="FFFFFF">
                    <a:alpha val="70000"/>
                  </a:srgbClr>
                </a:solidFill>
              </a:rPr>
              <a:t>&gt;&gt; </a:t>
            </a:r>
            <a:r>
              <a:rPr lang="de-DE" sz="1600" dirty="0" err="1">
                <a:solidFill>
                  <a:srgbClr val="FFFFFF">
                    <a:alpha val="70000"/>
                  </a:srgbClr>
                </a:solidFill>
              </a:rPr>
              <a:t>Governmental</a:t>
            </a:r>
            <a:r>
              <a:rPr lang="de-DE" sz="1600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600" dirty="0" err="1">
                <a:solidFill>
                  <a:srgbClr val="FFFFFF">
                    <a:alpha val="70000"/>
                  </a:srgbClr>
                </a:solidFill>
              </a:rPr>
              <a:t>structures</a:t>
            </a:r>
            <a:endParaRPr lang="de-DE" sz="1600" dirty="0" err="1"/>
          </a:p>
          <a:p>
            <a:pPr marL="359410" indent="-359410">
              <a:buClr>
                <a:srgbClr val="EF8C6A"/>
              </a:buClr>
            </a:pPr>
            <a:r>
              <a:rPr lang="de-DE" sz="1600" dirty="0">
                <a:solidFill>
                  <a:srgbClr val="FFFFFF">
                    <a:alpha val="70000"/>
                  </a:srgbClr>
                </a:solidFill>
              </a:rPr>
              <a:t>&gt;&gt; </a:t>
            </a:r>
            <a:r>
              <a:rPr lang="de-DE" sz="1600" dirty="0" err="1">
                <a:solidFill>
                  <a:srgbClr val="FFFFFF">
                    <a:alpha val="70000"/>
                  </a:srgbClr>
                </a:solidFill>
              </a:rPr>
              <a:t>Characters</a:t>
            </a:r>
            <a:r>
              <a:rPr lang="de-DE" sz="1600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600" dirty="0" err="1">
                <a:solidFill>
                  <a:srgbClr val="FFFFFF">
                    <a:alpha val="70000"/>
                  </a:srgbClr>
                </a:solidFill>
              </a:rPr>
              <a:t>relationship</a:t>
            </a:r>
          </a:p>
          <a:p>
            <a:pPr marL="359410" indent="-359410">
              <a:buClr>
                <a:srgbClr val="EF8C6A"/>
              </a:buClr>
            </a:pPr>
            <a:r>
              <a:rPr lang="de-DE" b="1" dirty="0">
                <a:solidFill>
                  <a:srgbClr val="FFFFFF">
                    <a:alpha val="70000"/>
                  </a:srgbClr>
                </a:solidFill>
              </a:rPr>
              <a:t>Background</a:t>
            </a:r>
          </a:p>
          <a:p>
            <a:pPr marL="359410" indent="-359410">
              <a:buClr>
                <a:srgbClr val="EF8C6A"/>
              </a:buClr>
            </a:pPr>
            <a:r>
              <a:rPr lang="de-DE" sz="1600" dirty="0">
                <a:solidFill>
                  <a:srgbClr val="FFFFFF">
                    <a:alpha val="70000"/>
                  </a:srgbClr>
                </a:solidFill>
              </a:rPr>
              <a:t>&gt;&gt; Chinese </a:t>
            </a:r>
            <a:r>
              <a:rPr lang="de-DE" sz="1600" dirty="0" err="1">
                <a:solidFill>
                  <a:srgbClr val="FFFFFF">
                    <a:alpha val="70000"/>
                  </a:srgbClr>
                </a:solidFill>
              </a:rPr>
              <a:t>mining</a:t>
            </a:r>
            <a:r>
              <a:rPr lang="de-DE" sz="1600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600" dirty="0" err="1">
                <a:solidFill>
                  <a:srgbClr val="FFFFFF">
                    <a:alpha val="70000"/>
                  </a:srgbClr>
                </a:solidFill>
              </a:rPr>
              <a:t>operations</a:t>
            </a:r>
            <a:endParaRPr lang="de-DE" sz="1600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de-DE" sz="1600" dirty="0">
                <a:solidFill>
                  <a:srgbClr val="FFFFFF">
                    <a:alpha val="70000"/>
                  </a:srgbClr>
                </a:solidFill>
              </a:rPr>
              <a:t>&gt;&gt; </a:t>
            </a:r>
            <a:r>
              <a:rPr lang="de-DE" sz="1600" dirty="0" err="1">
                <a:solidFill>
                  <a:srgbClr val="FFFFFF">
                    <a:alpha val="70000"/>
                  </a:srgbClr>
                </a:solidFill>
              </a:rPr>
              <a:t>Corruption</a:t>
            </a:r>
            <a:r>
              <a:rPr lang="de-DE" sz="1600" dirty="0">
                <a:solidFill>
                  <a:srgbClr val="FFFFFF">
                    <a:alpha val="70000"/>
                  </a:srgbClr>
                </a:solidFill>
              </a:rPr>
              <a:t> in </a:t>
            </a:r>
            <a:r>
              <a:rPr lang="de-DE" sz="1600" dirty="0" err="1">
                <a:solidFill>
                  <a:srgbClr val="FFFFFF">
                    <a:alpha val="70000"/>
                  </a:srgbClr>
                </a:solidFill>
              </a:rPr>
              <a:t>Zambia</a:t>
            </a:r>
            <a:endParaRPr lang="de-DE" sz="1600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2" name="Graphic 1" descr="Eine organische Eckform">
            <a:extLst>
              <a:ext uri="{FF2B5EF4-FFF2-40B4-BE49-F238E27FC236}">
                <a16:creationId xmlns:a16="http://schemas.microsoft.com/office/drawing/2014/main" id="{019D4D40-4B74-AE4E-29F1-07CD3193B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53" y="451338"/>
            <a:ext cx="6283568" cy="64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8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in Kreis, der mit kleinen streuselartigen Linien gefüllt ist">
            <a:extLst>
              <a:ext uri="{FF2B5EF4-FFF2-40B4-BE49-F238E27FC236}">
                <a16:creationId xmlns:a16="http://schemas.microsoft.com/office/drawing/2014/main" id="{1C898B78-C6D8-66A1-136B-C896BC56C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5080" y="-2444722"/>
            <a:ext cx="5971081" cy="59835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CCCACD-FDB0-B795-3E02-91D1DA89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>
                <a:latin typeface="Rockwell Nova Light"/>
              </a:rPr>
              <a:t>The </a:t>
            </a:r>
            <a:r>
              <a:rPr lang="de-DE" err="1">
                <a:latin typeface="Rockwell Nova Light"/>
              </a:rPr>
              <a:t>Governemental</a:t>
            </a:r>
            <a:r>
              <a:rPr lang="de-DE">
                <a:latin typeface="Rockwell Nova Light"/>
              </a:rPr>
              <a:t> </a:t>
            </a:r>
            <a:r>
              <a:rPr lang="de-DE" err="1">
                <a:latin typeface="Rockwell Nova Light"/>
              </a:rPr>
              <a:t>relationship</a:t>
            </a:r>
            <a:br>
              <a:rPr lang="de-DE"/>
            </a:br>
            <a:r>
              <a:rPr lang="de-DE" sz="2400">
                <a:latin typeface="Rockwell Nova Light"/>
              </a:rPr>
              <a:t>in </a:t>
            </a:r>
            <a:r>
              <a:rPr lang="de-DE" sz="2400" err="1">
                <a:latin typeface="Rockwell Nova Light"/>
              </a:rPr>
              <a:t>the</a:t>
            </a:r>
            <a:r>
              <a:rPr lang="de-DE" sz="2400">
                <a:latin typeface="Rockwell Nova Light"/>
              </a:rPr>
              <a:t> </a:t>
            </a:r>
            <a:r>
              <a:rPr lang="de-DE" sz="2400" err="1">
                <a:latin typeface="Rockwell Nova Light"/>
              </a:rPr>
              <a:t>novel</a:t>
            </a:r>
            <a:endParaRPr lang="de-DE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1D6568-1948-6230-7661-FD94235C03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094" y="3434998"/>
            <a:ext cx="3573160" cy="3089021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0" indent="0">
              <a:buClr>
                <a:srgbClr val="EF8C6A"/>
              </a:buClr>
              <a:buNone/>
            </a:pPr>
            <a:r>
              <a:rPr lang="de-DE" sz="1800" i="1">
                <a:solidFill>
                  <a:srgbClr val="FFFFFF">
                    <a:alpha val="70000"/>
                  </a:srgbClr>
                </a:solidFill>
              </a:rPr>
              <a:t>Chinese </a:t>
            </a:r>
            <a:r>
              <a:rPr lang="de-DE" sz="1800" i="1" err="1">
                <a:solidFill>
                  <a:srgbClr val="FFFFFF">
                    <a:alpha val="70000"/>
                  </a:srgbClr>
                </a:solidFill>
              </a:rPr>
              <a:t>government</a:t>
            </a:r>
            <a:r>
              <a:rPr lang="de-DE" sz="1800" i="1">
                <a:solidFill>
                  <a:srgbClr val="FFFFFF">
                    <a:alpha val="70000"/>
                  </a:srgbClr>
                </a:solidFill>
              </a:rPr>
              <a:t>:</a:t>
            </a: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Interested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in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Zambian's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resources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: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copper</a:t>
            </a:r>
            <a:endParaRPr lang="de-DE" sz="1800">
              <a:solidFill>
                <a:srgbClr val="FFFFFF">
                  <a:alpha val="70000"/>
                </a:srgbClr>
              </a:solidFill>
            </a:endParaRP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Take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advantage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of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the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country's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poverty</a:t>
            </a:r>
            <a:endParaRPr lang="de-DE" sz="1800">
              <a:solidFill>
                <a:srgbClr val="FFFFFF">
                  <a:alpha val="70000"/>
                </a:srgbClr>
              </a:solidFill>
            </a:endParaRP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Put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pressure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on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the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Zambian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government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and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mine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workers</a:t>
            </a:r>
            <a:endParaRPr lang="de-DE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3B06E3-CDE7-7826-02DA-019C5F8EB44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062913" y="3594098"/>
            <a:ext cx="3299354" cy="3083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i="1" err="1">
                <a:solidFill>
                  <a:srgbClr val="FFFFFF">
                    <a:alpha val="70000"/>
                  </a:srgbClr>
                </a:solidFill>
              </a:rPr>
              <a:t>Zambian</a:t>
            </a:r>
            <a:r>
              <a:rPr lang="de-DE" sz="1800" i="1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i="1" err="1">
                <a:solidFill>
                  <a:srgbClr val="FFFFFF">
                    <a:alpha val="70000"/>
                  </a:srgbClr>
                </a:solidFill>
              </a:rPr>
              <a:t>government</a:t>
            </a:r>
            <a:r>
              <a:rPr lang="de-DE" sz="1800" i="1">
                <a:solidFill>
                  <a:srgbClr val="FFFFFF">
                    <a:alpha val="70000"/>
                  </a:srgbClr>
                </a:solidFill>
              </a:rPr>
              <a:t>: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Dependent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on outside support</a:t>
            </a: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Improved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Infrastructure: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new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malls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and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stadions</a:t>
            </a:r>
            <a:endParaRPr lang="de-DE" sz="1800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buClr>
                <a:srgbClr val="EF8C6A"/>
              </a:buClr>
              <a:buNone/>
            </a:pP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➔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Zambian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government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profits</a:t>
            </a:r>
            <a:r>
              <a:rPr lang="de-DE" sz="1800">
                <a:solidFill>
                  <a:srgbClr val="FFFFFF">
                    <a:alpha val="70000"/>
                  </a:srgbClr>
                </a:solidFill>
              </a:rPr>
              <a:t>      </a:t>
            </a:r>
            <a:r>
              <a:rPr lang="de-DE" sz="1800" err="1">
                <a:solidFill>
                  <a:srgbClr val="FFFFFF">
                    <a:alpha val="70000"/>
                  </a:srgbClr>
                </a:solidFill>
              </a:rPr>
              <a:t>financially</a:t>
            </a:r>
            <a:endParaRPr lang="de-DE" sz="1800">
              <a:solidFill>
                <a:srgbClr val="FFFFFF">
                  <a:alpha val="70000"/>
                </a:srgbClr>
              </a:solidFill>
            </a:endParaRP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 marL="285750" indent="-285750" algn="r">
              <a:buClr>
                <a:srgbClr val="EF8C6A"/>
              </a:buClr>
              <a:buFont typeface="Arial" panose="05000000000000000000" pitchFamily="2" charset="2"/>
              <a:buChar char="•"/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6" name="Graphic 5" descr="Ein Kreis, der mit kleinen streuselartigen Linien gefüllt ist">
            <a:extLst>
              <a:ext uri="{FF2B5EF4-FFF2-40B4-BE49-F238E27FC236}">
                <a16:creationId xmlns:a16="http://schemas.microsoft.com/office/drawing/2014/main" id="{596513F9-4B46-E27E-685F-860A2B475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37214" y="-2039404"/>
            <a:ext cx="5971081" cy="5983573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9463E58-81A0-6469-EAD4-E1830F5050C3}"/>
              </a:ext>
            </a:extLst>
          </p:cNvPr>
          <p:cNvCxnSpPr/>
          <p:nvPr/>
        </p:nvCxnSpPr>
        <p:spPr>
          <a:xfrm flipH="1">
            <a:off x="2366151" y="2689691"/>
            <a:ext cx="953912" cy="536222"/>
          </a:xfrm>
          <a:prstGeom prst="straightConnector1">
            <a:avLst/>
          </a:prstGeom>
          <a:ln w="57150">
            <a:solidFill>
              <a:srgbClr val="E588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8725E48-A41D-E8CF-ADDB-35D53A73CD2A}"/>
              </a:ext>
            </a:extLst>
          </p:cNvPr>
          <p:cNvCxnSpPr>
            <a:cxnSpLocks/>
          </p:cNvCxnSpPr>
          <p:nvPr/>
        </p:nvCxnSpPr>
        <p:spPr>
          <a:xfrm>
            <a:off x="8162995" y="2723561"/>
            <a:ext cx="886178" cy="682979"/>
          </a:xfrm>
          <a:prstGeom prst="straightConnector1">
            <a:avLst/>
          </a:prstGeom>
          <a:ln w="57150">
            <a:solidFill>
              <a:srgbClr val="E588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534692A1-9A74-84C6-6FE8-527F64429EC8}"/>
              </a:ext>
            </a:extLst>
          </p:cNvPr>
          <p:cNvSpPr/>
          <p:nvPr/>
        </p:nvSpPr>
        <p:spPr>
          <a:xfrm>
            <a:off x="3441756" y="2094539"/>
            <a:ext cx="4620316" cy="1158239"/>
          </a:xfrm>
          <a:prstGeom prst="rect">
            <a:avLst/>
          </a:prstGeom>
          <a:solidFill>
            <a:srgbClr val="E58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China </a:t>
            </a:r>
            <a:r>
              <a:rPr lang="de-DE" sz="1800" b="0" i="0" u="none" strike="noStrike" baseline="0" err="1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Metals</a:t>
            </a:r>
            <a:r>
              <a:rPr lang="de-DE" sz="1800" b="0" i="0" u="none" strike="noStrike" baseline="0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 and Mining Company (CMMC) 🤝Agreement </a:t>
            </a:r>
            <a:r>
              <a:rPr lang="de-DE" sz="1800" b="0" i="0" u="none" strike="noStrike" baseline="0" err="1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with</a:t>
            </a:r>
            <a:r>
              <a:rPr lang="de-DE" sz="1800" b="0" i="0" u="none" strike="noStrike" baseline="0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 </a:t>
            </a:r>
            <a:r>
              <a:rPr lang="de-DE" err="1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the</a:t>
            </a:r>
            <a:r>
              <a:rPr lang="de-DE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 </a:t>
            </a:r>
          </a:p>
          <a:p>
            <a:pPr algn="ctr"/>
            <a:r>
              <a:rPr lang="de-DE" sz="1800" b="0" i="0" u="none" strike="noStrike" baseline="0" err="1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Zambian</a:t>
            </a:r>
            <a:r>
              <a:rPr lang="de-DE" sz="1800" b="0" i="0" u="none" strike="noStrike" baseline="0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 </a:t>
            </a:r>
            <a:r>
              <a:rPr lang="de-DE" sz="1800" b="0" i="0" u="none" strike="noStrike" baseline="0" err="1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government</a:t>
            </a:r>
            <a:r>
              <a:rPr lang="de-DE" sz="1800" b="0" i="0" u="none" strike="noStrike" baseline="0">
                <a:solidFill>
                  <a:srgbClr val="FFFFFF"/>
                </a:solidFill>
                <a:latin typeface="Avenir Next LT Pro Light"/>
                <a:ea typeface="Avenir Next LT Pro Light"/>
                <a:cs typeface="Avenir Next LT Pro Light"/>
              </a:rPr>
              <a:t> </a:t>
            </a:r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ED99965-4030-0F93-654D-5DD3B5C4CC1F}"/>
              </a:ext>
            </a:extLst>
          </p:cNvPr>
          <p:cNvSpPr txBox="1">
            <a:spLocks/>
          </p:cNvSpPr>
          <p:nvPr/>
        </p:nvSpPr>
        <p:spPr>
          <a:xfrm>
            <a:off x="4646816" y="4094946"/>
            <a:ext cx="3036712" cy="1808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lang="de-DE"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lang="de-DE"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lang="de-DE"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lang="de-DE"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lang="de-DE"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i="1">
                <a:solidFill>
                  <a:srgbClr val="D6BDBE"/>
                </a:solidFill>
              </a:rPr>
              <a:t>Mine </a:t>
            </a:r>
            <a:r>
              <a:rPr lang="de-DE" sz="1800" i="1" err="1">
                <a:solidFill>
                  <a:srgbClr val="D6BDBE"/>
                </a:solidFill>
              </a:rPr>
              <a:t>workers</a:t>
            </a:r>
            <a:r>
              <a:rPr lang="de-DE" sz="1800" i="1">
                <a:solidFill>
                  <a:srgbClr val="D6BDBE"/>
                </a:solidFill>
              </a:rPr>
              <a:t>: </a:t>
            </a:r>
          </a:p>
          <a:p>
            <a:pPr marL="285750" indent="-285750"/>
            <a:r>
              <a:rPr lang="de-DE" sz="1800">
                <a:solidFill>
                  <a:srgbClr val="D6BDBE"/>
                </a:solidFill>
              </a:rPr>
              <a:t>Labour </a:t>
            </a:r>
            <a:r>
              <a:rPr lang="de-DE" sz="1800" err="1">
                <a:solidFill>
                  <a:srgbClr val="D6BDBE"/>
                </a:solidFill>
              </a:rPr>
              <a:t>conditions</a:t>
            </a:r>
            <a:r>
              <a:rPr lang="de-DE" sz="1800">
                <a:solidFill>
                  <a:srgbClr val="D6BDBE"/>
                </a:solidFill>
              </a:rPr>
              <a:t> </a:t>
            </a:r>
            <a:r>
              <a:rPr lang="de-DE" sz="1800" err="1">
                <a:solidFill>
                  <a:srgbClr val="D6BDBE"/>
                </a:solidFill>
              </a:rPr>
              <a:t>deterioate</a:t>
            </a:r>
            <a:r>
              <a:rPr lang="de-DE" sz="1800">
                <a:solidFill>
                  <a:srgbClr val="D6BDBE"/>
                </a:solidFill>
              </a:rPr>
              <a:t> </a:t>
            </a:r>
            <a:r>
              <a:rPr lang="de-DE" sz="1800" err="1">
                <a:solidFill>
                  <a:srgbClr val="D6BDBE"/>
                </a:solidFill>
              </a:rPr>
              <a:t>since</a:t>
            </a:r>
            <a:r>
              <a:rPr lang="de-DE" sz="1800">
                <a:solidFill>
                  <a:srgbClr val="D6BDBE"/>
                </a:solidFill>
              </a:rPr>
              <a:t> CMMC </a:t>
            </a:r>
            <a:r>
              <a:rPr lang="de-DE" sz="1800" err="1">
                <a:solidFill>
                  <a:srgbClr val="D6BDBE"/>
                </a:solidFill>
              </a:rPr>
              <a:t>took</a:t>
            </a:r>
            <a:r>
              <a:rPr lang="de-DE" sz="1800">
                <a:solidFill>
                  <a:srgbClr val="D6BDBE"/>
                </a:solidFill>
              </a:rPr>
              <a:t> </a:t>
            </a:r>
            <a:r>
              <a:rPr lang="de-DE" sz="1800" err="1">
                <a:solidFill>
                  <a:srgbClr val="D6BDBE"/>
                </a:solidFill>
              </a:rPr>
              <a:t>over</a:t>
            </a:r>
            <a:r>
              <a:rPr lang="de-DE" sz="1800">
                <a:solidFill>
                  <a:srgbClr val="D6BDBE"/>
                </a:solidFill>
              </a:rPr>
              <a:t> </a:t>
            </a:r>
            <a:r>
              <a:rPr lang="de-DE" sz="1800" err="1">
                <a:solidFill>
                  <a:srgbClr val="D6BDBE"/>
                </a:solidFill>
              </a:rPr>
              <a:t>the</a:t>
            </a:r>
            <a:r>
              <a:rPr lang="de-DE" sz="1800">
                <a:solidFill>
                  <a:srgbClr val="D6BDBE"/>
                </a:solidFill>
              </a:rPr>
              <a:t> </a:t>
            </a:r>
            <a:r>
              <a:rPr lang="de-DE" sz="1800" err="1">
                <a:solidFill>
                  <a:srgbClr val="D6BDBE"/>
                </a:solidFill>
              </a:rPr>
              <a:t>mine</a:t>
            </a:r>
            <a:r>
              <a:rPr lang="de-DE" sz="1800">
                <a:solidFill>
                  <a:srgbClr val="D6BDBE"/>
                </a:solidFill>
              </a:rPr>
              <a:t> plants</a:t>
            </a:r>
            <a:endParaRPr lang="de-DE">
              <a:solidFill>
                <a:srgbClr val="D6BDBE"/>
              </a:solidFill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717B533-CCE9-06AC-77EA-3B057C8A3FF3}"/>
              </a:ext>
            </a:extLst>
          </p:cNvPr>
          <p:cNvCxnSpPr>
            <a:cxnSpLocks/>
          </p:cNvCxnSpPr>
          <p:nvPr/>
        </p:nvCxnSpPr>
        <p:spPr>
          <a:xfrm>
            <a:off x="5257461" y="3371315"/>
            <a:ext cx="5645" cy="570091"/>
          </a:xfrm>
          <a:prstGeom prst="straightConnector1">
            <a:avLst/>
          </a:prstGeom>
          <a:ln w="57150">
            <a:solidFill>
              <a:srgbClr val="E588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34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44B50-3F19-3BF9-2FD3-2AC9BC24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Book Scene: </a:t>
            </a:r>
            <a:br>
              <a:rPr lang="de-DE"/>
            </a:br>
            <a:r>
              <a:rPr lang="de-DE" sz="2400"/>
              <a:t>Jinan &amp; </a:t>
            </a:r>
            <a:r>
              <a:rPr lang="de-DE" sz="2400" err="1"/>
              <a:t>the</a:t>
            </a:r>
            <a:r>
              <a:rPr lang="de-DE" sz="2400"/>
              <a:t> Mine </a:t>
            </a:r>
            <a:r>
              <a:rPr lang="de-DE" sz="2400" err="1"/>
              <a:t>Worker's</a:t>
            </a:r>
            <a:endParaRPr lang="de-DE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D1EBCB-B257-3D10-D97F-3927D2D7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759076"/>
            <a:ext cx="4583288" cy="2998611"/>
          </a:xfrm>
        </p:spPr>
        <p:txBody>
          <a:bodyPr/>
          <a:lstStyle/>
          <a:p>
            <a:pPr marL="359410" indent="-359410">
              <a:buClr>
                <a:srgbClr val="EF8C6A"/>
              </a:buClr>
            </a:pP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Jinan's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character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reproduces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stereotypes</a:t>
            </a:r>
          </a:p>
          <a:p>
            <a:pPr marL="359410" indent="-359410">
              <a:buClr>
                <a:srgbClr val="EF8C6A"/>
              </a:buClr>
            </a:pP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"</a:t>
            </a:r>
            <a:r>
              <a:rPr lang="de-DE" i="1" err="1">
                <a:solidFill>
                  <a:srgbClr val="FFFFFF">
                    <a:alpha val="70000"/>
                  </a:srgbClr>
                </a:solidFill>
              </a:rPr>
              <a:t>hard-working</a:t>
            </a: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" 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Chinese and </a:t>
            </a: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"</a:t>
            </a:r>
            <a:r>
              <a:rPr lang="de-DE" i="1" err="1">
                <a:solidFill>
                  <a:srgbClr val="FFFFFF">
                    <a:alpha val="70000"/>
                  </a:srgbClr>
                </a:solidFill>
              </a:rPr>
              <a:t>lazy</a:t>
            </a: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"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African</a:t>
            </a:r>
          </a:p>
          <a:p>
            <a:pPr marL="359410" indent="-359410">
              <a:buClr>
                <a:srgbClr val="EF8C6A"/>
              </a:buClr>
            </a:pP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&gt;&gt; 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clash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of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language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,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work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ethic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 &amp;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values</a:t>
            </a:r>
            <a:endParaRPr lang="de-DE" sz="1600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buNone/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 marL="285750" indent="-285750">
              <a:buClr>
                <a:srgbClr val="EF8C6A"/>
              </a:buClr>
            </a:pPr>
            <a:r>
              <a:rPr lang="de-DE">
                <a:solidFill>
                  <a:srgbClr val="FFFFFF">
                    <a:alpha val="70000"/>
                  </a:srgbClr>
                </a:solidFill>
              </a:rPr>
              <a:t>The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mine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worker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are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unhappy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with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the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labour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conditions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</a:p>
          <a:p>
            <a:pPr marL="285750" indent="-285750">
              <a:buClr>
                <a:srgbClr val="EF8C6A"/>
              </a:buClr>
            </a:pP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&gt;&gt; More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hours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,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less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money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, and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unsafe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sz="1600" err="1">
                <a:solidFill>
                  <a:srgbClr val="FFFFFF">
                    <a:alpha val="70000"/>
                  </a:srgbClr>
                </a:solidFill>
              </a:rPr>
              <a:t>environment</a:t>
            </a:r>
            <a:r>
              <a:rPr lang="de-DE" sz="1600">
                <a:solidFill>
                  <a:srgbClr val="FFFFFF">
                    <a:alpha val="70000"/>
                  </a:srgbClr>
                </a:solidFill>
              </a:rPr>
              <a:t>  </a:t>
            </a:r>
          </a:p>
          <a:p>
            <a:pPr marL="285750" indent="-285750">
              <a:buClr>
                <a:srgbClr val="EF8C6A"/>
              </a:buClr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 marL="285750" indent="-285750">
              <a:buClr>
                <a:srgbClr val="EF8C6A"/>
              </a:buClr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5" name="Grafik 4" descr="Ein Bild, das Text, Buch, Papier, Schrift enthält.&#10;&#10;KI-generierte Inhalte können fehlerhaft sein.">
            <a:extLst>
              <a:ext uri="{FF2B5EF4-FFF2-40B4-BE49-F238E27FC236}">
                <a16:creationId xmlns:a16="http://schemas.microsoft.com/office/drawing/2014/main" id="{A5DB69C9-3163-25AE-F926-5F4283FB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034" y="1949191"/>
            <a:ext cx="5058355" cy="38269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0173C5-B8FD-1D6A-FBF1-A048A5074FE8}"/>
              </a:ext>
            </a:extLst>
          </p:cNvPr>
          <p:cNvSpPr txBox="1"/>
          <p:nvPr/>
        </p:nvSpPr>
        <p:spPr>
          <a:xfrm>
            <a:off x="9156191" y="5937503"/>
            <a:ext cx="15240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1200"/>
              <a:t>p.138-141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7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BB7FC-7415-6AD4-C22B-85B2A5C0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50" y="787885"/>
            <a:ext cx="5993477" cy="928048"/>
          </a:xfrm>
        </p:spPr>
        <p:txBody>
          <a:bodyPr/>
          <a:lstStyle/>
          <a:p>
            <a:r>
              <a:rPr lang="de-DE"/>
              <a:t>Book Scene: </a:t>
            </a:r>
            <a:br>
              <a:rPr lang="de-DE"/>
            </a:br>
            <a:r>
              <a:rPr lang="de-DE" sz="2400" err="1"/>
              <a:t>Hamoonga</a:t>
            </a:r>
            <a:r>
              <a:rPr lang="de-DE" sz="2400"/>
              <a:t> &amp; Jinan </a:t>
            </a:r>
            <a:r>
              <a:rPr lang="de-DE" sz="2400" err="1"/>
              <a:t>Meet</a:t>
            </a:r>
            <a:endParaRPr lang="de-DE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201D22-77DE-061C-95B2-4FBC867A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35" y="2838688"/>
            <a:ext cx="4082617" cy="3009899"/>
          </a:xfrm>
        </p:spPr>
        <p:txBody>
          <a:bodyPr/>
          <a:lstStyle/>
          <a:p>
            <a:pPr marL="0" indent="0">
              <a:buNone/>
            </a:pPr>
            <a:r>
              <a:rPr lang="de-DE" i="1" dirty="0">
                <a:solidFill>
                  <a:srgbClr val="FFFFFF">
                    <a:alpha val="70000"/>
                  </a:srgbClr>
                </a:solidFill>
              </a:rPr>
              <a:t>Setting: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</a:p>
          <a:p>
            <a:pPr marL="359410" indent="-359410"/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Kitwe,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Copperbelt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Province,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Zambia</a:t>
            </a:r>
          </a:p>
          <a:p>
            <a:pPr marL="359410" indent="-359410">
              <a:buClr>
                <a:srgbClr val="EF8C6A"/>
              </a:buClr>
            </a:pP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January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2011,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three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months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after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Hamoonga's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return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from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prison</a:t>
            </a:r>
          </a:p>
          <a:p>
            <a:pPr marL="359410" indent="-359410">
              <a:buClr>
                <a:srgbClr val="EF8C6A"/>
              </a:buClr>
            </a:pP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He  was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looking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for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a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job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all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day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at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the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plants –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unsuccesfully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</a:p>
          <a:p>
            <a:pPr marL="359410" indent="-359410">
              <a:buClr>
                <a:srgbClr val="EF8C6A"/>
              </a:buClr>
            </a:pP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On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his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way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home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, he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witnesses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a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car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driving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into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a </a:t>
            </a:r>
            <a:r>
              <a:rPr lang="de-DE" dirty="0" err="1">
                <a:solidFill>
                  <a:srgbClr val="FFFFFF">
                    <a:alpha val="70000"/>
                  </a:srgbClr>
                </a:solidFill>
              </a:rPr>
              <a:t>ditch</a:t>
            </a:r>
            <a:r>
              <a:rPr lang="de-DE" dirty="0">
                <a:solidFill>
                  <a:srgbClr val="FFFFFF">
                    <a:alpha val="70000"/>
                  </a:srgbClr>
                </a:solidFill>
              </a:rPr>
              <a:t> </a:t>
            </a:r>
          </a:p>
          <a:p>
            <a:pPr marL="359410" indent="-359410">
              <a:buClr>
                <a:srgbClr val="EF8C6A"/>
              </a:buClr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5" name="Grafik 4" descr="Ein Bild, das Text, Schrift, Papier, Screenshot enthält.&#10;&#10;KI-generierte Inhalte können fehlerhaft sein.">
            <a:extLst>
              <a:ext uri="{FF2B5EF4-FFF2-40B4-BE49-F238E27FC236}">
                <a16:creationId xmlns:a16="http://schemas.microsoft.com/office/drawing/2014/main" id="{94E90C64-9AED-DDC8-C81E-D23BB1F8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693" y="1922060"/>
            <a:ext cx="5349715" cy="41568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36B8F68-8F75-AAD8-8C48-36E1021C54DE}"/>
              </a:ext>
            </a:extLst>
          </p:cNvPr>
          <p:cNvSpPr txBox="1"/>
          <p:nvPr/>
        </p:nvSpPr>
        <p:spPr>
          <a:xfrm>
            <a:off x="8534400" y="6169152"/>
            <a:ext cx="22067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1200"/>
              <a:t>p. 117-119</a:t>
            </a:r>
          </a:p>
        </p:txBody>
      </p:sp>
    </p:spTree>
    <p:extLst>
      <p:ext uri="{BB962C8B-B14F-4D97-AF65-F5344CB8AC3E}">
        <p14:creationId xmlns:p14="http://schemas.microsoft.com/office/powerpoint/2010/main" val="30040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AB143-2CC8-514C-5A3B-4BE43264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/>
            </a:br>
            <a:r>
              <a:rPr lang="de-DE" err="1"/>
              <a:t>Empathy</a:t>
            </a:r>
            <a:r>
              <a:rPr lang="de-DE"/>
              <a:t> &amp; </a:t>
            </a:r>
            <a:r>
              <a:rPr lang="de-DE" err="1"/>
              <a:t>Complexity</a:t>
            </a:r>
            <a:r>
              <a:rPr lang="de-DE"/>
              <a:t>: </a:t>
            </a:r>
            <a:r>
              <a:rPr lang="de-DE" sz="2400" err="1"/>
              <a:t>Their</a:t>
            </a:r>
            <a:r>
              <a:rPr lang="de-DE" sz="2400"/>
              <a:t>  Relationship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1CF9A-B967-5E62-E9EE-D7656B7B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910" y="2539620"/>
            <a:ext cx="6560312" cy="3009899"/>
          </a:xfrm>
        </p:spPr>
        <p:txBody>
          <a:bodyPr/>
          <a:lstStyle/>
          <a:p>
            <a:pPr>
              <a:buClr>
                <a:srgbClr val="EF8C6A"/>
              </a:buClr>
            </a:pP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Non-</a:t>
            </a:r>
            <a:r>
              <a:rPr lang="de-DE" i="1" err="1">
                <a:solidFill>
                  <a:srgbClr val="FFFFFF">
                    <a:alpha val="70000"/>
                  </a:srgbClr>
                </a:solidFill>
              </a:rPr>
              <a:t>work</a:t>
            </a: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-</a:t>
            </a:r>
            <a:r>
              <a:rPr lang="de-DE" i="1" err="1">
                <a:solidFill>
                  <a:srgbClr val="FFFFFF">
                    <a:alpha val="70000"/>
                  </a:srgbClr>
                </a:solidFill>
              </a:rPr>
              <a:t>context</a:t>
            </a: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: </a:t>
            </a: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>
                <a:solidFill>
                  <a:srgbClr val="FFFFFF">
                    <a:alpha val="70000"/>
                  </a:srgbClr>
                </a:solidFill>
              </a:rPr>
              <a:t>mutual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respect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&amp; mutual human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vulnerability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(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commonality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)  </a:t>
            </a:r>
            <a:endParaRPr lang="de-DE"/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both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suffered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tramatic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loss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,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dramatic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past</a:t>
            </a: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>
              <a:buClr>
                <a:srgbClr val="EF8C6A"/>
              </a:buClr>
            </a:pP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Work-</a:t>
            </a:r>
            <a:r>
              <a:rPr lang="de-DE" i="1" err="1">
                <a:solidFill>
                  <a:srgbClr val="FFFFFF">
                    <a:alpha val="70000"/>
                  </a:srgbClr>
                </a:solidFill>
              </a:rPr>
              <a:t>context</a:t>
            </a:r>
            <a:r>
              <a:rPr lang="de-DE" i="1">
                <a:solidFill>
                  <a:srgbClr val="FFFFFF">
                    <a:alpha val="70000"/>
                  </a:srgbClr>
                </a:solidFill>
              </a:rPr>
              <a:t>: </a:t>
            </a: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>
                <a:solidFill>
                  <a:srgbClr val="FFFFFF">
                    <a:alpha val="70000"/>
                  </a:srgbClr>
                </a:solidFill>
              </a:rPr>
              <a:t>Jinan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speaks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harsher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, but still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with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respect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>
                <a:solidFill>
                  <a:srgbClr val="FFFFFF">
                    <a:alpha val="70000"/>
                  </a:srgbClr>
                </a:solidFill>
              </a:rPr>
              <a:t>Jinan 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respects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his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hard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work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ethic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&amp;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academic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knowledge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endParaRPr lang="de-DE"/>
          </a:p>
          <a:p>
            <a:pPr marL="285750" indent="-285750">
              <a:buClr>
                <a:srgbClr val="EF8C6A"/>
              </a:buClr>
              <a:buFont typeface="Arial" panose="05000000000000000000" pitchFamily="2" charset="2"/>
              <a:buChar char="•"/>
            </a:pP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Hamoonga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is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thankful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for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the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job</a:t>
            </a: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pPr>
              <a:buClr>
                <a:srgbClr val="EF8C6A"/>
              </a:buClr>
            </a:pPr>
            <a:r>
              <a:rPr lang="de-DE">
                <a:solidFill>
                  <a:srgbClr val="FFFFFF">
                    <a:alpha val="70000"/>
                  </a:srgbClr>
                </a:solidFill>
              </a:rPr>
              <a:t>   ➔ UNEQUAL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position</a:t>
            </a:r>
            <a:endParaRPr lang="de-DE">
              <a:solidFill>
                <a:srgbClr val="FFFFFF">
                  <a:alpha val="70000"/>
                </a:srgbClr>
              </a:solidFill>
            </a:endParaRPr>
          </a:p>
          <a:p>
            <a:endParaRPr lang="de-DE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8" name="Bildplatzhalter 7" descr="Ein Bild, das draußen, Himmel, Wolke, Kleidung enthält.&#10;&#10;KI-generierte Inhalte können fehlerhaft sein.">
            <a:extLst>
              <a:ext uri="{FF2B5EF4-FFF2-40B4-BE49-F238E27FC236}">
                <a16:creationId xmlns:a16="http://schemas.microsoft.com/office/drawing/2014/main" id="{A61B46BB-917A-3C5D-54DC-4CA3868A23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688" r="58536"/>
          <a:stretch>
            <a:fillRect/>
          </a:stretch>
        </p:blipFill>
        <p:spPr>
          <a:xfrm>
            <a:off x="0" y="0"/>
            <a:ext cx="3872149" cy="685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EAE0F4F-1178-4598-1191-4DE068DE7DCB}"/>
              </a:ext>
            </a:extLst>
          </p:cNvPr>
          <p:cNvSpPr txBox="1"/>
          <p:nvPr/>
        </p:nvSpPr>
        <p:spPr>
          <a:xfrm>
            <a:off x="1633" y="6639738"/>
            <a:ext cx="498043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>
                <a:ea typeface="+mn-lt"/>
                <a:cs typeface="+mn-lt"/>
              </a:rPr>
              <a:t>https://assets.bwbx.io/images/users/iqjWHBFdfxIU/ikCuJVaHQM6s/v1/-1x-1.jpg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58101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08D6D-4CDB-B0C5-97B6-13ED75E0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Background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070D6-F6DF-8098-784C-0A911463239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3210" indent="-283210"/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Novel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succeeds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to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display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complex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relationship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that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is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based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on human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interaction</a:t>
            </a:r>
            <a:endParaRPr lang="en-US" err="1">
              <a:solidFill>
                <a:srgbClr val="FFFFFF">
                  <a:alpha val="70000"/>
                </a:srgbClr>
              </a:solidFill>
            </a:endParaRPr>
          </a:p>
          <a:p>
            <a:pPr marL="283210" indent="-283210">
              <a:buClr>
                <a:srgbClr val="EF8C6A"/>
              </a:buClr>
            </a:pP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especially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through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Chinese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mining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operations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</a:p>
          <a:p>
            <a:pPr marL="283210" indent="-283210">
              <a:buClr>
                <a:srgbClr val="EF8C6A"/>
              </a:buClr>
            </a:pPr>
            <a:r>
              <a:rPr lang="de-DE">
                <a:solidFill>
                  <a:srgbClr val="FFFFFF">
                    <a:alpha val="70000"/>
                  </a:srgbClr>
                </a:solidFill>
              </a:rPr>
              <a:t>Language,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work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ethic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, and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values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clash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(in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scenes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involving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Chinese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supervisors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and African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mine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workers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)</a:t>
            </a:r>
          </a:p>
          <a:p>
            <a:pPr marL="283210" indent="-283210">
              <a:buClr>
                <a:srgbClr val="EF8C6A"/>
              </a:buClr>
            </a:pPr>
            <a:r>
              <a:rPr lang="de-DE">
                <a:solidFill>
                  <a:srgbClr val="FFFFFF">
                    <a:alpha val="70000"/>
                  </a:srgbClr>
                </a:solidFill>
              </a:rPr>
              <a:t>stereotypes like "Black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Peril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" and "Yellow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Peril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"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discourses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exacerbate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the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ability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to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see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nuanced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relationships</a:t>
            </a:r>
          </a:p>
          <a:p>
            <a:pPr marL="283210" indent="-283210">
              <a:buClr>
                <a:srgbClr val="EF8C6A"/>
              </a:buClr>
            </a:pP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Novel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challenges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to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review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cultural</a:t>
            </a:r>
            <a:r>
              <a:rPr lang="de-DE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de-DE" err="1">
                <a:solidFill>
                  <a:srgbClr val="FFFFFF">
                    <a:alpha val="70000"/>
                  </a:srgbClr>
                </a:solidFill>
              </a:rPr>
              <a:t>perceptions</a:t>
            </a:r>
          </a:p>
        </p:txBody>
      </p:sp>
      <p:pic>
        <p:nvPicPr>
          <p:cNvPr id="4" name="Graphic 3" descr="Arbeit mit einfarbiger Füllung">
            <a:extLst>
              <a:ext uri="{FF2B5EF4-FFF2-40B4-BE49-F238E27FC236}">
                <a16:creationId xmlns:a16="http://schemas.microsoft.com/office/drawing/2014/main" id="{47418C2A-08B8-E5CB-A9C1-58CF68C5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587" y="4658192"/>
            <a:ext cx="1788827" cy="17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2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0588-1D42-D2D8-D1C3-23105A6B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cultural 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61FD-178E-2F92-71B2-EAD6847A59E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3210" indent="-283210"/>
            <a:r>
              <a:rPr lang="en-US">
                <a:solidFill>
                  <a:srgbClr val="FFFFFF">
                    <a:alpha val="70000"/>
                  </a:srgbClr>
                </a:solidFill>
              </a:rPr>
              <a:t>literature, especially fiction, can help humanize African-Zambian relationships</a:t>
            </a:r>
          </a:p>
          <a:p>
            <a:pPr marL="283210" indent="-283210">
              <a:buClr>
                <a:srgbClr val="EF8C6A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disrespect towards local customs/traditions</a:t>
            </a:r>
          </a:p>
          <a:p>
            <a:pPr marL="283210" indent="-283210">
              <a:buClr>
                <a:srgbClr val="EF8C6A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language barrier creates mistrust and misunderstandings</a:t>
            </a:r>
          </a:p>
          <a:p>
            <a:pPr marL="283210" indent="-283210">
              <a:buClr>
                <a:srgbClr val="EF8C6A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expectations on work ethic and ambition differ greatly</a:t>
            </a:r>
          </a:p>
          <a:p>
            <a:pPr marL="283210" indent="-283210">
              <a:buClr>
                <a:srgbClr val="EF8C6A"/>
              </a:buClr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Graphic 3" descr="Rohstoffe mit einfarbiger Füllung">
            <a:extLst>
              <a:ext uri="{FF2B5EF4-FFF2-40B4-BE49-F238E27FC236}">
                <a16:creationId xmlns:a16="http://schemas.microsoft.com/office/drawing/2014/main" id="{A0C6F71C-9015-F547-01ED-0C1BC16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9259" y="3708816"/>
            <a:ext cx="2625777" cy="26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2D32-8C16-B57C-5A4A-3B4AAAC7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"South"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A27E-3C76-B3F1-72F1-D2B6CE4A39C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3210" indent="-283210"/>
            <a:r>
              <a:rPr lang="en-US">
                <a:solidFill>
                  <a:srgbClr val="FFFFFF">
                    <a:alpha val="70000"/>
                  </a:srgbClr>
                </a:solidFill>
              </a:rPr>
              <a:t>South-South cooperation is the leading perspective</a:t>
            </a:r>
          </a:p>
          <a:p>
            <a:pPr marL="283210" indent="-283210">
              <a:buClr>
                <a:srgbClr val="EF8C6A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Global South as a concept and critique</a:t>
            </a:r>
          </a:p>
          <a:p>
            <a:pPr marL="283210" indent="-283210">
              <a:buClr>
                <a:srgbClr val="EF8C6A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both parties are considered the "Other", nevertheless Western values and stereotypes remain to dictate the discourse</a:t>
            </a:r>
          </a:p>
          <a:p>
            <a:pPr marL="283210" indent="-283210">
              <a:buClr>
                <a:srgbClr val="EF8C6A"/>
              </a:buClr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through humanizing the "Other" the novel raises empathy for both sides due to its authentic representers (Hamoonga &amp; Jinan)</a:t>
            </a:r>
          </a:p>
        </p:txBody>
      </p:sp>
      <p:pic>
        <p:nvPicPr>
          <p:cNvPr id="4" name="Graphic 3" descr="Eine organische Form">
            <a:extLst>
              <a:ext uri="{FF2B5EF4-FFF2-40B4-BE49-F238E27FC236}">
                <a16:creationId xmlns:a16="http://schemas.microsoft.com/office/drawing/2014/main" id="{4648E8FA-25E1-6F46-E995-615BB3DEF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6462" y="3417277"/>
            <a:ext cx="4572000" cy="4572000"/>
          </a:xfrm>
          <a:prstGeom prst="rect">
            <a:avLst/>
          </a:prstGeom>
        </p:spPr>
      </p:pic>
      <p:pic>
        <p:nvPicPr>
          <p:cNvPr id="5" name="Graphic 4" descr="Zwei überlappende organische Formen">
            <a:extLst>
              <a:ext uri="{FF2B5EF4-FFF2-40B4-BE49-F238E27FC236}">
                <a16:creationId xmlns:a16="http://schemas.microsoft.com/office/drawing/2014/main" id="{C0DDCD9A-6B71-6500-02A7-AE437467D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293077" y="-427892"/>
            <a:ext cx="3516924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4290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39732_win32_SL_V4" id="{52CD7D06-EB0F-4442-B8CC-D6797E66CEC9}" vid="{71772D25-A8C7-4B89-A7D4-19332CD2B2D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7FEE6A-70C7-4994-95E7-698D6AC488DF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33059B-AF8D-467E-BDB3-CD063FDD209D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3A5F18C-93E4-4C3A-A312-44EF0CB57AC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Macintosh PowerPoint</Application>
  <PresentationFormat>Widescreen</PresentationFormat>
  <Paragraphs>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 Light</vt:lpstr>
      <vt:lpstr>Calibri</vt:lpstr>
      <vt:lpstr>Rockwell Nova Light</vt:lpstr>
      <vt:lpstr>Wingdings</vt:lpstr>
      <vt:lpstr>LeafVTI</vt:lpstr>
      <vt:lpstr>transcultural entanglements in "A Casualty of Power" by Mukuka Chipanta</vt:lpstr>
      <vt:lpstr>Structure</vt:lpstr>
      <vt:lpstr>The Governemental relationship in the novel</vt:lpstr>
      <vt:lpstr>Book Scene:  Jinan &amp; the Mine Worker's</vt:lpstr>
      <vt:lpstr>Book Scene:  Hamoonga &amp; Jinan Meet</vt:lpstr>
      <vt:lpstr> Empathy &amp; Complexity: Their  Relationship</vt:lpstr>
      <vt:lpstr>Background</vt:lpstr>
      <vt:lpstr>About cultural influences</vt:lpstr>
      <vt:lpstr>The "South"</vt:lpstr>
      <vt:lpstr>Question?</vt:lpstr>
      <vt:lpstr>About corruption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9vfontc22q@goetheuniversitaet.onmicrosoft.com</cp:lastModifiedBy>
  <cp:revision>9</cp:revision>
  <dcterms:created xsi:type="dcterms:W3CDTF">2025-07-03T10:19:43Z</dcterms:created>
  <dcterms:modified xsi:type="dcterms:W3CDTF">2025-07-10T10:21:45Z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