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2" r:id="rId4"/>
    <p:sldId id="258" r:id="rId5"/>
    <p:sldId id="259" r:id="rId6"/>
    <p:sldId id="268" r:id="rId7"/>
    <p:sldId id="260" r:id="rId8"/>
    <p:sldId id="261" r:id="rId9"/>
    <p:sldId id="263" r:id="rId10"/>
    <p:sldId id="265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4"/>
  </p:normalViewPr>
  <p:slideViewPr>
    <p:cSldViewPr snapToGrid="0">
      <p:cViewPr varScale="1">
        <p:scale>
          <a:sx n="111" d="100"/>
          <a:sy n="111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792F8-150E-4D60-82E1-B795F812D4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23142F-A794-4F06-BCA4-020EC7321475}">
      <dgm:prSet/>
      <dgm:spPr/>
      <dgm:t>
        <a:bodyPr/>
        <a:lstStyle/>
        <a:p>
          <a:r>
            <a:rPr lang="en-GB" noProof="0" dirty="0"/>
            <a:t>Discovering Zambia: </a:t>
          </a:r>
        </a:p>
      </dgm:t>
    </dgm:pt>
    <dgm:pt modelId="{651F22A3-685D-48C3-9297-2A82ED4D68CC}" type="parTrans" cxnId="{1B1633B6-C4FB-4C87-BE0D-97024C33576D}">
      <dgm:prSet/>
      <dgm:spPr/>
      <dgm:t>
        <a:bodyPr/>
        <a:lstStyle/>
        <a:p>
          <a:endParaRPr lang="en-US"/>
        </a:p>
      </dgm:t>
    </dgm:pt>
    <dgm:pt modelId="{A8596B3D-0E06-496A-BEB9-8B070B09D6CE}" type="sibTrans" cxnId="{1B1633B6-C4FB-4C87-BE0D-97024C33576D}">
      <dgm:prSet/>
      <dgm:spPr/>
      <dgm:t>
        <a:bodyPr/>
        <a:lstStyle/>
        <a:p>
          <a:endParaRPr lang="en-US"/>
        </a:p>
      </dgm:t>
    </dgm:pt>
    <dgm:pt modelId="{6AC470CF-1104-4A26-860F-FE3041222C13}">
      <dgm:prSet/>
      <dgm:spPr/>
      <dgm:t>
        <a:bodyPr/>
        <a:lstStyle/>
        <a:p>
          <a:r>
            <a:rPr lang="en-GB" noProof="0" dirty="0"/>
            <a:t>Task 1: Learning about Zambia</a:t>
          </a:r>
        </a:p>
      </dgm:t>
    </dgm:pt>
    <dgm:pt modelId="{091C2288-135F-46A4-994F-5BAE21344F31}" type="parTrans" cxnId="{C36F004F-2CC0-4F30-B997-B247E2C32617}">
      <dgm:prSet/>
      <dgm:spPr/>
      <dgm:t>
        <a:bodyPr/>
        <a:lstStyle/>
        <a:p>
          <a:endParaRPr lang="en-US"/>
        </a:p>
      </dgm:t>
    </dgm:pt>
    <dgm:pt modelId="{F0905DAF-E12F-4DCF-8748-D461F9DF750C}" type="sibTrans" cxnId="{C36F004F-2CC0-4F30-B997-B247E2C32617}">
      <dgm:prSet/>
      <dgm:spPr/>
      <dgm:t>
        <a:bodyPr/>
        <a:lstStyle/>
        <a:p>
          <a:endParaRPr lang="en-US"/>
        </a:p>
      </dgm:t>
    </dgm:pt>
    <dgm:pt modelId="{812154E2-3AEF-4A25-B62D-8F2837BBD7F7}">
      <dgm:prSet/>
      <dgm:spPr/>
      <dgm:t>
        <a:bodyPr/>
        <a:lstStyle/>
        <a:p>
          <a:r>
            <a:rPr lang="en-GB" noProof="0" dirty="0"/>
            <a:t>History of Zambia</a:t>
          </a:r>
        </a:p>
      </dgm:t>
    </dgm:pt>
    <dgm:pt modelId="{85ECAE87-67B8-4EE7-ABE5-870A0B7F4F59}" type="parTrans" cxnId="{F391986A-E42A-407B-B460-EC2ABE4768EC}">
      <dgm:prSet/>
      <dgm:spPr/>
      <dgm:t>
        <a:bodyPr/>
        <a:lstStyle/>
        <a:p>
          <a:endParaRPr lang="en-US"/>
        </a:p>
      </dgm:t>
    </dgm:pt>
    <dgm:pt modelId="{8081B922-1EC8-4872-A648-F8F2038F49BA}" type="sibTrans" cxnId="{F391986A-E42A-407B-B460-EC2ABE4768EC}">
      <dgm:prSet/>
      <dgm:spPr/>
      <dgm:t>
        <a:bodyPr/>
        <a:lstStyle/>
        <a:p>
          <a:endParaRPr lang="en-US"/>
        </a:p>
      </dgm:t>
    </dgm:pt>
    <dgm:pt modelId="{3D5F28B4-C90A-44BC-A3E7-B12858A4A00D}">
      <dgm:prSet/>
      <dgm:spPr/>
      <dgm:t>
        <a:bodyPr/>
        <a:lstStyle/>
        <a:p>
          <a:r>
            <a:rPr lang="en-GB" noProof="0" dirty="0"/>
            <a:t>Zambia after independence</a:t>
          </a:r>
        </a:p>
      </dgm:t>
    </dgm:pt>
    <dgm:pt modelId="{CDB23F07-230A-4CA6-A8BC-49F82F12C6E4}" type="parTrans" cxnId="{D1765BE5-92CA-4A74-82EA-FB73AEAB0040}">
      <dgm:prSet/>
      <dgm:spPr/>
      <dgm:t>
        <a:bodyPr/>
        <a:lstStyle/>
        <a:p>
          <a:endParaRPr lang="en-US"/>
        </a:p>
      </dgm:t>
    </dgm:pt>
    <dgm:pt modelId="{449C1711-8381-4DB0-980A-8480C378ABB0}" type="sibTrans" cxnId="{D1765BE5-92CA-4A74-82EA-FB73AEAB0040}">
      <dgm:prSet/>
      <dgm:spPr/>
      <dgm:t>
        <a:bodyPr/>
        <a:lstStyle/>
        <a:p>
          <a:endParaRPr lang="en-US"/>
        </a:p>
      </dgm:t>
    </dgm:pt>
    <dgm:pt modelId="{5C7BE64A-541B-45BA-BE19-249214B9D92F}">
      <dgm:prSet/>
      <dgm:spPr/>
      <dgm:t>
        <a:bodyPr/>
        <a:lstStyle/>
        <a:p>
          <a:r>
            <a:rPr lang="en-GB" noProof="0" dirty="0"/>
            <a:t>Chinese workers in Zambia</a:t>
          </a:r>
        </a:p>
      </dgm:t>
    </dgm:pt>
    <dgm:pt modelId="{F7300CB0-CF8D-4010-9D62-551C8CC2DE0F}" type="parTrans" cxnId="{4DDF737C-6865-44D5-89F9-2A8B6EF09BF0}">
      <dgm:prSet/>
      <dgm:spPr/>
      <dgm:t>
        <a:bodyPr/>
        <a:lstStyle/>
        <a:p>
          <a:endParaRPr lang="en-US"/>
        </a:p>
      </dgm:t>
    </dgm:pt>
    <dgm:pt modelId="{CF476803-2DDA-400B-860F-A0240812349D}" type="sibTrans" cxnId="{4DDF737C-6865-44D5-89F9-2A8B6EF09BF0}">
      <dgm:prSet/>
      <dgm:spPr/>
      <dgm:t>
        <a:bodyPr/>
        <a:lstStyle/>
        <a:p>
          <a:endParaRPr lang="en-US"/>
        </a:p>
      </dgm:t>
    </dgm:pt>
    <dgm:pt modelId="{8ABBC9DE-7C09-4709-BF8F-EFD0A9A7B546}">
      <dgm:prSet/>
      <dgm:spPr/>
      <dgm:t>
        <a:bodyPr/>
        <a:lstStyle/>
        <a:p>
          <a:r>
            <a:rPr lang="en-GB" noProof="0" dirty="0"/>
            <a:t>Chinese-Zambian relations</a:t>
          </a:r>
        </a:p>
      </dgm:t>
    </dgm:pt>
    <dgm:pt modelId="{E6428085-7FF8-444B-B0CB-EEEBB7818C08}" type="parTrans" cxnId="{F8603331-3F59-4922-8264-CF41C613A862}">
      <dgm:prSet/>
      <dgm:spPr/>
      <dgm:t>
        <a:bodyPr/>
        <a:lstStyle/>
        <a:p>
          <a:endParaRPr lang="en-US"/>
        </a:p>
      </dgm:t>
    </dgm:pt>
    <dgm:pt modelId="{C93DED3C-238E-4568-A105-91B666E8AD5C}" type="sibTrans" cxnId="{F8603331-3F59-4922-8264-CF41C613A862}">
      <dgm:prSet/>
      <dgm:spPr/>
      <dgm:t>
        <a:bodyPr/>
        <a:lstStyle/>
        <a:p>
          <a:endParaRPr lang="en-US"/>
        </a:p>
      </dgm:t>
    </dgm:pt>
    <dgm:pt modelId="{BAC9E349-BB72-4214-A705-A9455057676C}">
      <dgm:prSet/>
      <dgm:spPr/>
      <dgm:t>
        <a:bodyPr/>
        <a:lstStyle/>
        <a:p>
          <a:r>
            <a:rPr lang="en-GB" noProof="0" dirty="0"/>
            <a:t>Emerging conflicts</a:t>
          </a:r>
        </a:p>
      </dgm:t>
    </dgm:pt>
    <dgm:pt modelId="{EF83A6AF-648D-4714-A92C-BFA6DB09A91A}" type="parTrans" cxnId="{11977CC2-7783-45CA-A154-6FF02B1A62AA}">
      <dgm:prSet/>
      <dgm:spPr/>
      <dgm:t>
        <a:bodyPr/>
        <a:lstStyle/>
        <a:p>
          <a:endParaRPr lang="en-US"/>
        </a:p>
      </dgm:t>
    </dgm:pt>
    <dgm:pt modelId="{DF76E2BF-4995-4243-84B8-7AA0E144C111}" type="sibTrans" cxnId="{11977CC2-7783-45CA-A154-6FF02B1A62AA}">
      <dgm:prSet/>
      <dgm:spPr/>
      <dgm:t>
        <a:bodyPr/>
        <a:lstStyle/>
        <a:p>
          <a:endParaRPr lang="en-US"/>
        </a:p>
      </dgm:t>
    </dgm:pt>
    <dgm:pt modelId="{3DA63475-7408-46EA-B798-06EF5DB4807F}">
      <dgm:prSet/>
      <dgm:spPr/>
      <dgm:t>
        <a:bodyPr/>
        <a:lstStyle/>
        <a:p>
          <a:r>
            <a:rPr lang="en-GB" noProof="0" dirty="0"/>
            <a:t>Task 2: Widening the perspective through the documentary „Empire of Dust“</a:t>
          </a:r>
        </a:p>
      </dgm:t>
    </dgm:pt>
    <dgm:pt modelId="{F159F3D3-CAAB-4E66-8257-7056AB91018D}" type="parTrans" cxnId="{370F3CD5-2C99-44AD-9BBC-0038473EF075}">
      <dgm:prSet/>
      <dgm:spPr/>
      <dgm:t>
        <a:bodyPr/>
        <a:lstStyle/>
        <a:p>
          <a:endParaRPr lang="en-US"/>
        </a:p>
      </dgm:t>
    </dgm:pt>
    <dgm:pt modelId="{C9274753-4104-443D-82B4-2E21562161B7}" type="sibTrans" cxnId="{370F3CD5-2C99-44AD-9BBC-0038473EF075}">
      <dgm:prSet/>
      <dgm:spPr/>
      <dgm:t>
        <a:bodyPr/>
        <a:lstStyle/>
        <a:p>
          <a:endParaRPr lang="en-US"/>
        </a:p>
      </dgm:t>
    </dgm:pt>
    <dgm:pt modelId="{83B360BF-B7C8-47E8-8F1A-79A9891B5C74}" type="pres">
      <dgm:prSet presAssocID="{EEC792F8-150E-4D60-82E1-B795F812D402}" presName="linear" presStyleCnt="0">
        <dgm:presLayoutVars>
          <dgm:dir/>
          <dgm:animLvl val="lvl"/>
          <dgm:resizeHandles val="exact"/>
        </dgm:presLayoutVars>
      </dgm:prSet>
      <dgm:spPr/>
    </dgm:pt>
    <dgm:pt modelId="{A18D42A5-8CF4-4CBD-B73B-C41E2DC83991}" type="pres">
      <dgm:prSet presAssocID="{B223142F-A794-4F06-BCA4-020EC7321475}" presName="parentLin" presStyleCnt="0"/>
      <dgm:spPr/>
    </dgm:pt>
    <dgm:pt modelId="{F2743909-95E2-4C50-A673-A590871CC666}" type="pres">
      <dgm:prSet presAssocID="{B223142F-A794-4F06-BCA4-020EC7321475}" presName="parentLeftMargin" presStyleLbl="node1" presStyleIdx="0" presStyleCnt="2"/>
      <dgm:spPr/>
    </dgm:pt>
    <dgm:pt modelId="{158AC470-6FC4-499D-B509-6E980EF0B70C}" type="pres">
      <dgm:prSet presAssocID="{B223142F-A794-4F06-BCA4-020EC732147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114730-A322-4659-935B-2856F6E3BD0B}" type="pres">
      <dgm:prSet presAssocID="{B223142F-A794-4F06-BCA4-020EC7321475}" presName="negativeSpace" presStyleCnt="0"/>
      <dgm:spPr/>
    </dgm:pt>
    <dgm:pt modelId="{90DBCEC8-1D72-4B51-8802-F081FCAE3844}" type="pres">
      <dgm:prSet presAssocID="{B223142F-A794-4F06-BCA4-020EC7321475}" presName="childText" presStyleLbl="conFgAcc1" presStyleIdx="0" presStyleCnt="2">
        <dgm:presLayoutVars>
          <dgm:bulletEnabled val="1"/>
        </dgm:presLayoutVars>
      </dgm:prSet>
      <dgm:spPr/>
    </dgm:pt>
    <dgm:pt modelId="{A148123C-F5C6-4EE6-86AF-9CDD859DB300}" type="pres">
      <dgm:prSet presAssocID="{A8596B3D-0E06-496A-BEB9-8B070B09D6CE}" presName="spaceBetweenRectangles" presStyleCnt="0"/>
      <dgm:spPr/>
    </dgm:pt>
    <dgm:pt modelId="{0FE7BFC5-B772-44EF-82CA-7F1FEAA9F0D2}" type="pres">
      <dgm:prSet presAssocID="{5C7BE64A-541B-45BA-BE19-249214B9D92F}" presName="parentLin" presStyleCnt="0"/>
      <dgm:spPr/>
    </dgm:pt>
    <dgm:pt modelId="{144B1FFA-F6CA-44BA-932E-DD01CDB0455F}" type="pres">
      <dgm:prSet presAssocID="{5C7BE64A-541B-45BA-BE19-249214B9D92F}" presName="parentLeftMargin" presStyleLbl="node1" presStyleIdx="0" presStyleCnt="2"/>
      <dgm:spPr/>
    </dgm:pt>
    <dgm:pt modelId="{C3DB88EC-732C-4D20-BE73-3C860F21BF2D}" type="pres">
      <dgm:prSet presAssocID="{5C7BE64A-541B-45BA-BE19-249214B9D9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8D604A6-C461-42B6-A76B-77A2A1BABE96}" type="pres">
      <dgm:prSet presAssocID="{5C7BE64A-541B-45BA-BE19-249214B9D92F}" presName="negativeSpace" presStyleCnt="0"/>
      <dgm:spPr/>
    </dgm:pt>
    <dgm:pt modelId="{D4463557-1BFC-490D-B3FC-B58515613F8A}" type="pres">
      <dgm:prSet presAssocID="{5C7BE64A-541B-45BA-BE19-249214B9D92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603331-3F59-4922-8264-CF41C613A862}" srcId="{5C7BE64A-541B-45BA-BE19-249214B9D92F}" destId="{8ABBC9DE-7C09-4709-BF8F-EFD0A9A7B546}" srcOrd="0" destOrd="0" parTransId="{E6428085-7FF8-444B-B0CB-EEEBB7818C08}" sibTransId="{C93DED3C-238E-4568-A105-91B666E8AD5C}"/>
    <dgm:cxn modelId="{087ADC36-BBB3-4206-B5B5-35564B1BC67B}" type="presOf" srcId="{B223142F-A794-4F06-BCA4-020EC7321475}" destId="{F2743909-95E2-4C50-A673-A590871CC666}" srcOrd="0" destOrd="0" presId="urn:microsoft.com/office/officeart/2005/8/layout/list1"/>
    <dgm:cxn modelId="{3DEF9A3D-ECF1-468A-B958-8972640EC3FD}" type="presOf" srcId="{5C7BE64A-541B-45BA-BE19-249214B9D92F}" destId="{144B1FFA-F6CA-44BA-932E-DD01CDB0455F}" srcOrd="0" destOrd="0" presId="urn:microsoft.com/office/officeart/2005/8/layout/list1"/>
    <dgm:cxn modelId="{C36F004F-2CC0-4F30-B997-B247E2C32617}" srcId="{B223142F-A794-4F06-BCA4-020EC7321475}" destId="{6AC470CF-1104-4A26-860F-FE3041222C13}" srcOrd="0" destOrd="0" parTransId="{091C2288-135F-46A4-994F-5BAE21344F31}" sibTransId="{F0905DAF-E12F-4DCF-8748-D461F9DF750C}"/>
    <dgm:cxn modelId="{D16E3D51-8A44-47D9-87CB-983A9AE1019F}" type="presOf" srcId="{BAC9E349-BB72-4214-A705-A9455057676C}" destId="{D4463557-1BFC-490D-B3FC-B58515613F8A}" srcOrd="0" destOrd="1" presId="urn:microsoft.com/office/officeart/2005/8/layout/list1"/>
    <dgm:cxn modelId="{F391986A-E42A-407B-B460-EC2ABE4768EC}" srcId="{B223142F-A794-4F06-BCA4-020EC7321475}" destId="{812154E2-3AEF-4A25-B62D-8F2837BBD7F7}" srcOrd="1" destOrd="0" parTransId="{85ECAE87-67B8-4EE7-ABE5-870A0B7F4F59}" sibTransId="{8081B922-1EC8-4872-A648-F8F2038F49BA}"/>
    <dgm:cxn modelId="{56B9157C-E820-4EA7-80DD-D7E7F11FD611}" type="presOf" srcId="{3DA63475-7408-46EA-B798-06EF5DB4807F}" destId="{D4463557-1BFC-490D-B3FC-B58515613F8A}" srcOrd="0" destOrd="2" presId="urn:microsoft.com/office/officeart/2005/8/layout/list1"/>
    <dgm:cxn modelId="{4DDF737C-6865-44D5-89F9-2A8B6EF09BF0}" srcId="{EEC792F8-150E-4D60-82E1-B795F812D402}" destId="{5C7BE64A-541B-45BA-BE19-249214B9D92F}" srcOrd="1" destOrd="0" parTransId="{F7300CB0-CF8D-4010-9D62-551C8CC2DE0F}" sibTransId="{CF476803-2DDA-400B-860F-A0240812349D}"/>
    <dgm:cxn modelId="{2279157F-BDF9-4BBF-B6E6-13086852F522}" type="presOf" srcId="{B223142F-A794-4F06-BCA4-020EC7321475}" destId="{158AC470-6FC4-499D-B509-6E980EF0B70C}" srcOrd="1" destOrd="0" presId="urn:microsoft.com/office/officeart/2005/8/layout/list1"/>
    <dgm:cxn modelId="{95CACD7F-3F89-442D-9BBB-DD9C44F92139}" type="presOf" srcId="{5C7BE64A-541B-45BA-BE19-249214B9D92F}" destId="{C3DB88EC-732C-4D20-BE73-3C860F21BF2D}" srcOrd="1" destOrd="0" presId="urn:microsoft.com/office/officeart/2005/8/layout/list1"/>
    <dgm:cxn modelId="{E51BC483-8792-458E-B313-0521B77D73EF}" type="presOf" srcId="{EEC792F8-150E-4D60-82E1-B795F812D402}" destId="{83B360BF-B7C8-47E8-8F1A-79A9891B5C74}" srcOrd="0" destOrd="0" presId="urn:microsoft.com/office/officeart/2005/8/layout/list1"/>
    <dgm:cxn modelId="{1B1633B6-C4FB-4C87-BE0D-97024C33576D}" srcId="{EEC792F8-150E-4D60-82E1-B795F812D402}" destId="{B223142F-A794-4F06-BCA4-020EC7321475}" srcOrd="0" destOrd="0" parTransId="{651F22A3-685D-48C3-9297-2A82ED4D68CC}" sibTransId="{A8596B3D-0E06-496A-BEB9-8B070B09D6CE}"/>
    <dgm:cxn modelId="{11977CC2-7783-45CA-A154-6FF02B1A62AA}" srcId="{5C7BE64A-541B-45BA-BE19-249214B9D92F}" destId="{BAC9E349-BB72-4214-A705-A9455057676C}" srcOrd="1" destOrd="0" parTransId="{EF83A6AF-648D-4714-A92C-BFA6DB09A91A}" sibTransId="{DF76E2BF-4995-4243-84B8-7AA0E144C111}"/>
    <dgm:cxn modelId="{771080C7-461C-4D2B-B762-172B34BA1694}" type="presOf" srcId="{3D5F28B4-C90A-44BC-A3E7-B12858A4A00D}" destId="{90DBCEC8-1D72-4B51-8802-F081FCAE3844}" srcOrd="0" destOrd="2" presId="urn:microsoft.com/office/officeart/2005/8/layout/list1"/>
    <dgm:cxn modelId="{370F3CD5-2C99-44AD-9BBC-0038473EF075}" srcId="{5C7BE64A-541B-45BA-BE19-249214B9D92F}" destId="{3DA63475-7408-46EA-B798-06EF5DB4807F}" srcOrd="2" destOrd="0" parTransId="{F159F3D3-CAAB-4E66-8257-7056AB91018D}" sibTransId="{C9274753-4104-443D-82B4-2E21562161B7}"/>
    <dgm:cxn modelId="{359F8FDC-4368-4EEA-BA73-4D575D77578B}" type="presOf" srcId="{8ABBC9DE-7C09-4709-BF8F-EFD0A9A7B546}" destId="{D4463557-1BFC-490D-B3FC-B58515613F8A}" srcOrd="0" destOrd="0" presId="urn:microsoft.com/office/officeart/2005/8/layout/list1"/>
    <dgm:cxn modelId="{904549E1-2982-486C-8DE4-388FFC324A55}" type="presOf" srcId="{812154E2-3AEF-4A25-B62D-8F2837BBD7F7}" destId="{90DBCEC8-1D72-4B51-8802-F081FCAE3844}" srcOrd="0" destOrd="1" presId="urn:microsoft.com/office/officeart/2005/8/layout/list1"/>
    <dgm:cxn modelId="{D1765BE5-92CA-4A74-82EA-FB73AEAB0040}" srcId="{B223142F-A794-4F06-BCA4-020EC7321475}" destId="{3D5F28B4-C90A-44BC-A3E7-B12858A4A00D}" srcOrd="2" destOrd="0" parTransId="{CDB23F07-230A-4CA6-A8BC-49F82F12C6E4}" sibTransId="{449C1711-8381-4DB0-980A-8480C378ABB0}"/>
    <dgm:cxn modelId="{95C5F6ED-77A0-43B5-9B1A-BC2A65A82324}" type="presOf" srcId="{6AC470CF-1104-4A26-860F-FE3041222C13}" destId="{90DBCEC8-1D72-4B51-8802-F081FCAE3844}" srcOrd="0" destOrd="0" presId="urn:microsoft.com/office/officeart/2005/8/layout/list1"/>
    <dgm:cxn modelId="{3B82E6DC-1080-42D5-8799-902032289229}" type="presParOf" srcId="{83B360BF-B7C8-47E8-8F1A-79A9891B5C74}" destId="{A18D42A5-8CF4-4CBD-B73B-C41E2DC83991}" srcOrd="0" destOrd="0" presId="urn:microsoft.com/office/officeart/2005/8/layout/list1"/>
    <dgm:cxn modelId="{DFE7485D-6ECB-4A92-A093-A10B25CC39D3}" type="presParOf" srcId="{A18D42A5-8CF4-4CBD-B73B-C41E2DC83991}" destId="{F2743909-95E2-4C50-A673-A590871CC666}" srcOrd="0" destOrd="0" presId="urn:microsoft.com/office/officeart/2005/8/layout/list1"/>
    <dgm:cxn modelId="{528CDE28-C3F5-4F9F-BB7B-F928CC1B22C5}" type="presParOf" srcId="{A18D42A5-8CF4-4CBD-B73B-C41E2DC83991}" destId="{158AC470-6FC4-499D-B509-6E980EF0B70C}" srcOrd="1" destOrd="0" presId="urn:microsoft.com/office/officeart/2005/8/layout/list1"/>
    <dgm:cxn modelId="{9518CEA8-8BD9-4E8A-9DCE-A61C87BE6E9F}" type="presParOf" srcId="{83B360BF-B7C8-47E8-8F1A-79A9891B5C74}" destId="{90114730-A322-4659-935B-2856F6E3BD0B}" srcOrd="1" destOrd="0" presId="urn:microsoft.com/office/officeart/2005/8/layout/list1"/>
    <dgm:cxn modelId="{BCA79C3B-DE6C-4A75-A219-1157121F6908}" type="presParOf" srcId="{83B360BF-B7C8-47E8-8F1A-79A9891B5C74}" destId="{90DBCEC8-1D72-4B51-8802-F081FCAE3844}" srcOrd="2" destOrd="0" presId="urn:microsoft.com/office/officeart/2005/8/layout/list1"/>
    <dgm:cxn modelId="{86632E05-D03E-460B-965D-B9571376CECD}" type="presParOf" srcId="{83B360BF-B7C8-47E8-8F1A-79A9891B5C74}" destId="{A148123C-F5C6-4EE6-86AF-9CDD859DB300}" srcOrd="3" destOrd="0" presId="urn:microsoft.com/office/officeart/2005/8/layout/list1"/>
    <dgm:cxn modelId="{788806C5-708C-4698-BC81-DF1BA0B8B30E}" type="presParOf" srcId="{83B360BF-B7C8-47E8-8F1A-79A9891B5C74}" destId="{0FE7BFC5-B772-44EF-82CA-7F1FEAA9F0D2}" srcOrd="4" destOrd="0" presId="urn:microsoft.com/office/officeart/2005/8/layout/list1"/>
    <dgm:cxn modelId="{0D194029-7C87-4FBF-970D-DA6CC53646E9}" type="presParOf" srcId="{0FE7BFC5-B772-44EF-82CA-7F1FEAA9F0D2}" destId="{144B1FFA-F6CA-44BA-932E-DD01CDB0455F}" srcOrd="0" destOrd="0" presId="urn:microsoft.com/office/officeart/2005/8/layout/list1"/>
    <dgm:cxn modelId="{2F2B218F-46D3-4CDA-973D-66D623CA72BE}" type="presParOf" srcId="{0FE7BFC5-B772-44EF-82CA-7F1FEAA9F0D2}" destId="{C3DB88EC-732C-4D20-BE73-3C860F21BF2D}" srcOrd="1" destOrd="0" presId="urn:microsoft.com/office/officeart/2005/8/layout/list1"/>
    <dgm:cxn modelId="{94F06B65-285A-442E-9532-F72CDF16C866}" type="presParOf" srcId="{83B360BF-B7C8-47E8-8F1A-79A9891B5C74}" destId="{A8D604A6-C461-42B6-A76B-77A2A1BABE96}" srcOrd="5" destOrd="0" presId="urn:microsoft.com/office/officeart/2005/8/layout/list1"/>
    <dgm:cxn modelId="{AD0621DF-A4D7-4A92-AE63-5D434C0C1786}" type="presParOf" srcId="{83B360BF-B7C8-47E8-8F1A-79A9891B5C74}" destId="{D4463557-1BFC-490D-B3FC-B58515613F8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BCEC8-1D72-4B51-8802-F081FCAE3844}">
      <dsp:nvSpPr>
        <dsp:cNvPr id="0" name=""/>
        <dsp:cNvSpPr/>
      </dsp:nvSpPr>
      <dsp:spPr>
        <a:xfrm>
          <a:off x="0" y="418388"/>
          <a:ext cx="10653579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836" tIns="458216" rIns="82683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noProof="0" dirty="0"/>
            <a:t>Task 1: Learning about Zambia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noProof="0" dirty="0"/>
            <a:t>History of Zambia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noProof="0" dirty="0"/>
            <a:t>Zambia after independence</a:t>
          </a:r>
        </a:p>
      </dsp:txBody>
      <dsp:txXfrm>
        <a:off x="0" y="418388"/>
        <a:ext cx="10653579" cy="1663200"/>
      </dsp:txXfrm>
    </dsp:sp>
    <dsp:sp modelId="{158AC470-6FC4-499D-B509-6E980EF0B70C}">
      <dsp:nvSpPr>
        <dsp:cNvPr id="0" name=""/>
        <dsp:cNvSpPr/>
      </dsp:nvSpPr>
      <dsp:spPr>
        <a:xfrm>
          <a:off x="532678" y="93668"/>
          <a:ext cx="745750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76" tIns="0" rIns="2818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Discovering Zambia: </a:t>
          </a:r>
        </a:p>
      </dsp:txBody>
      <dsp:txXfrm>
        <a:off x="564381" y="125371"/>
        <a:ext cx="7394099" cy="586034"/>
      </dsp:txXfrm>
    </dsp:sp>
    <dsp:sp modelId="{D4463557-1BFC-490D-B3FC-B58515613F8A}">
      <dsp:nvSpPr>
        <dsp:cNvPr id="0" name=""/>
        <dsp:cNvSpPr/>
      </dsp:nvSpPr>
      <dsp:spPr>
        <a:xfrm>
          <a:off x="0" y="2525109"/>
          <a:ext cx="10653579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836" tIns="458216" rIns="82683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noProof="0" dirty="0"/>
            <a:t>Chinese-Zambian relations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noProof="0" dirty="0"/>
            <a:t>Emerging conflicts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noProof="0" dirty="0"/>
            <a:t>Task 2: Widening the perspective through the documentary „Empire of Dust“</a:t>
          </a:r>
        </a:p>
      </dsp:txBody>
      <dsp:txXfrm>
        <a:off x="0" y="2525109"/>
        <a:ext cx="10653579" cy="1975050"/>
      </dsp:txXfrm>
    </dsp:sp>
    <dsp:sp modelId="{C3DB88EC-732C-4D20-BE73-3C860F21BF2D}">
      <dsp:nvSpPr>
        <dsp:cNvPr id="0" name=""/>
        <dsp:cNvSpPr/>
      </dsp:nvSpPr>
      <dsp:spPr>
        <a:xfrm>
          <a:off x="532678" y="2200389"/>
          <a:ext cx="745750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876" tIns="0" rIns="2818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Chinese workers in Zambia</a:t>
          </a:r>
        </a:p>
      </dsp:txBody>
      <dsp:txXfrm>
        <a:off x="564381" y="2232092"/>
        <a:ext cx="7394099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0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5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4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4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0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krYW3vF0o&amp;t=1536s&amp;ab_channel=mstdv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thewholeworld.org/2014/07/7-waterfalls-that-will-take-your-breath-away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58ACC2-DB88-BA7B-EF76-3F95BABD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4" y="1585762"/>
            <a:ext cx="3788767" cy="2811737"/>
          </a:xfrm>
        </p:spPr>
        <p:txBody>
          <a:bodyPr>
            <a:normAutofit/>
          </a:bodyPr>
          <a:lstStyle/>
          <a:p>
            <a:pPr algn="l"/>
            <a:r>
              <a:rPr lang="en-GB" sz="4400" noProof="0" dirty="0"/>
              <a:t>China in Africa: A Zambian case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0D1512-7774-27C6-F1B6-772D52A00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3395" y="4524046"/>
            <a:ext cx="3614857" cy="1319951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GB" sz="1400" noProof="0" dirty="0"/>
              <a:t>Angelika Lucia                                                                                          26.06.2025</a:t>
            </a:r>
            <a:br>
              <a:rPr lang="en-GB" sz="1400" noProof="0" dirty="0"/>
            </a:br>
            <a:r>
              <a:rPr lang="en-GB" sz="1400" noProof="0" dirty="0"/>
              <a:t>China, India, and Africa: Literatures of the Indian Ocean</a:t>
            </a:r>
            <a:br>
              <a:rPr lang="en-GB" sz="1400" noProof="0" dirty="0"/>
            </a:br>
            <a:r>
              <a:rPr lang="en-GB" sz="1400" noProof="0" dirty="0"/>
              <a:t>Dr. </a:t>
            </a:r>
            <a:r>
              <a:rPr lang="en-GB" sz="1400" noProof="0" dirty="0" err="1"/>
              <a:t>Malreddy</a:t>
            </a:r>
            <a:endParaRPr lang="en-GB" sz="1400" noProof="0" dirty="0"/>
          </a:p>
        </p:txBody>
      </p:sp>
      <p:pic>
        <p:nvPicPr>
          <p:cNvPr id="5" name="Picture 3" descr="Hand, die einen Ball hält">
            <a:extLst>
              <a:ext uri="{FF2B5EF4-FFF2-40B4-BE49-F238E27FC236}">
                <a16:creationId xmlns:a16="http://schemas.microsoft.com/office/drawing/2014/main" id="{64E8465B-B469-F7F9-5335-11A5E9F3D3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55" r="12402"/>
          <a:stretch>
            <a:fillRect/>
          </a:stretch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A44506-118B-417C-7CE0-3522450E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548640"/>
            <a:ext cx="4779572" cy="2067705"/>
          </a:xfrm>
        </p:spPr>
        <p:txBody>
          <a:bodyPr anchor="t">
            <a:normAutofit/>
          </a:bodyPr>
          <a:lstStyle/>
          <a:p>
            <a:r>
              <a:rPr lang="en-GB" noProof="0" dirty="0"/>
              <a:t>Emerging </a:t>
            </a:r>
            <a:r>
              <a:rPr lang="en-GB" dirty="0"/>
              <a:t>conflicts</a:t>
            </a:r>
            <a:endParaRPr lang="en-GB" noProof="0" dirty="0"/>
          </a:p>
        </p:txBody>
      </p:sp>
      <p:pic>
        <p:nvPicPr>
          <p:cNvPr id="7" name="Graphic 6" descr="Sign Language">
            <a:extLst>
              <a:ext uri="{FF2B5EF4-FFF2-40B4-BE49-F238E27FC236}">
                <a16:creationId xmlns:a16="http://schemas.microsoft.com/office/drawing/2014/main" id="{56B73401-775A-D555-1CE6-57951B4C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2976281"/>
            <a:ext cx="3333077" cy="333307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60DA2E-9DB4-035F-68CE-EEE8B3B0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1" y="548638"/>
            <a:ext cx="5546770" cy="5760721"/>
          </a:xfrm>
        </p:spPr>
        <p:txBody>
          <a:bodyPr anchor="t">
            <a:normAutofit/>
          </a:bodyPr>
          <a:lstStyle/>
          <a:p>
            <a:r>
              <a:rPr lang="en-GB" sz="1800" noProof="0" dirty="0"/>
              <a:t>Often protests led by Zambian workers due to poor working conditions and low wages: </a:t>
            </a:r>
          </a:p>
          <a:p>
            <a:pPr lvl="1"/>
            <a:r>
              <a:rPr lang="en-GB" dirty="0"/>
              <a:t>In 2008, a protest at the </a:t>
            </a:r>
            <a:r>
              <a:rPr lang="en-GB" dirty="0" err="1"/>
              <a:t>Chambeshi</a:t>
            </a:r>
            <a:r>
              <a:rPr lang="en-GB" dirty="0"/>
              <a:t> Cooper Smelter led to violent riots and dismissal of the involved Zambian protesters </a:t>
            </a:r>
          </a:p>
          <a:p>
            <a:pPr lvl="1"/>
            <a:r>
              <a:rPr lang="en-GB" noProof="0" dirty="0"/>
              <a:t>In 2010, </a:t>
            </a:r>
            <a:r>
              <a:rPr lang="en-GB" dirty="0"/>
              <a:t>Zambian workers were shot by Chinese managers after protesting at the Collum Coal Mine</a:t>
            </a:r>
          </a:p>
          <a:p>
            <a:r>
              <a:rPr lang="en-GB" sz="1800" dirty="0"/>
              <a:t>In some cases, China did not play dominant role but was obliged to comply with regional laws</a:t>
            </a:r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423317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B79CA-1CB8-A133-67D7-E2B7AC1F9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02F730-4861-4F5C-6BBA-F08ADD2B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22" y="849085"/>
            <a:ext cx="3602356" cy="5179925"/>
          </a:xfrm>
        </p:spPr>
        <p:txBody>
          <a:bodyPr anchor="ctr">
            <a:normAutofit/>
          </a:bodyPr>
          <a:lstStyle/>
          <a:p>
            <a:r>
              <a:rPr lang="en-GB" noProof="0" dirty="0"/>
              <a:t>Task 2: Widening the perspective through the documentary „Empire of Dust“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FFB80-F5AA-DF9B-746E-30854409F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394" y="849085"/>
            <a:ext cx="6144768" cy="5179925"/>
          </a:xfrm>
        </p:spPr>
        <p:txBody>
          <a:bodyPr anchor="ctr">
            <a:normAutofit fontScale="92500"/>
          </a:bodyPr>
          <a:lstStyle/>
          <a:p>
            <a:r>
              <a:rPr lang="en-GB" sz="1800" noProof="0" dirty="0"/>
              <a:t>Reflect on the stereotypes you know about Chinese and African workers. Are there any similarities? Or: do they differ from each other? Share your thoughts in class. </a:t>
            </a:r>
          </a:p>
          <a:p>
            <a:r>
              <a:rPr lang="en-GB" sz="1800" noProof="0" dirty="0"/>
              <a:t>Watch a fragment (19:44-25:57) from the documentary „Empire of Dust“. Pay attention to the stereotypes conveyed in this fragment</a:t>
            </a:r>
            <a:r>
              <a:rPr lang="en-GB" sz="1800" dirty="0"/>
              <a:t> (</a:t>
            </a:r>
            <a:r>
              <a:rPr lang="en-GB" sz="1800" dirty="0">
                <a:hlinkClick r:id="rId2"/>
              </a:rPr>
              <a:t>https://www.youtube.com/watch?v=kOkrYW3vF0o&amp;t=1536s&amp;ab_channel=mstdve</a:t>
            </a:r>
            <a:r>
              <a:rPr lang="en-GB" sz="1800" dirty="0"/>
              <a:t>) </a:t>
            </a:r>
            <a:endParaRPr lang="en-GB" sz="1800" noProof="0" dirty="0"/>
          </a:p>
          <a:p>
            <a:r>
              <a:rPr lang="en-GB" sz="1800" noProof="0" dirty="0"/>
              <a:t>Compare your findings with the previous discussion. Do these stereotypes differ from those you already knew? What do you think where they come from? </a:t>
            </a:r>
          </a:p>
          <a:p>
            <a:r>
              <a:rPr lang="en-GB" sz="1800" noProof="0" dirty="0"/>
              <a:t>One of the Chinese workers says: “We‘re higher on the social ladder than them“ (25:36). How does it impact the relationship between Chinese and African workers?</a:t>
            </a:r>
          </a:p>
        </p:txBody>
      </p:sp>
    </p:spTree>
    <p:extLst>
      <p:ext uri="{BB962C8B-B14F-4D97-AF65-F5344CB8AC3E}">
        <p14:creationId xmlns:p14="http://schemas.microsoft.com/office/powerpoint/2010/main" val="193114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4D02DC-86D0-86A9-4404-26B11AF6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32DA07-6195-B500-9248-883FEB78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392" y="1791147"/>
            <a:ext cx="7202862" cy="19523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4800" noProof="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60688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746C9-A554-6F92-BF9E-0F36FFC5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Bibliography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0F9B8A-022A-B43F-837F-A112E46BA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Burdette, Marcia M. </a:t>
            </a:r>
            <a:r>
              <a:rPr lang="en-US" i="1" dirty="0"/>
              <a:t>Zambia. Between two worlds</a:t>
            </a:r>
            <a:r>
              <a:rPr lang="en-US" dirty="0"/>
              <a:t>. Westview Press, 1988.</a:t>
            </a:r>
          </a:p>
          <a:p>
            <a:r>
              <a:rPr lang="en-US" dirty="0"/>
              <a:t>Leslie, Agnes Ngoma. “Zambia and China: Workers’ Protest, Civil Society and the Role  of Opposition Politics in Elevating State Engagement.” </a:t>
            </a:r>
            <a:r>
              <a:rPr lang="en-US" i="1" dirty="0"/>
              <a:t>African Studies Quarterly</a:t>
            </a:r>
            <a:r>
              <a:rPr lang="en-US" dirty="0"/>
              <a:t>, vol. 16, no. 3–4, Dec. 2016, pp. 89–106.</a:t>
            </a:r>
          </a:p>
          <a:p>
            <a:r>
              <a:rPr lang="en-US" dirty="0"/>
              <a:t>Postel, Hannah. “Moving Beyond ‘China in Africa’: Insights from Zambian  Immigration Data.” </a:t>
            </a:r>
            <a:r>
              <a:rPr lang="en-US" i="1" dirty="0"/>
              <a:t>Journal of Current Chinese Affairs</a:t>
            </a:r>
            <a:r>
              <a:rPr lang="en-US" dirty="0"/>
              <a:t>, vol. 46, no. 2, 2017, pp. 155–74.</a:t>
            </a:r>
          </a:p>
          <a:p>
            <a:r>
              <a:rPr lang="en-US" dirty="0" err="1"/>
              <a:t>Rapanyane</a:t>
            </a:r>
            <a:r>
              <a:rPr lang="en-US" dirty="0"/>
              <a:t>, </a:t>
            </a:r>
            <a:r>
              <a:rPr lang="en-US" dirty="0" err="1"/>
              <a:t>Makhura</a:t>
            </a:r>
            <a:r>
              <a:rPr lang="en-US" dirty="0"/>
              <a:t> B. “China–Zambia Political and Economic Relations in Historical Context.” </a:t>
            </a:r>
            <a:r>
              <a:rPr lang="en-US" i="1" dirty="0"/>
              <a:t>Africa’s Public Service Delivery and Performance Review</a:t>
            </a:r>
            <a:r>
              <a:rPr lang="en-US" dirty="0"/>
              <a:t>, vol. 8, no. 1, 2020, pp. 1–6.</a:t>
            </a:r>
          </a:p>
          <a:p>
            <a:r>
              <a:rPr lang="en-US" dirty="0"/>
              <a:t>Roberts, Andrew. </a:t>
            </a:r>
            <a:r>
              <a:rPr lang="en-US" i="1" dirty="0"/>
              <a:t>A History of Zambia</a:t>
            </a:r>
            <a:r>
              <a:rPr lang="en-US" dirty="0"/>
              <a:t>. Heinemann Educational Books, 1976.</a:t>
            </a:r>
          </a:p>
          <a:p>
            <a:r>
              <a:rPr lang="en-US" dirty="0" err="1"/>
              <a:t>Sardanis</a:t>
            </a:r>
            <a:r>
              <a:rPr lang="en-US" dirty="0"/>
              <a:t>, Andrew. </a:t>
            </a:r>
            <a:r>
              <a:rPr lang="en-US" i="1" dirty="0"/>
              <a:t>Zambia. The First 50 Years</a:t>
            </a:r>
            <a:r>
              <a:rPr lang="en-US" dirty="0"/>
              <a:t>. I.B. Tauris, 2014.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86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44F86-7605-07E9-CD28-E1F01BCB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Today‘s agenda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85716DE1-C1DE-C1EE-C05B-CE989693A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463756"/>
              </p:ext>
            </p:extLst>
          </p:nvPr>
        </p:nvGraphicFramePr>
        <p:xfrm>
          <a:off x="612647" y="1715532"/>
          <a:ext cx="10653579" cy="45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80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" name="Grafik 4" descr="Ein Bild, das Wasserfall, draußen, Gewässer, Berg enthält.&#10;&#10;KI-generierte Inhalte können fehlerhaft sein.">
            <a:extLst>
              <a:ext uri="{FF2B5EF4-FFF2-40B4-BE49-F238E27FC236}">
                <a16:creationId xmlns:a16="http://schemas.microsoft.com/office/drawing/2014/main" id="{AD1F4A39-E5F8-FE3A-0466-B87DCD028F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14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D60582-A93A-E35A-31E5-4C3D3AF2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23" y="1482602"/>
            <a:ext cx="7588155" cy="2236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5400" noProof="0" dirty="0">
                <a:solidFill>
                  <a:srgbClr val="FFFFFF"/>
                </a:solidFill>
              </a:rPr>
              <a:t>Discovering Zambia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0390ABE-A060-DDC5-667A-1D3CB5FA5D06}"/>
              </a:ext>
            </a:extLst>
          </p:cNvPr>
          <p:cNvSpPr txBox="1"/>
          <p:nvPr/>
        </p:nvSpPr>
        <p:spPr>
          <a:xfrm>
            <a:off x="9327113" y="6870700"/>
            <a:ext cx="286488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noProof="0" dirty="0">
                <a:solidFill>
                  <a:srgbClr val="FFFFFF"/>
                </a:solidFill>
              </a:rPr>
              <a:t>"</a:t>
            </a:r>
            <a:r>
              <a:rPr lang="en-GB" sz="700" noProof="0" dirty="0">
                <a:solidFill>
                  <a:srgbClr val="FFFFFF"/>
                </a:solidFill>
                <a:hlinkClick r:id="rId3" tooltip="https://www.travelthewholeworld.org/2014/07/7-waterfalls-that-will-take-your-breath-awa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en-GB" sz="700" noProof="0" dirty="0">
                <a:solidFill>
                  <a:srgbClr val="FFFFFF"/>
                </a:solidFill>
              </a:rPr>
              <a:t>" von </a:t>
            </a:r>
            <a:r>
              <a:rPr lang="en-GB" sz="700" noProof="0" dirty="0" err="1">
                <a:solidFill>
                  <a:srgbClr val="FFFFFF"/>
                </a:solidFill>
              </a:rPr>
              <a:t>Unbekannter</a:t>
            </a:r>
            <a:r>
              <a:rPr lang="en-GB" sz="700" noProof="0" dirty="0">
                <a:solidFill>
                  <a:srgbClr val="FFFFFF"/>
                </a:solidFill>
              </a:rPr>
              <a:t> Autor </a:t>
            </a:r>
            <a:r>
              <a:rPr lang="en-GB" sz="700" noProof="0" dirty="0" err="1">
                <a:solidFill>
                  <a:srgbClr val="FFFFFF"/>
                </a:solidFill>
              </a:rPr>
              <a:t>ist</a:t>
            </a:r>
            <a:r>
              <a:rPr lang="en-GB" sz="700" noProof="0" dirty="0">
                <a:solidFill>
                  <a:srgbClr val="FFFFFF"/>
                </a:solidFill>
              </a:rPr>
              <a:t> </a:t>
            </a:r>
            <a:r>
              <a:rPr lang="en-GB" sz="700" noProof="0" dirty="0" err="1">
                <a:solidFill>
                  <a:srgbClr val="FFFFFF"/>
                </a:solidFill>
              </a:rPr>
              <a:t>lizenziert</a:t>
            </a:r>
            <a:r>
              <a:rPr lang="en-GB" sz="700" noProof="0" dirty="0">
                <a:solidFill>
                  <a:srgbClr val="FFFFFF"/>
                </a:solidFill>
              </a:rPr>
              <a:t> </a:t>
            </a:r>
            <a:r>
              <a:rPr lang="en-GB" sz="700" noProof="0" dirty="0" err="1">
                <a:solidFill>
                  <a:srgbClr val="FFFFFF"/>
                </a:solidFill>
              </a:rPr>
              <a:t>gemäß</a:t>
            </a:r>
            <a:r>
              <a:rPr lang="en-GB" sz="700" noProof="0" dirty="0">
                <a:solidFill>
                  <a:srgbClr val="FFFFFF"/>
                </a:solidFill>
              </a:rPr>
              <a:t> </a:t>
            </a:r>
            <a:r>
              <a:rPr lang="en-GB" sz="700" noProof="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42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8C6078-B9FC-62D3-82A6-AED0C1C0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23CF07-AAA9-DC0B-9E00-84313AE45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300304-0711-57F5-55CA-FA9BFC13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481" y="800783"/>
            <a:ext cx="8278891" cy="1323867"/>
          </a:xfrm>
        </p:spPr>
        <p:txBody>
          <a:bodyPr anchor="b">
            <a:normAutofit/>
          </a:bodyPr>
          <a:lstStyle/>
          <a:p>
            <a:r>
              <a:rPr lang="en-GB" noProof="0" dirty="0"/>
              <a:t>Task 1: Learning about Zambia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83DD0-E55E-19FF-5A99-431CB59F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481" y="2495774"/>
            <a:ext cx="8278892" cy="3273426"/>
          </a:xfrm>
        </p:spPr>
        <p:txBody>
          <a:bodyPr>
            <a:normAutofit/>
          </a:bodyPr>
          <a:lstStyle/>
          <a:p>
            <a:r>
              <a:rPr lang="en-GB" sz="1800" noProof="0" dirty="0"/>
              <a:t>Research a few facts about Zambia with focus on these three given categories: </a:t>
            </a:r>
          </a:p>
          <a:p>
            <a:pPr lvl="1"/>
            <a:r>
              <a:rPr lang="en-GB" noProof="0" dirty="0"/>
              <a:t>Geography</a:t>
            </a:r>
          </a:p>
          <a:p>
            <a:pPr lvl="1"/>
            <a:r>
              <a:rPr lang="en-GB" noProof="0" dirty="0"/>
              <a:t>Demography</a:t>
            </a:r>
          </a:p>
          <a:p>
            <a:pPr lvl="1"/>
            <a:r>
              <a:rPr lang="en-GB" noProof="0" dirty="0"/>
              <a:t>Tourism</a:t>
            </a:r>
          </a:p>
          <a:p>
            <a:r>
              <a:rPr lang="en-GB" sz="1800" noProof="0" dirty="0"/>
              <a:t>Exchange your findings with a partner. </a:t>
            </a:r>
          </a:p>
          <a:p>
            <a:r>
              <a:rPr lang="en-GB" sz="1800" noProof="0" dirty="0"/>
              <a:t>Reflect on what kind of image of Zambia these facts convey. Was China (or Chinese workers) mentioned during your research? </a:t>
            </a:r>
          </a:p>
        </p:txBody>
      </p:sp>
    </p:spTree>
    <p:extLst>
      <p:ext uri="{BB962C8B-B14F-4D97-AF65-F5344CB8AC3E}">
        <p14:creationId xmlns:p14="http://schemas.microsoft.com/office/powerpoint/2010/main" val="7830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340A7190-01C3-EB5F-290B-2565AB617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F3E535-A4EB-960C-07E1-C8E0E6DA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375" y="1311217"/>
            <a:ext cx="4175184" cy="24844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noProof="0"/>
              <a:t>History of Zambia</a:t>
            </a:r>
          </a:p>
        </p:txBody>
      </p:sp>
      <p:pic>
        <p:nvPicPr>
          <p:cNvPr id="5" name="Grafik 4" descr="Ein Bild, das Text, Zeichnung, Entwurf, Diagramm enthält.&#10;&#10;KI-generierte Inhalte können fehlerhaft sein.">
            <a:extLst>
              <a:ext uri="{FF2B5EF4-FFF2-40B4-BE49-F238E27FC236}">
                <a16:creationId xmlns:a16="http://schemas.microsoft.com/office/drawing/2014/main" id="{955000F0-4B8C-2B37-664F-64A190903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55" y="385462"/>
            <a:ext cx="4353459" cy="60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6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D41DFB-33CB-B5A7-9B71-610CBE9F4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98352F-64D9-4C46-1DBF-FAC892C49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4857DF-F383-50BD-AD96-4C757417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0534"/>
            <a:ext cx="3912637" cy="5483059"/>
          </a:xfrm>
        </p:spPr>
        <p:txBody>
          <a:bodyPr anchor="b">
            <a:normAutofit/>
          </a:bodyPr>
          <a:lstStyle/>
          <a:p>
            <a:r>
              <a:rPr lang="en-GB" noProof="0" dirty="0"/>
              <a:t>History of Zambia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9FA02-F718-04C7-8DA3-80E385BD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0" y="740534"/>
            <a:ext cx="5865224" cy="5483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noProof="0" dirty="0"/>
              <a:t>Colonial history</a:t>
            </a:r>
            <a:r>
              <a:rPr lang="en-GB" sz="1700" noProof="0" dirty="0"/>
              <a:t>: </a:t>
            </a:r>
          </a:p>
          <a:p>
            <a:r>
              <a:rPr lang="en-GB" sz="1700" noProof="0" dirty="0"/>
              <a:t>David Livingstone expressing interest in the territories of today‘s Zambia </a:t>
            </a:r>
          </a:p>
          <a:p>
            <a:r>
              <a:rPr lang="en-GB" sz="1700" noProof="0" dirty="0"/>
              <a:t>“Scramble for Africa” leads to the Berlin Conference in 1885:</a:t>
            </a:r>
          </a:p>
          <a:p>
            <a:pPr lvl="1"/>
            <a:r>
              <a:rPr lang="en-GB" sz="1700" noProof="0" dirty="0"/>
              <a:t>At first, Cecil Rhodes takes control over the territories through tricky agreements</a:t>
            </a:r>
          </a:p>
          <a:p>
            <a:pPr lvl="1"/>
            <a:r>
              <a:rPr lang="en-GB" sz="1700" noProof="0" dirty="0"/>
              <a:t>Then, full occupation by the British South Africa Company</a:t>
            </a:r>
          </a:p>
          <a:p>
            <a:pPr lvl="1"/>
            <a:r>
              <a:rPr lang="en-GB" sz="1700" noProof="0" dirty="0"/>
              <a:t>By 1895, the establishment of Northern Rhodesia</a:t>
            </a:r>
          </a:p>
          <a:p>
            <a:r>
              <a:rPr lang="en-GB" sz="1700" noProof="0" dirty="0"/>
              <a:t>Way to independence: </a:t>
            </a:r>
          </a:p>
          <a:p>
            <a:pPr lvl="1"/>
            <a:r>
              <a:rPr lang="en-GB" sz="1700" noProof="0" dirty="0"/>
              <a:t>In 1950s and 1960s, the attempt to establish a federation including other lands under British rule</a:t>
            </a:r>
          </a:p>
          <a:p>
            <a:pPr lvl="1"/>
            <a:r>
              <a:rPr lang="en-GB" sz="1700" noProof="0" dirty="0"/>
              <a:t>Rising protests against the federation – national mobilization leading to independence in 1964</a:t>
            </a:r>
          </a:p>
          <a:p>
            <a:pPr marL="0" indent="0">
              <a:buNone/>
            </a:pPr>
            <a:endParaRPr lang="en-GB" sz="1700" noProof="0" dirty="0"/>
          </a:p>
        </p:txBody>
      </p:sp>
    </p:spTree>
    <p:extLst>
      <p:ext uri="{BB962C8B-B14F-4D97-AF65-F5344CB8AC3E}">
        <p14:creationId xmlns:p14="http://schemas.microsoft.com/office/powerpoint/2010/main" val="133300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B79CA-1CB8-A133-67D7-E2B7AC1F9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564B81-5D57-8D2E-F9E2-50AC7AE7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22" y="849085"/>
            <a:ext cx="3602356" cy="5179925"/>
          </a:xfrm>
        </p:spPr>
        <p:txBody>
          <a:bodyPr anchor="ctr">
            <a:normAutofit/>
          </a:bodyPr>
          <a:lstStyle/>
          <a:p>
            <a:r>
              <a:rPr lang="en-GB" noProof="0" dirty="0"/>
              <a:t>Zambia after independence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D2EA14-7C34-FA71-B2AE-AB2FC6893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394" y="849085"/>
            <a:ext cx="6144768" cy="5179925"/>
          </a:xfrm>
        </p:spPr>
        <p:txBody>
          <a:bodyPr anchor="ctr">
            <a:normAutofit/>
          </a:bodyPr>
          <a:lstStyle/>
          <a:p>
            <a:r>
              <a:rPr lang="en-GB" sz="1800" noProof="0" dirty="0"/>
              <a:t>Kenneth Kaunda – the first president of Zambia between 1964 and 1991</a:t>
            </a:r>
          </a:p>
          <a:p>
            <a:pPr lvl="1"/>
            <a:r>
              <a:rPr lang="en-GB" noProof="0" dirty="0"/>
              <a:t>Instead of establishing democracy, Kaunda introduces dictatorship under the idea of ‘socialist revolution’</a:t>
            </a:r>
          </a:p>
          <a:p>
            <a:r>
              <a:rPr lang="en-GB" sz="1800" noProof="0" dirty="0"/>
              <a:t>In 1980s and 1990s, increasing protests against Kaunda’s rule, which lead to the establishment of democracy with multi-party system – Frederick Chiluba as president</a:t>
            </a:r>
          </a:p>
          <a:p>
            <a:r>
              <a:rPr lang="en-GB" sz="1800" noProof="0" dirty="0"/>
              <a:t>Slow shift towards fully functioning democracy</a:t>
            </a:r>
          </a:p>
          <a:p>
            <a:r>
              <a:rPr lang="en-GB" sz="1800" noProof="0" dirty="0"/>
              <a:t>Today: Hakainde Hichilema upholding democratic freedoms</a:t>
            </a:r>
          </a:p>
          <a:p>
            <a:pPr marL="0" indent="0">
              <a:buNone/>
            </a:pPr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173238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A9942F-A18C-9E9D-BF08-9291C54E1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168BC0-A502-47C6-6559-B2F45D89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09" y="353681"/>
            <a:ext cx="6572382" cy="974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700" noProof="0" dirty="0"/>
              <a:t>Chinese Workers in Zambia</a:t>
            </a:r>
          </a:p>
        </p:txBody>
      </p:sp>
      <p:pic>
        <p:nvPicPr>
          <p:cNvPr id="6" name="Graphic 5" descr="Gruppe">
            <a:extLst>
              <a:ext uri="{FF2B5EF4-FFF2-40B4-BE49-F238E27FC236}">
                <a16:creationId xmlns:a16="http://schemas.microsoft.com/office/drawing/2014/main" id="{0F66F931-0594-81C9-87F1-A8EC82202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0769" y="1429352"/>
            <a:ext cx="4330461" cy="4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068FB-01BC-E869-97E7-D9A8BDEA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Chinese-Zambian relations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9CDACC-AABC-A54F-E991-1ECE3AB34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History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E8487E1-38E3-EE1F-7919-043CDF4019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noProof="0" dirty="0"/>
              <a:t>First phase: 1949 – 1979</a:t>
            </a:r>
          </a:p>
          <a:p>
            <a:pPr marL="685800" lvl="1" indent="-457200">
              <a:buFont typeface="+mj-lt"/>
              <a:buAutoNum type="romanLcPeriod"/>
            </a:pPr>
            <a:r>
              <a:rPr lang="en-GB" dirty="0"/>
              <a:t>Political support and aid for infrastructure</a:t>
            </a:r>
            <a:endParaRPr lang="en-GB" noProof="0" dirty="0"/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Second phase: 1979-1999</a:t>
            </a:r>
          </a:p>
          <a:p>
            <a:pPr marL="685800" lvl="1" indent="-457200">
              <a:buFont typeface="+mj-lt"/>
              <a:buAutoNum type="romanLcPeriod"/>
            </a:pPr>
            <a:r>
              <a:rPr lang="en-GB" dirty="0"/>
              <a:t>Politics of openness by Deng Xiaoping – grabbing global economic opportunities </a:t>
            </a:r>
          </a:p>
          <a:p>
            <a:pPr marL="685800" lvl="1" indent="-457200">
              <a:buFont typeface="+mj-lt"/>
              <a:buAutoNum type="romanLcPeriod"/>
            </a:pPr>
            <a:r>
              <a:rPr lang="en-GB" noProof="0" dirty="0"/>
              <a:t>Begin of economic </a:t>
            </a:r>
            <a:r>
              <a:rPr lang="en-GB" noProof="0" dirty="0" err="1"/>
              <a:t>coll</a:t>
            </a:r>
            <a:r>
              <a:rPr lang="en-GB" dirty="0" err="1"/>
              <a:t>aboration</a:t>
            </a:r>
            <a:r>
              <a:rPr lang="en-GB" dirty="0"/>
              <a:t> between Zambia and China</a:t>
            </a:r>
            <a:endParaRPr lang="en-GB" noProof="0" dirty="0"/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Third phase: 1999 to today</a:t>
            </a:r>
          </a:p>
          <a:p>
            <a:pPr marL="685800" lvl="1" indent="-457200">
              <a:buFont typeface="+mj-lt"/>
              <a:buAutoNum type="romanLcPeriod"/>
            </a:pPr>
            <a:r>
              <a:rPr lang="en-GB" dirty="0"/>
              <a:t>Intensification of Chinese investments in Zambia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8157334-6917-132F-1407-36A7AF938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dirty="0"/>
              <a:t>Zambian Immigration data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E7D4898-1E81-1A8B-5F17-8F7D79A8F3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Increased Chinese migration to African countries</a:t>
            </a:r>
          </a:p>
          <a:p>
            <a:r>
              <a:rPr lang="en-GB" dirty="0"/>
              <a:t>Proper numbers hard to estimate due to the lack of infrastructure – danger of misuse and false interpretation of the data</a:t>
            </a:r>
          </a:p>
          <a:p>
            <a:r>
              <a:rPr lang="en-GB" dirty="0"/>
              <a:t>Numbers differing according to the type of Chinese workers entering Zambia 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799656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Macintosh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Neue Haas Grotesk Text Pro</vt:lpstr>
      <vt:lpstr>VanillaVTI</vt:lpstr>
      <vt:lpstr>China in Africa: A Zambian case</vt:lpstr>
      <vt:lpstr>Today‘s agenda</vt:lpstr>
      <vt:lpstr>Discovering Zambia</vt:lpstr>
      <vt:lpstr>Task 1: Learning about Zambia </vt:lpstr>
      <vt:lpstr>History of Zambia</vt:lpstr>
      <vt:lpstr>History of Zambia</vt:lpstr>
      <vt:lpstr>Zambia after independence</vt:lpstr>
      <vt:lpstr>Chinese Workers in Zambia</vt:lpstr>
      <vt:lpstr>Chinese-Zambian relations</vt:lpstr>
      <vt:lpstr>Emerging conflicts</vt:lpstr>
      <vt:lpstr>Task 2: Widening the perspective through the documentary „Empire of Dust“</vt:lpstr>
      <vt:lpstr>Thank you for your attention!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Angelika Lucia</dc:creator>
  <cp:lastModifiedBy>9vfontc22q@goetheuniversitaet.onmicrosoft.com</cp:lastModifiedBy>
  <cp:revision>7</cp:revision>
  <dcterms:created xsi:type="dcterms:W3CDTF">2025-06-23T19:21:25Z</dcterms:created>
  <dcterms:modified xsi:type="dcterms:W3CDTF">2025-06-26T10:10:49Z</dcterms:modified>
</cp:coreProperties>
</file>