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Merriweather" pitchFamily="2" charset="77"/>
      <p:regular r:id="rId19"/>
      <p:bold r:id="rId20"/>
      <p:italic r:id="rId21"/>
      <p:boldItalic r:id="rId22"/>
    </p:embeddedFont>
    <p:embeddedFont>
      <p:font typeface="Merriweather Black" panose="020F0502020204030204" pitchFamily="34" charset="0"/>
      <p:bold r:id="rId23"/>
      <p:italic r:id="rId24"/>
      <p:boldItalic r:id="rId25"/>
    </p:embeddedFont>
    <p:embeddedFont>
      <p:font typeface="Merriweather SemiBold" pitchFamily="2" charset="77"/>
      <p:regular r:id="rId26"/>
      <p:bold r:id="rId27"/>
      <p:italic r:id="rId28"/>
      <p:boldItalic r:id="rId29"/>
    </p:embeddedFont>
    <p:embeddedFont>
      <p:font typeface="Oswald" pitchFamily="2" charset="77"/>
      <p:regular r:id="rId30"/>
      <p:bold r:id="rId31"/>
    </p:embeddedFont>
    <p:embeddedFont>
      <p:font typeface="Oswald Medium" panose="020F0502020204030204" pitchFamily="34" charset="0"/>
      <p:regular r:id="rId32"/>
      <p:bold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2"/>
  </p:normalViewPr>
  <p:slideViewPr>
    <p:cSldViewPr snapToGrid="0"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b4d743ca7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b4d743ca7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b4d743ca7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b4d743ca7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b4d743ca7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b4d743ca7_0_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b4d743ca7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b4d743ca7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b4d743ca7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b4d743ca7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b4d743ca7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b4d743ca7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b4d743ca7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b4d743ca7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b4d743ca7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b4d743ca7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b4d743ca7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b4d743ca7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b4d743ca7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b4d743ca7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b4d743ca7_0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b4d743ca7_0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b4d743ca7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b4d743ca7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b4d743ca7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b4d743ca7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b4d743ca7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b4d743ca7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b4d743ca7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b4d743ca7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wkkclDAzP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oughtco.com/the-sri-lankan-civil-war-195086" TargetMode="External"/><Relationship Id="rId3" Type="http://schemas.openxmlformats.org/officeDocument/2006/relationships/hyperlink" Target="https://dictionary.cambridge.org/dictionary/english/pogrom" TargetMode="External"/><Relationship Id="rId7" Type="http://schemas.openxmlformats.org/officeDocument/2006/relationships/hyperlink" Target="https://nsuworks.nova.edu/cgi/viewcontent.cgi?referer=&amp;httpsredir=1&amp;article=1393&amp;context=ilsajournal" TargetMode="External"/><Relationship Id="rId12" Type="http://schemas.openxmlformats.org/officeDocument/2006/relationships/hyperlink" Target="https://mfa.gov.lk/en/beware-extremism-as-in-july-1983-can-blow-up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hir.harvard.edu/sri-lankan-civil-war/" TargetMode="External"/><Relationship Id="rId11" Type="http://schemas.openxmlformats.org/officeDocument/2006/relationships/hyperlink" Target="https://thediplomat.com/2020/05/the-burning-of-jaffna-public-library-sri-lankas-first-step-toward-civil-war/" TargetMode="External"/><Relationship Id="rId5" Type="http://schemas.openxmlformats.org/officeDocument/2006/relationships/hyperlink" Target="https://www.cfr.org/backgrounder/sri-lankan-conflict" TargetMode="External"/><Relationship Id="rId10" Type="http://schemas.openxmlformats.org/officeDocument/2006/relationships/hyperlink" Target="https://groundviews.org/wp-content/uploads/2013/09/Black-July.pdf" TargetMode="External"/><Relationship Id="rId4" Type="http://schemas.openxmlformats.org/officeDocument/2006/relationships/hyperlink" Target="https://dictionary.cambridge.org/de/worterbuch/englisch/trauma" TargetMode="External"/><Relationship Id="rId9" Type="http://schemas.openxmlformats.org/officeDocument/2006/relationships/hyperlink" Target="https://encyclopedia.ushmm.org/content/en/article/the-night-of-broken-glas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wkkclDAzP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Documentary: Inside the Territory of Sri Lanka’s Tamil Tigers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Arial"/>
                <a:ea typeface="Arial"/>
                <a:cs typeface="Arial"/>
                <a:sym typeface="Arial"/>
              </a:rPr>
              <a:t>Isabel Yian Zi Ploeger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3" descr="Datei:Universität Potsdam logo.svg –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5775" y="2616850"/>
            <a:ext cx="2206525" cy="22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33900" y="112167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Inside the Territory of Sri Lanka’s Tamil Tigers (2002)</a:t>
            </a:r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4655750" y="1224900"/>
            <a:ext cx="4166400" cy="26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Produced by SBS (Special Broadcasting Service, Australia)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Filmed in LTTE-controlled areas during the ceasefire period (2002-2005)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Rare access granted by the LTTE to show the life inside Tamil Eelam territory 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de"/>
              <a:t>LTTE guided the filming process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de"/>
              <a:t>mostly observational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7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we see</a:t>
            </a:r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676200" y="1520900"/>
            <a:ext cx="63849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de" sz="1500">
                <a:solidFill>
                  <a:schemeClr val="dk1"/>
                </a:solidFill>
              </a:rPr>
              <a:t>organized civilian infrastructure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◆"/>
            </a:pPr>
            <a:r>
              <a:rPr lang="de" sz="1500">
                <a:solidFill>
                  <a:schemeClr val="dk1"/>
                </a:solidFill>
              </a:rPr>
              <a:t>hospitals, courts, police, school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de" sz="1500">
                <a:solidFill>
                  <a:schemeClr val="dk1"/>
                </a:solidFill>
              </a:rPr>
              <a:t>LTTE fighters speak of sacrifice and purpose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de" sz="1500">
                <a:solidFill>
                  <a:schemeClr val="dk1"/>
                </a:solidFill>
              </a:rPr>
              <a:t>Civilians express admiration for the LTTE or speak of peace and order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de" sz="1500">
                <a:solidFill>
                  <a:schemeClr val="dk1"/>
                </a:solidFill>
              </a:rPr>
              <a:t>Leaders frame the LTTE as protectors of the Tamil people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de" sz="1500">
                <a:solidFill>
                  <a:schemeClr val="dk1"/>
                </a:solidFill>
              </a:rPr>
              <a:t>LTTE fighters (male, female, and youth) speak of sacrifice and purpose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7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we see</a:t>
            </a:r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676200" y="1543050"/>
            <a:ext cx="6384900" cy="24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de" sz="1500">
                <a:solidFill>
                  <a:schemeClr val="dk1"/>
                </a:solidFill>
              </a:rPr>
              <a:t>Tamil people forced from their homes over and over again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de" sz="1500">
                <a:solidFill>
                  <a:schemeClr val="dk1"/>
                </a:solidFill>
              </a:rPr>
              <a:t>hope for the peace talks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de" sz="1500">
                <a:solidFill>
                  <a:schemeClr val="dk1"/>
                </a:solidFill>
              </a:rPr>
              <a:t>Tamil Tigers want to show the world that they are not a terrorist group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de" sz="1500">
                <a:solidFill>
                  <a:schemeClr val="dk1"/>
                </a:solidFill>
              </a:rPr>
              <a:t>people tired of the war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de" sz="1500">
                <a:solidFill>
                  <a:schemeClr val="dk1"/>
                </a:solidFill>
              </a:rPr>
              <a:t>USA: Anti-Terror movement by the government 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Char char="◆"/>
            </a:pPr>
            <a:r>
              <a:rPr lang="de" sz="1500">
                <a:solidFill>
                  <a:schemeClr val="dk1"/>
                </a:solidFill>
              </a:rPr>
              <a:t>11th September 2001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626400" y="798600"/>
            <a:ext cx="78912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seems suspicious or problematic?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6" descr="For over two decades, the Tamil Tigers fought to establish a separate Tamil state in Sri Lanka. The guerilla organisation made a name for itself with suicide bombings and assassinations of high-profile politicians. &#10;&#10;For this 2002 documentary, Dateline’s Ginny Stein was granted a rare access to the Tiger-controlled territory at the time when the Sri Lankan government and the Tigers signed a ceasefire agreement, and the hopes for peace were high. &#10;&#10;Seven years later, the military would defeat the militant group, bringing the 26-year civil war to an end. &#10;&#10;This episode first aired in March 2002.  &#10;&#10;Subscribe to Dateline: https://bit.ly/3gkQHtr &#10;&#10;Website http://www.sbs.com.au/news/dateline&#10;Facebook https://www.facebook.com/DatelineSBS/&#10;Twitter https://twitter.com/datelinesbs&#10;Instagram https://www.instagram.com/datelinesbs/&#10;&#10;Watch more Dateline, SBS 9.30pm Tuesday, and on SBS On Demand.&#10;&#10;Dateline is an Australian award-winning international documentary series with a current affairs backbone.&#10;Every week we transport you to a different part of the world to share half-hour stories about family, social injustice, identity, tragedy, redemption and survival. We scour the globe to bring you special characters and a world of daring stories.&#10;&#10;Network Terms &amp; Conditions: https://www.sbs.com.au/terms&#10;Privacy Policy: https://www.sbs.com.au/privacy&#10;Feedback or complaints: https://www.sbs.com.au/complaints" title="Inside the Territory of Sri Lanka’s Tamil Tigers | SBS Dateline Archiv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6138" y="1150075"/>
            <a:ext cx="4391725" cy="24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Final War Phase (2005-2009)</a:t>
            </a:r>
            <a:endParaRPr/>
          </a:p>
        </p:txBody>
      </p:sp>
      <p:sp>
        <p:nvSpPr>
          <p:cNvPr id="175" name="Google Shape;175;p27"/>
          <p:cNvSpPr txBox="1"/>
          <p:nvPr/>
        </p:nvSpPr>
        <p:spPr>
          <a:xfrm>
            <a:off x="687275" y="1412800"/>
            <a:ext cx="6950400" cy="3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➔"/>
            </a:pPr>
            <a:r>
              <a:rPr lang="de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2005</a:t>
            </a:r>
            <a:r>
              <a:rPr lang="de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 Mahinda Rajapaksa elected as </a:t>
            </a:r>
            <a:r>
              <a:rPr lang="de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new President </a:t>
            </a:r>
            <a:r>
              <a:rPr lang="de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of Sri Lanka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◆"/>
            </a:pPr>
            <a:r>
              <a:rPr lang="de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takes hardline stance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➔"/>
            </a:pPr>
            <a:r>
              <a:rPr lang="de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2006</a:t>
            </a:r>
            <a:r>
              <a:rPr lang="de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 Ceasefire collapses - </a:t>
            </a:r>
            <a:r>
              <a:rPr lang="de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full-war resumes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➔"/>
            </a:pPr>
            <a:r>
              <a:rPr lang="de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2008</a:t>
            </a:r>
            <a:r>
              <a:rPr lang="de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 Sri Lankan government formally withdraws from ceasefire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➔"/>
            </a:pPr>
            <a:r>
              <a:rPr lang="de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2009</a:t>
            </a:r>
            <a:r>
              <a:rPr lang="de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de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LTTE defeated</a:t>
            </a:r>
            <a:r>
              <a:rPr lang="de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militarily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◆"/>
            </a:pPr>
            <a:r>
              <a:rPr lang="de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Prabhakaran killed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◆"/>
            </a:pPr>
            <a:r>
              <a:rPr lang="de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End of the war declared by the Sri Lankan government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Aftermath: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➔"/>
            </a:pPr>
            <a:r>
              <a:rPr lang="de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over </a:t>
            </a:r>
            <a:r>
              <a:rPr lang="de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100,000 deaths</a:t>
            </a:r>
            <a:r>
              <a:rPr lang="de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during the conflict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➔"/>
            </a:pPr>
            <a:r>
              <a:rPr lang="de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Reports of </a:t>
            </a:r>
            <a:r>
              <a:rPr lang="de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war crimes, disappearances, and civilian massacres</a:t>
            </a:r>
            <a:r>
              <a:rPr lang="de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in final months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Roboto"/>
              <a:buChar char="➔"/>
            </a:pPr>
            <a:r>
              <a:rPr lang="de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Ongoing </a:t>
            </a:r>
            <a:r>
              <a:rPr lang="de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struggles for justice, reconciliation, and Tamil minority rights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/>
        </p:nvSpPr>
        <p:spPr>
          <a:xfrm>
            <a:off x="654025" y="722750"/>
            <a:ext cx="63849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500">
                <a:solidFill>
                  <a:schemeClr val="dk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Sources</a:t>
            </a:r>
            <a:endParaRPr sz="3500">
              <a:solidFill>
                <a:schemeClr val="dk2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720525" y="1653900"/>
            <a:ext cx="7903800" cy="7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100" b="1"/>
              <a:t>Cambridge University Press.</a:t>
            </a:r>
            <a:r>
              <a:rPr lang="de" sz="1100"/>
              <a:t> "Pogrom." </a:t>
            </a:r>
            <a:r>
              <a:rPr lang="de" sz="1100" i="1"/>
              <a:t>Cambridge Dictionary</a:t>
            </a:r>
            <a:r>
              <a:rPr lang="de" sz="1100"/>
              <a:t>,</a:t>
            </a:r>
            <a:r>
              <a:rPr lang="de" sz="1100">
                <a:uFill>
                  <a:noFill/>
                </a:uFill>
                <a:hlinkClick r:id="rId3"/>
              </a:rPr>
              <a:t> </a:t>
            </a:r>
            <a:r>
              <a:rPr lang="de" sz="1100" u="sng">
                <a:solidFill>
                  <a:schemeClr val="hlink"/>
                </a:solidFill>
                <a:hlinkClick r:id="rId3"/>
              </a:rPr>
              <a:t>https://dictionary.cambridge.org/dictionary/english/pogrom</a:t>
            </a:r>
            <a:r>
              <a:rPr lang="de" sz="1100"/>
              <a:t>. Accessed 24 May 2025.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100" b="1"/>
              <a:t>Cambridge University Press.</a:t>
            </a:r>
            <a:r>
              <a:rPr lang="de" sz="1100"/>
              <a:t> "Trauma." </a:t>
            </a:r>
            <a:r>
              <a:rPr lang="de" sz="1100" i="1"/>
              <a:t>Cambridge Dictionary</a:t>
            </a:r>
            <a:r>
              <a:rPr lang="de" sz="1100"/>
              <a:t>,</a:t>
            </a:r>
            <a:r>
              <a:rPr lang="de" sz="1100">
                <a:uFill>
                  <a:noFill/>
                </a:uFill>
                <a:hlinkClick r:id="rId4"/>
              </a:rPr>
              <a:t> </a:t>
            </a:r>
            <a:r>
              <a:rPr lang="de" sz="1100" u="sng">
                <a:solidFill>
                  <a:schemeClr val="hlink"/>
                </a:solidFill>
                <a:hlinkClick r:id="rId4"/>
              </a:rPr>
              <a:t>https://dictionary.cambridge.org/de/worterbuch/englisch/trauma</a:t>
            </a:r>
            <a:r>
              <a:rPr lang="de" sz="1100"/>
              <a:t>. Accessed 21 May 2025.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100" b="1"/>
              <a:t>Council on Foreign Relations.</a:t>
            </a:r>
            <a:r>
              <a:rPr lang="de" sz="1100"/>
              <a:t> "Sri Lanka’s Civil War." </a:t>
            </a:r>
            <a:r>
              <a:rPr lang="de" sz="1100" i="1"/>
              <a:t>Council on Foreign Relations</a:t>
            </a:r>
            <a:r>
              <a:rPr lang="de" sz="1100"/>
              <a:t>, 18 May 2021,</a:t>
            </a:r>
            <a:r>
              <a:rPr lang="de" sz="1100">
                <a:uFill>
                  <a:noFill/>
                </a:uFill>
                <a:hlinkClick r:id="rId5"/>
              </a:rPr>
              <a:t> </a:t>
            </a:r>
            <a:r>
              <a:rPr lang="de" sz="1100" u="sng">
                <a:solidFill>
                  <a:schemeClr val="hlink"/>
                </a:solidFill>
                <a:hlinkClick r:id="rId5"/>
              </a:rPr>
              <a:t>https://www.cfr.org/backgrounder/sri-lankan-conflict</a:t>
            </a:r>
            <a:r>
              <a:rPr lang="de" sz="1100"/>
              <a:t>.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100" b="1"/>
              <a:t>de Silva, K. M.</a:t>
            </a:r>
            <a:r>
              <a:rPr lang="de" sz="1100"/>
              <a:t> </a:t>
            </a:r>
            <a:r>
              <a:rPr lang="de" sz="1100" i="1"/>
              <a:t>A History of Sri Lanka</a:t>
            </a:r>
            <a:r>
              <a:rPr lang="de" sz="1100"/>
              <a:t>. University of California Press, 1981.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100" b="1"/>
              <a:t>Harvard International Review.</a:t>
            </a:r>
            <a:r>
              <a:rPr lang="de" sz="1100"/>
              <a:t> "Sri Lanka’s Unending Civil War: A Historical Overview." </a:t>
            </a:r>
            <a:r>
              <a:rPr lang="de" sz="1100" i="1"/>
              <a:t>Harvard International Review</a:t>
            </a:r>
            <a:r>
              <a:rPr lang="de" sz="1100"/>
              <a:t>, 2021,</a:t>
            </a:r>
            <a:r>
              <a:rPr lang="de" sz="1100">
                <a:uFill>
                  <a:noFill/>
                </a:uFill>
                <a:hlinkClick r:id="rId6"/>
              </a:rPr>
              <a:t> </a:t>
            </a:r>
            <a:r>
              <a:rPr lang="de" sz="1100" u="sng">
                <a:solidFill>
                  <a:schemeClr val="hlink"/>
                </a:solidFill>
                <a:hlinkClick r:id="rId6"/>
              </a:rPr>
              <a:t>https://hir.harvard.edu/sri-lankan-civil-war/</a:t>
            </a:r>
            <a:r>
              <a:rPr lang="de" sz="1100"/>
              <a:t>.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100" b="1"/>
              <a:t>International Law Student Association Journal.</a:t>
            </a:r>
            <a:r>
              <a:rPr lang="de" sz="1100"/>
              <a:t> "Ethnic Conflict in Sri Lanka and the Rise of the LTTE." </a:t>
            </a:r>
            <a:r>
              <a:rPr lang="de" sz="1100" i="1"/>
              <a:t>International Law Student Association Journal</a:t>
            </a:r>
            <a:r>
              <a:rPr lang="de" sz="1100"/>
              <a:t>, 2005, Nova Southeastern University,</a:t>
            </a:r>
            <a:r>
              <a:rPr lang="de" sz="1100">
                <a:uFill>
                  <a:noFill/>
                </a:uFill>
                <a:hlinkClick r:id="rId7"/>
              </a:rPr>
              <a:t> </a:t>
            </a:r>
            <a:r>
              <a:rPr lang="de" sz="1100" u="sng">
                <a:solidFill>
                  <a:schemeClr val="hlink"/>
                </a:solidFill>
                <a:hlinkClick r:id="rId7"/>
              </a:rPr>
              <a:t>https://nsuworks.nova.edu/cgi/viewcontent.cgi?referer=&amp;httpsredir=1&amp;article=1393&amp;context=ilsajournal</a:t>
            </a:r>
            <a:r>
              <a:rPr lang="de" sz="1100"/>
              <a:t>.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100" b="1"/>
              <a:t>Pruitt, Sarah.</a:t>
            </a:r>
            <a:r>
              <a:rPr lang="de" sz="1100"/>
              <a:t> "The Sri Lankan Civil War." </a:t>
            </a:r>
            <a:r>
              <a:rPr lang="de" sz="1100" i="1"/>
              <a:t>ThoughtCo</a:t>
            </a:r>
            <a:r>
              <a:rPr lang="de" sz="1100"/>
              <a:t>, 3 Aug. 2020,</a:t>
            </a:r>
            <a:r>
              <a:rPr lang="de" sz="1100">
                <a:uFill>
                  <a:noFill/>
                </a:uFill>
                <a:hlinkClick r:id="rId8"/>
              </a:rPr>
              <a:t> </a:t>
            </a:r>
            <a:r>
              <a:rPr lang="de" sz="1100" u="sng">
                <a:solidFill>
                  <a:schemeClr val="hlink"/>
                </a:solidFill>
                <a:hlinkClick r:id="rId8"/>
              </a:rPr>
              <a:t>https://www.thoughtco.com/the-sri-lankan-civil-war-195086</a:t>
            </a:r>
            <a:r>
              <a:rPr lang="de" sz="1100"/>
              <a:t>.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100" b="1"/>
              <a:t>United States Holocaust Memorial Museum.</a:t>
            </a:r>
            <a:r>
              <a:rPr lang="de" sz="1100"/>
              <a:t> "The Night of Broken Glass." </a:t>
            </a:r>
            <a:r>
              <a:rPr lang="de" sz="1100" i="1"/>
              <a:t>USHMM Encyclopedia</a:t>
            </a:r>
            <a:r>
              <a:rPr lang="de" sz="1100"/>
              <a:t>,</a:t>
            </a:r>
            <a:r>
              <a:rPr lang="de" sz="1100">
                <a:uFill>
                  <a:noFill/>
                </a:uFill>
                <a:hlinkClick r:id="rId9"/>
              </a:rPr>
              <a:t> </a:t>
            </a:r>
            <a:r>
              <a:rPr lang="de" sz="1100" u="sng">
                <a:solidFill>
                  <a:schemeClr val="hlink"/>
                </a:solidFill>
                <a:hlinkClick r:id="rId9"/>
              </a:rPr>
              <a:t>https://encyclopedia.ushmm.org/content/en/article/the-night-of-broken-glass</a:t>
            </a:r>
            <a:r>
              <a:rPr lang="de" sz="1100"/>
              <a:t>. Accessed 24 May 2025.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100"/>
              <a:t>"Black July 1983." </a:t>
            </a:r>
            <a:r>
              <a:rPr lang="de" sz="1100" i="1"/>
              <a:t>Groundviews</a:t>
            </a:r>
            <a:r>
              <a:rPr lang="de" sz="1100"/>
              <a:t>, Centre for Policy Alternatives, July 2013,</a:t>
            </a:r>
            <a:r>
              <a:rPr lang="de" sz="1100">
                <a:uFill>
                  <a:noFill/>
                </a:uFill>
                <a:hlinkClick r:id="rId10"/>
              </a:rPr>
              <a:t> </a:t>
            </a:r>
            <a:r>
              <a:rPr lang="de" sz="1100" u="sng">
                <a:solidFill>
                  <a:schemeClr val="hlink"/>
                </a:solidFill>
                <a:hlinkClick r:id="rId10"/>
              </a:rPr>
              <a:t>https://groundviews.org/wp-content/uploads/2013/09/Black-July.pdf</a:t>
            </a:r>
            <a:r>
              <a:rPr lang="de" sz="1100"/>
              <a:t>.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100" b="1"/>
              <a:t>Ananthavinayagan, Thamil Venthan.</a:t>
            </a:r>
            <a:r>
              <a:rPr lang="de" sz="1100"/>
              <a:t> “The Burning of Jaffna Public Library: Sri Lanka’s First Step Toward Civil War.” </a:t>
            </a:r>
            <a:r>
              <a:rPr lang="de" sz="1100" i="1"/>
              <a:t>The Diplomat</a:t>
            </a:r>
            <a:r>
              <a:rPr lang="de" sz="1100"/>
              <a:t>, 31 May 2020,</a:t>
            </a:r>
            <a:r>
              <a:rPr lang="de" sz="1100">
                <a:uFill>
                  <a:noFill/>
                </a:uFill>
                <a:hlinkClick r:id="rId11"/>
              </a:rPr>
              <a:t> </a:t>
            </a:r>
            <a:r>
              <a:rPr lang="de" sz="1100" u="sng">
                <a:solidFill>
                  <a:schemeClr val="hlink"/>
                </a:solidFill>
                <a:hlinkClick r:id="rId11"/>
              </a:rPr>
              <a:t>https://thediplomat.com/2020/05/the-burning-of-jaffna-public-library-sri-lankas-first-step-toward-civil-war/</a:t>
            </a:r>
            <a:r>
              <a:rPr lang="de" sz="1100"/>
              <a:t>.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100"/>
              <a:t>Wijesinha, Rajiva. "Beware Extremism as in July 1983 Can Blow Up." </a:t>
            </a:r>
            <a:r>
              <a:rPr lang="de" sz="1100" i="1"/>
              <a:t>Ministry of Foreign Affairs, Foreign Employment &amp; Tourism</a:t>
            </a:r>
            <a:r>
              <a:rPr lang="de" sz="1100"/>
              <a:t>, 2008,</a:t>
            </a:r>
            <a:r>
              <a:rPr lang="de" sz="1100">
                <a:uFill>
                  <a:noFill/>
                </a:uFill>
                <a:hlinkClick r:id="rId12"/>
              </a:rPr>
              <a:t> </a:t>
            </a:r>
            <a:r>
              <a:rPr lang="de" sz="1100" u="sng">
                <a:solidFill>
                  <a:schemeClr val="hlink"/>
                </a:solidFill>
                <a:hlinkClick r:id="rId12"/>
              </a:rPr>
              <a:t>https://mfa.gov.lk/en/beware-extremism-as-in-july-1983-can-blow-up/</a:t>
            </a:r>
            <a:r>
              <a:rPr lang="de" sz="1100"/>
              <a:t>.</a:t>
            </a:r>
            <a:endParaRPr sz="1100"/>
          </a:p>
          <a:p>
            <a:pPr marL="457200" lvl="0" indent="-4572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0575"/>
            <a:ext cx="8839199" cy="300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 descr="For over two decades, the Tamil Tigers fought to establish a separate Tamil state in Sri Lanka. The guerilla organisation made a name for itself with suicide bombings and assassinations of high-profile politicians. &#10;&#10;For this 2002 documentary, Dateline’s Ginny Stein was granted a rare access to the Tiger-controlled territory at the time when the Sri Lankan government and the Tigers signed a ceasefire agreement, and the hopes for peace were high. &#10;&#10;Seven years later, the military would defeat the militant group, bringing the 26-year civil war to an end. &#10;&#10;This episode first aired in March 2002.  &#10;&#10;Subscribe to Dateline: https://bit.ly/3gkQHtr &#10;&#10;Website http://www.sbs.com.au/news/dateline&#10;Facebook https://www.facebook.com/DatelineSBS/&#10;Twitter https://twitter.com/datelinesbs&#10;Instagram https://www.instagram.com/datelinesbs/&#10;&#10;Watch more Dateline, SBS 9.30pm Tuesday, and on SBS On Demand.&#10;&#10;Dateline is an Australian award-winning international documentary series with a current affairs backbone.&#10;Every week we transport you to a different part of the world to share half-hour stories about family, social injustice, identity, tragedy, redemption and survival. We scour the globe to bring you special characters and a world of daring stories.&#10;&#10;Network Terms &amp; Conditions: https://www.sbs.com.au/terms&#10;Privacy Policy: https://www.sbs.com.au/privacy&#10;Feedback or complaints: https://www.sbs.com.au/complaints" title="Inside the Territory of Sri Lanka’s Tamil Tigers | SBS Dateline Archiv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400" y="387125"/>
            <a:ext cx="7693200" cy="436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904550" y="1695650"/>
            <a:ext cx="5334900" cy="16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de" sz="2900">
                <a:latin typeface="Merriweather SemiBold"/>
                <a:ea typeface="Merriweather SemiBold"/>
                <a:cs typeface="Merriweather SemiBold"/>
                <a:sym typeface="Merriweather SemiBold"/>
              </a:rPr>
              <a:t>Sri Lankan Civil War as a long term individual and collective trauma</a:t>
            </a:r>
            <a:endParaRPr sz="2900">
              <a:latin typeface="Merriweather SemiBold"/>
              <a:ea typeface="Merriweather SemiBold"/>
              <a:cs typeface="Merriweather SemiBold"/>
              <a:sym typeface="Merriweather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Structure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676200" y="1798025"/>
            <a:ext cx="63849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de" sz="1800" b="1">
                <a:solidFill>
                  <a:schemeClr val="dk2"/>
                </a:solidFill>
              </a:rPr>
              <a:t>Historical and Political Context of the Civil War</a:t>
            </a:r>
            <a:endParaRPr sz="1800" b="1"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eriod"/>
            </a:pPr>
            <a:r>
              <a:rPr lang="de" sz="1800">
                <a:solidFill>
                  <a:schemeClr val="dk2"/>
                </a:solidFill>
              </a:rPr>
              <a:t>Causes</a:t>
            </a:r>
            <a:endParaRPr sz="1800"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eriod"/>
            </a:pPr>
            <a:r>
              <a:rPr lang="de" sz="1800">
                <a:solidFill>
                  <a:schemeClr val="dk2"/>
                </a:solidFill>
              </a:rPr>
              <a:t>Main Actors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de" sz="1800" b="1">
                <a:solidFill>
                  <a:schemeClr val="dk2"/>
                </a:solidFill>
              </a:rPr>
              <a:t>Timeline</a:t>
            </a:r>
            <a:endParaRPr sz="1800" b="1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de" sz="1800" b="1">
                <a:solidFill>
                  <a:schemeClr val="dk2"/>
                </a:solidFill>
              </a:rPr>
              <a:t>Documentary</a:t>
            </a:r>
            <a:endParaRPr sz="1800" b="1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de" sz="1800" b="1">
                <a:solidFill>
                  <a:schemeClr val="dk2"/>
                </a:solidFill>
              </a:rPr>
              <a:t>Final war Phase</a:t>
            </a:r>
            <a:endParaRPr sz="1800" b="1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AutoNum type="arabicPeriod"/>
            </a:pPr>
            <a:r>
              <a:rPr lang="de" sz="1800" b="1">
                <a:solidFill>
                  <a:schemeClr val="dk2"/>
                </a:solidFill>
              </a:rPr>
              <a:t>Sources</a:t>
            </a:r>
            <a:endParaRPr sz="18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00575" y="1514425"/>
            <a:ext cx="3845400" cy="31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251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Arial"/>
              <a:buChar char="➔"/>
            </a:pPr>
            <a:r>
              <a:rPr lang="de" sz="15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ethnic tensions between Sinhalese and Tamils</a:t>
            </a:r>
            <a:endParaRPr sz="15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51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Arial"/>
              <a:buChar char="◆"/>
            </a:pPr>
            <a:r>
              <a:rPr lang="de" sz="15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British colonial rule: favored Tamils, creating resentment among the Sinhalese majority</a:t>
            </a:r>
            <a:endParaRPr sz="15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51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Arial"/>
              <a:buChar char="➔"/>
            </a:pPr>
            <a:r>
              <a:rPr lang="de" sz="15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1948: Independence from Britain</a:t>
            </a:r>
            <a:endParaRPr sz="15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511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Arial"/>
              <a:buChar char="◆"/>
            </a:pPr>
            <a:r>
              <a:rPr lang="de" sz="15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Sinhalese majority began discriminating against Tamils to regain power</a:t>
            </a:r>
            <a:endParaRPr sz="15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300575" y="279375"/>
            <a:ext cx="7326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solidFill>
                  <a:schemeClr val="dk2"/>
                </a:solidFill>
                <a:latin typeface="Merriweather SemiBold"/>
                <a:ea typeface="Merriweather SemiBold"/>
                <a:cs typeface="Merriweather SemiBold"/>
                <a:sym typeface="Merriweather SemiBold"/>
              </a:rPr>
              <a:t>Historical and Political Context of the Civil War (1983-2009)</a:t>
            </a:r>
            <a:endParaRPr sz="2400">
              <a:solidFill>
                <a:schemeClr val="dk2"/>
              </a:solidFill>
              <a:latin typeface="Merriweather SemiBold"/>
              <a:ea typeface="Merriweather SemiBold"/>
              <a:cs typeface="Merriweather SemiBold"/>
              <a:sym typeface="Merriweather SemiBold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7137600" y="744925"/>
            <a:ext cx="2006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CAUSES</a:t>
            </a:r>
            <a:endParaRPr sz="38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4572000" y="1799575"/>
            <a:ext cx="3845400" cy="21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457200" lvl="0" indent="-3154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➔"/>
            </a:pPr>
            <a:r>
              <a:rPr lang="de" sz="15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Sinhala Only Act (1956)</a:t>
            </a:r>
            <a:endParaRPr sz="15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54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➔"/>
            </a:pPr>
            <a:r>
              <a:rPr lang="de" sz="15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Standardisation at Sri Lankan universities</a:t>
            </a:r>
            <a:endParaRPr sz="15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54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➔"/>
            </a:pPr>
            <a:r>
              <a:rPr lang="de" sz="15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Buddhism as nation’s primary religion (1972)</a:t>
            </a:r>
            <a:endParaRPr sz="15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54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➔"/>
            </a:pPr>
            <a:r>
              <a:rPr lang="de" sz="15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Burning of Jaffna library (1981-1982)</a:t>
            </a:r>
            <a:endParaRPr sz="15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54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➔"/>
            </a:pPr>
            <a:r>
              <a:rPr lang="de" sz="15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Increasing violence against Tamil civilians</a:t>
            </a:r>
            <a:endParaRPr sz="15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4610100" y="3394275"/>
            <a:ext cx="4533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 descr="File:Tamil eelam map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75" y="0"/>
            <a:ext cx="363912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 descr="Datei:Tamil Eelam Flag.svg –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7413" y="1981425"/>
            <a:ext cx="2934723" cy="1956001"/>
          </a:xfrm>
          <a:prstGeom prst="rect">
            <a:avLst/>
          </a:prstGeom>
          <a:noFill/>
          <a:ln>
            <a:noFill/>
          </a:ln>
          <a:effectLst>
            <a:outerShdw blurRad="57150" dist="85725" dir="6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3" name="Google Shape;103;p19"/>
          <p:cNvSpPr txBox="1"/>
          <p:nvPr/>
        </p:nvSpPr>
        <p:spPr>
          <a:xfrm>
            <a:off x="5539925" y="855775"/>
            <a:ext cx="2549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90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Tamil Eelam</a:t>
            </a:r>
            <a:endParaRPr sz="3900">
              <a:solidFill>
                <a:schemeClr val="dk2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5323775" y="4123700"/>
            <a:ext cx="2982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dk2"/>
                </a:solidFill>
              </a:rPr>
              <a:t>Liberation Tigers of Tamil Eelam</a:t>
            </a:r>
            <a:endParaRPr sz="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00575" y="1498700"/>
            <a:ext cx="3845400" cy="3292200"/>
          </a:xfrm>
          <a:prstGeom prst="rect">
            <a:avLst/>
          </a:prstGeom>
          <a:solidFill>
            <a:srgbClr val="EA9999"/>
          </a:solidFill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 b="1"/>
              <a:t>Tamil Tigers (LTTE)</a:t>
            </a:r>
            <a:endParaRPr sz="2000"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 sz="2000"/>
              <a:t>founded in 1976 (Velupillai Prabhakaran)</a:t>
            </a:r>
            <a:endParaRPr sz="20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 sz="2000"/>
              <a:t>highly organized (police, school,...)</a:t>
            </a:r>
            <a:endParaRPr sz="20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 sz="2000"/>
              <a:t>listed as terrorist organization (suicide bombing, child soldiers,...)</a:t>
            </a:r>
            <a:endParaRPr sz="20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 sz="2000"/>
              <a:t>Goal: establish an independent Tamil state</a:t>
            </a:r>
            <a:endParaRPr sz="2000"/>
          </a:p>
        </p:txBody>
      </p:sp>
      <p:sp>
        <p:nvSpPr>
          <p:cNvPr id="110" name="Google Shape;110;p20"/>
          <p:cNvSpPr txBox="1"/>
          <p:nvPr/>
        </p:nvSpPr>
        <p:spPr>
          <a:xfrm>
            <a:off x="300575" y="279375"/>
            <a:ext cx="7326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solidFill>
                  <a:schemeClr val="dk2"/>
                </a:solidFill>
                <a:latin typeface="Merriweather SemiBold"/>
                <a:ea typeface="Merriweather SemiBold"/>
                <a:cs typeface="Merriweather SemiBold"/>
                <a:sym typeface="Merriweather SemiBold"/>
              </a:rPr>
              <a:t>Historical and Political Context of the Civil War (1983-2009)</a:t>
            </a:r>
            <a:endParaRPr sz="2400">
              <a:solidFill>
                <a:schemeClr val="dk2"/>
              </a:solidFill>
              <a:latin typeface="Merriweather SemiBold"/>
              <a:ea typeface="Merriweather SemiBold"/>
              <a:cs typeface="Merriweather SemiBold"/>
              <a:sym typeface="Merriweather SemiBold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6684325" y="744925"/>
            <a:ext cx="2582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MAIN ACTORS</a:t>
            </a:r>
            <a:endParaRPr sz="32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960000" y="1498700"/>
            <a:ext cx="3845400" cy="3134400"/>
          </a:xfrm>
          <a:prstGeom prst="rect">
            <a:avLst/>
          </a:prstGeom>
          <a:solidFill>
            <a:srgbClr val="9FC5E8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1820" b="1"/>
              <a:t>Sri Lankan Government</a:t>
            </a:r>
            <a:endParaRPr sz="1820" b="1"/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"/>
              <a:buChar char="●"/>
            </a:pPr>
            <a:r>
              <a:rPr lang="de" sz="1820"/>
              <a:t>dominated by Sinhalese-Buddhist majority</a:t>
            </a:r>
            <a:endParaRPr sz="1820"/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"/>
              <a:buChar char="●"/>
            </a:pPr>
            <a:r>
              <a:rPr lang="de" sz="1820"/>
              <a:t>systematic discrimination against Tamil minority</a:t>
            </a:r>
            <a:endParaRPr sz="1820"/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"/>
              <a:buChar char="●"/>
            </a:pPr>
            <a:r>
              <a:rPr lang="de" sz="1820"/>
              <a:t>backed by state military forces</a:t>
            </a:r>
            <a:endParaRPr sz="1820"/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"/>
              <a:buChar char="●"/>
            </a:pPr>
            <a:r>
              <a:rPr lang="de" sz="1820"/>
              <a:t>Goal: preserve national unity and prevent the country from being split</a:t>
            </a:r>
            <a:endParaRPr sz="182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1997337" y="1710045"/>
            <a:ext cx="635400" cy="40800"/>
          </a:xfrm>
          <a:prstGeom prst="roundRect">
            <a:avLst>
              <a:gd name="adj" fmla="val 50000"/>
            </a:avLst>
          </a:prstGeom>
          <a:solidFill>
            <a:srgbClr val="A72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" name="Google Shape;118;p21"/>
          <p:cNvGrpSpPr/>
          <p:nvPr/>
        </p:nvGrpSpPr>
        <p:grpSpPr>
          <a:xfrm>
            <a:off x="293075" y="1387916"/>
            <a:ext cx="1877148" cy="3410797"/>
            <a:chOff x="571518" y="1957150"/>
            <a:chExt cx="1755000" cy="3080561"/>
          </a:xfrm>
        </p:grpSpPr>
        <p:sp>
          <p:nvSpPr>
            <p:cNvPr id="119" name="Google Shape;119;p21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rgbClr val="A729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1"/>
            <p:cNvSpPr txBox="1"/>
            <p:nvPr/>
          </p:nvSpPr>
          <p:spPr>
            <a:xfrm>
              <a:off x="1230636" y="2118324"/>
              <a:ext cx="436800" cy="321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e" sz="8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1983</a:t>
              </a:r>
              <a:endParaRPr sz="800" b="1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" name="Google Shape;121;p21"/>
            <p:cNvSpPr txBox="1"/>
            <p:nvPr/>
          </p:nvSpPr>
          <p:spPr>
            <a:xfrm>
              <a:off x="594482" y="2660917"/>
              <a:ext cx="1709100" cy="36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     Outbreak of Civil War</a:t>
              </a:r>
              <a:endParaRPr sz="1000" b="1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122;p21"/>
            <p:cNvSpPr txBox="1"/>
            <p:nvPr/>
          </p:nvSpPr>
          <p:spPr>
            <a:xfrm>
              <a:off x="571518" y="3244911"/>
              <a:ext cx="1755000" cy="179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100" b="1">
                  <a:solidFill>
                    <a:srgbClr val="A7291E"/>
                  </a:solidFill>
                </a:rPr>
                <a:t>July: Black July pogrom</a:t>
              </a:r>
              <a:endParaRPr sz="1100" b="1">
                <a:solidFill>
                  <a:srgbClr val="A7291E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de" sz="1000" b="1">
                  <a:solidFill>
                    <a:srgbClr val="A7291E"/>
                  </a:solidFill>
                </a:rPr>
                <a:t>Trigger: </a:t>
              </a:r>
              <a:r>
                <a:rPr lang="de" sz="1000">
                  <a:solidFill>
                    <a:srgbClr val="A7291E"/>
                  </a:solidFill>
                </a:rPr>
                <a:t>Killing of 13 Sinhalese soldiers by Tamil Tigers</a:t>
              </a:r>
              <a:endParaRPr sz="1000">
                <a:solidFill>
                  <a:srgbClr val="A7291E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A7291E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e" sz="1000" b="1">
                  <a:solidFill>
                    <a:srgbClr val="A7291E"/>
                  </a:solidFill>
                </a:rPr>
                <a:t>Anti-Tamil pogrom:</a:t>
              </a:r>
              <a:r>
                <a:rPr lang="de" sz="1000">
                  <a:solidFill>
                    <a:srgbClr val="A7291E"/>
                  </a:solidFill>
                </a:rPr>
                <a:t> violent riots and massacres targeting Tamil civilians (~3000 deaths)</a:t>
              </a:r>
              <a:endParaRPr sz="1000">
                <a:solidFill>
                  <a:srgbClr val="A7291E"/>
                </a:solidFill>
              </a:endParaRPr>
            </a:p>
          </p:txBody>
        </p:sp>
      </p:grpSp>
      <p:grpSp>
        <p:nvGrpSpPr>
          <p:cNvPr id="123" name="Google Shape;123;p21"/>
          <p:cNvGrpSpPr/>
          <p:nvPr/>
        </p:nvGrpSpPr>
        <p:grpSpPr>
          <a:xfrm>
            <a:off x="2569050" y="1387916"/>
            <a:ext cx="1828091" cy="3507861"/>
            <a:chOff x="2699393" y="1957150"/>
            <a:chExt cx="1709135" cy="3168227"/>
          </a:xfrm>
        </p:grpSpPr>
        <p:sp>
          <p:nvSpPr>
            <p:cNvPr id="124" name="Google Shape;124;p21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rgbClr val="A729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1"/>
            <p:cNvSpPr txBox="1"/>
            <p:nvPr/>
          </p:nvSpPr>
          <p:spPr>
            <a:xfrm>
              <a:off x="2699428" y="2660915"/>
              <a:ext cx="1709100" cy="456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Escalation and Foreign Intervention</a:t>
              </a:r>
              <a:endParaRPr sz="1000" b="1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126;p21"/>
            <p:cNvSpPr txBox="1"/>
            <p:nvPr/>
          </p:nvSpPr>
          <p:spPr>
            <a:xfrm>
              <a:off x="2699393" y="3227277"/>
              <a:ext cx="1709100" cy="1898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LTTE grows into the </a:t>
              </a:r>
              <a:r>
                <a:rPr lang="de" sz="10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dominant Tamil militant group</a:t>
              </a:r>
              <a:endParaRPr sz="1000" b="1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India sends </a:t>
              </a:r>
              <a:r>
                <a:rPr lang="de" sz="10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Peacekeeping Force</a:t>
              </a:r>
              <a:r>
                <a:rPr lang="de" sz="10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, conflict with LTTE -&gt; </a:t>
              </a:r>
              <a:r>
                <a:rPr lang="de" sz="10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fails</a:t>
              </a:r>
              <a:endParaRPr sz="1000" b="1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Full-scale ware </a:t>
              </a:r>
              <a:r>
                <a:rPr lang="de" sz="10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resumes </a:t>
              </a:r>
              <a:r>
                <a:rPr lang="de" sz="10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between LTTE and government</a:t>
              </a:r>
              <a:endParaRPr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127;p21"/>
            <p:cNvSpPr txBox="1"/>
            <p:nvPr/>
          </p:nvSpPr>
          <p:spPr>
            <a:xfrm>
              <a:off x="3329566" y="2045957"/>
              <a:ext cx="436800" cy="321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e" sz="8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1983-1990</a:t>
              </a:r>
              <a:endParaRPr sz="800" b="1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21"/>
          <p:cNvGrpSpPr/>
          <p:nvPr/>
        </p:nvGrpSpPr>
        <p:grpSpPr>
          <a:xfrm>
            <a:off x="4795975" y="1387916"/>
            <a:ext cx="1877148" cy="3691238"/>
            <a:chOff x="4781409" y="1957150"/>
            <a:chExt cx="1755000" cy="3333850"/>
          </a:xfrm>
        </p:grpSpPr>
        <p:sp>
          <p:nvSpPr>
            <p:cNvPr id="129" name="Google Shape;129;p21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rgbClr val="A729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1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Major Violence and Assasination</a:t>
              </a:r>
              <a:endParaRPr sz="1000" b="1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21"/>
            <p:cNvSpPr txBox="1"/>
            <p:nvPr/>
          </p:nvSpPr>
          <p:spPr>
            <a:xfrm>
              <a:off x="4781409" y="3216800"/>
              <a:ext cx="1755000" cy="207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Assasinations: </a:t>
              </a:r>
              <a:endParaRPr sz="1000" b="1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+Indian Premier Minister  Rajiv Gandhi (1991)</a:t>
              </a:r>
              <a:endParaRPr sz="1000" b="1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+Sri Lankan President </a:t>
              </a:r>
              <a:endParaRPr sz="1000" b="1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Ranasinghe Premadasa (1993)</a:t>
              </a:r>
              <a:endParaRPr sz="1000" b="1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1995-2000: </a:t>
              </a:r>
              <a:r>
                <a:rPr lang="de" sz="10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intense fighting</a:t>
              </a:r>
              <a:r>
                <a:rPr lang="de" sz="10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, LTTE controls large parts of the north and east</a:t>
              </a:r>
              <a:endParaRPr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2001: marked as a</a:t>
              </a:r>
              <a:r>
                <a:rPr lang="de" sz="10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terrorist group</a:t>
              </a:r>
              <a:r>
                <a:rPr lang="de" sz="10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by the UK</a:t>
              </a:r>
              <a:endParaRPr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p21"/>
            <p:cNvSpPr txBox="1"/>
            <p:nvPr/>
          </p:nvSpPr>
          <p:spPr>
            <a:xfrm>
              <a:off x="5398943" y="2118331"/>
              <a:ext cx="455400" cy="321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e" sz="8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1990s</a:t>
              </a:r>
              <a:endParaRPr sz="800" b="1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3" name="Google Shape;133;p21"/>
          <p:cNvGrpSpPr/>
          <p:nvPr/>
        </p:nvGrpSpPr>
        <p:grpSpPr>
          <a:xfrm>
            <a:off x="7022850" y="1387916"/>
            <a:ext cx="1828053" cy="3410810"/>
            <a:chOff x="6863379" y="1957150"/>
            <a:chExt cx="1709100" cy="3080572"/>
          </a:xfrm>
        </p:grpSpPr>
        <p:sp>
          <p:nvSpPr>
            <p:cNvPr id="134" name="Google Shape;134;p21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rgbClr val="A729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1"/>
            <p:cNvSpPr txBox="1"/>
            <p:nvPr/>
          </p:nvSpPr>
          <p:spPr>
            <a:xfrm>
              <a:off x="6863379" y="2660917"/>
              <a:ext cx="1709100" cy="36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Ceasefire and Peace Talks</a:t>
              </a:r>
              <a:endParaRPr sz="1000" b="1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136;p21"/>
            <p:cNvSpPr txBox="1"/>
            <p:nvPr/>
          </p:nvSpPr>
          <p:spPr>
            <a:xfrm>
              <a:off x="6863379" y="3307922"/>
              <a:ext cx="1709100" cy="172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Peace deal</a:t>
              </a:r>
              <a:r>
                <a:rPr lang="de" sz="10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made with Norwegian help</a:t>
              </a:r>
              <a:endParaRPr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Period of </a:t>
              </a:r>
              <a:r>
                <a:rPr lang="de" sz="10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relative peace, media access, and international involvement</a:t>
              </a:r>
              <a:endParaRPr sz="1000" b="1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2005: Mahinda Rajapaksa as </a:t>
              </a:r>
              <a:r>
                <a:rPr lang="de" sz="10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new President of Sri Lanka</a:t>
              </a:r>
              <a:endParaRPr sz="1000" b="1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" name="Google Shape;137;p21"/>
            <p:cNvSpPr txBox="1"/>
            <p:nvPr/>
          </p:nvSpPr>
          <p:spPr>
            <a:xfrm>
              <a:off x="7499536" y="2043744"/>
              <a:ext cx="436800" cy="321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de" sz="800" b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2002-2005</a:t>
              </a:r>
              <a:endParaRPr sz="800" b="1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8" name="Google Shape;138;p21"/>
          <p:cNvSpPr/>
          <p:nvPr/>
        </p:nvSpPr>
        <p:spPr>
          <a:xfrm>
            <a:off x="4320648" y="1710045"/>
            <a:ext cx="635400" cy="40800"/>
          </a:xfrm>
          <a:prstGeom prst="roundRect">
            <a:avLst>
              <a:gd name="adj" fmla="val 50000"/>
            </a:avLst>
          </a:prstGeom>
          <a:solidFill>
            <a:srgbClr val="A72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6547445" y="1710045"/>
            <a:ext cx="635400" cy="40800"/>
          </a:xfrm>
          <a:prstGeom prst="roundRect">
            <a:avLst>
              <a:gd name="adj" fmla="val 50000"/>
            </a:avLst>
          </a:prstGeom>
          <a:solidFill>
            <a:srgbClr val="A72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3504750" y="412375"/>
            <a:ext cx="2134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400" b="1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Timeline</a:t>
            </a:r>
            <a:endParaRPr sz="3400"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Macintosh PowerPoint</Application>
  <PresentationFormat>On-screen Show (16:9)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Oswald Medium</vt:lpstr>
      <vt:lpstr>Arial</vt:lpstr>
      <vt:lpstr>Merriweather Black</vt:lpstr>
      <vt:lpstr>Roboto</vt:lpstr>
      <vt:lpstr>Oswald</vt:lpstr>
      <vt:lpstr>Merriweather SemiBold</vt:lpstr>
      <vt:lpstr>Merriweather</vt:lpstr>
      <vt:lpstr>Paradigm</vt:lpstr>
      <vt:lpstr>Documentary: Inside the Territory of Sri Lanka’s Tamil Tigers</vt:lpstr>
      <vt:lpstr>PowerPoint Presentation</vt:lpstr>
      <vt:lpstr>PowerPoint Presentation</vt:lpstr>
      <vt:lpstr>PowerPoint Presentation</vt:lpstr>
      <vt:lpstr>Structure</vt:lpstr>
      <vt:lpstr>ethnic tensions between Sinhalese and Tamils British colonial rule: favored Tamils, creating resentment among the Sinhalese majority  1948: Independence from Britain Sinhalese majority began discriminating against Tamils to regain power</vt:lpstr>
      <vt:lpstr>PowerPoint Presentation</vt:lpstr>
      <vt:lpstr>Tamil Tigers (LTTE) founded in 1976 (Velupillai Prabhakaran) highly organized (police, school,...) listed as terrorist organization (suicide bombing, child soldiers,...) Goal: establish an independent Tamil state</vt:lpstr>
      <vt:lpstr>PowerPoint Presentation</vt:lpstr>
      <vt:lpstr>Inside the Territory of Sri Lanka’s Tamil Tigers (2002)</vt:lpstr>
      <vt:lpstr>What we see</vt:lpstr>
      <vt:lpstr>What we see</vt:lpstr>
      <vt:lpstr>What seems suspicious or problematic? </vt:lpstr>
      <vt:lpstr>PowerPoint Presentation</vt:lpstr>
      <vt:lpstr>Final War Phase (2005-2009)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9vfontc22q@goetheuniversitaet.onmicrosoft.com</cp:lastModifiedBy>
  <cp:revision>1</cp:revision>
  <dcterms:modified xsi:type="dcterms:W3CDTF">2025-06-05T10:33:08Z</dcterms:modified>
</cp:coreProperties>
</file>