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57" r:id="rId3"/>
    <p:sldId id="258" r:id="rId4"/>
    <p:sldId id="266" r:id="rId5"/>
    <p:sldId id="259" r:id="rId6"/>
    <p:sldId id="261" r:id="rId7"/>
    <p:sldId id="267" r:id="rId8"/>
    <p:sldId id="268" r:id="rId9"/>
    <p:sldId id="269" r:id="rId10"/>
    <p:sldId id="270" r:id="rId11"/>
    <p:sldId id="271" r:id="rId12"/>
    <p:sldId id="260" r:id="rId13"/>
    <p:sldId id="272" r:id="rId14"/>
    <p:sldId id="273" r:id="rId15"/>
    <p:sldId id="274" r:id="rId16"/>
    <p:sldId id="275" r:id="rId17"/>
    <p:sldId id="262" r:id="rId18"/>
    <p:sldId id="265" r:id="rId19"/>
    <p:sldId id="264"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8"/>
    <p:restoredTop sz="94656"/>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E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824EC-9B40-4F47-8C09-A910B79D810A}" type="datetimeFigureOut">
              <a:rPr lang="de-EE" smtClean="0"/>
              <a:t>6/5/25</a:t>
            </a:fld>
            <a:endParaRPr lang="de-E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E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E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E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F7F24-2D18-BE42-95BE-48C8C56241E1}" type="slidenum">
              <a:rPr lang="de-EE" smtClean="0"/>
              <a:t>‹#›</a:t>
            </a:fld>
            <a:endParaRPr lang="de-EE"/>
          </a:p>
        </p:txBody>
      </p:sp>
    </p:spTree>
    <p:extLst>
      <p:ext uri="{BB962C8B-B14F-4D97-AF65-F5344CB8AC3E}">
        <p14:creationId xmlns:p14="http://schemas.microsoft.com/office/powerpoint/2010/main" val="36745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E" dirty="0"/>
          </a:p>
        </p:txBody>
      </p:sp>
      <p:sp>
        <p:nvSpPr>
          <p:cNvPr id="4" name="Foliennummernplatzhalter 3"/>
          <p:cNvSpPr>
            <a:spLocks noGrp="1"/>
          </p:cNvSpPr>
          <p:nvPr>
            <p:ph type="sldNum" sz="quarter" idx="5"/>
          </p:nvPr>
        </p:nvSpPr>
        <p:spPr/>
        <p:txBody>
          <a:bodyPr/>
          <a:lstStyle/>
          <a:p>
            <a:fld id="{95AF7F24-2D18-BE42-95BE-48C8C56241E1}" type="slidenum">
              <a:rPr lang="de-EE" smtClean="0"/>
              <a:t>7</a:t>
            </a:fld>
            <a:endParaRPr lang="de-EE"/>
          </a:p>
        </p:txBody>
      </p:sp>
    </p:spTree>
    <p:extLst>
      <p:ext uri="{BB962C8B-B14F-4D97-AF65-F5344CB8AC3E}">
        <p14:creationId xmlns:p14="http://schemas.microsoft.com/office/powerpoint/2010/main" val="296465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7401A83-34E9-8741-9B57-15CE5ABB8312}" type="datetimeFigureOut">
              <a:rPr lang="de-EE" smtClean="0"/>
              <a:t>6/5/25</a:t>
            </a:fld>
            <a:endParaRPr lang="de-E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de-E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AAD54A1-3007-FC41-93B2-07A461B637C5}" type="slidenum">
              <a:rPr lang="de-EE" smtClean="0"/>
              <a:t>‹#›</a:t>
            </a:fld>
            <a:endParaRPr lang="de-E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179379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7401A83-34E9-8741-9B57-15CE5ABB8312}" type="datetimeFigureOut">
              <a:rPr lang="de-EE" smtClean="0"/>
              <a:t>6/5/25</a:t>
            </a:fld>
            <a:endParaRPr lang="de-EE"/>
          </a:p>
        </p:txBody>
      </p:sp>
      <p:sp>
        <p:nvSpPr>
          <p:cNvPr id="5" name="Footer Placeholder 4"/>
          <p:cNvSpPr>
            <a:spLocks noGrp="1"/>
          </p:cNvSpPr>
          <p:nvPr>
            <p:ph type="ftr" sz="quarter" idx="11"/>
          </p:nvPr>
        </p:nvSpPr>
        <p:spPr/>
        <p:txBody>
          <a:bodyPr/>
          <a:lstStyle/>
          <a:p>
            <a:endParaRPr lang="de-EE"/>
          </a:p>
        </p:txBody>
      </p:sp>
      <p:sp>
        <p:nvSpPr>
          <p:cNvPr id="6" name="Slide Number Placeholder 5"/>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404702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7401A83-34E9-8741-9B57-15CE5ABB8312}" type="datetimeFigureOut">
              <a:rPr lang="de-EE" smtClean="0"/>
              <a:t>6/5/25</a:t>
            </a:fld>
            <a:endParaRPr lang="de-EE"/>
          </a:p>
        </p:txBody>
      </p:sp>
      <p:sp>
        <p:nvSpPr>
          <p:cNvPr id="5" name="Footer Placeholder 4"/>
          <p:cNvSpPr>
            <a:spLocks noGrp="1"/>
          </p:cNvSpPr>
          <p:nvPr>
            <p:ph type="ftr" sz="quarter" idx="11"/>
          </p:nvPr>
        </p:nvSpPr>
        <p:spPr/>
        <p:txBody>
          <a:bodyPr/>
          <a:lstStyle/>
          <a:p>
            <a:endParaRPr lang="de-EE"/>
          </a:p>
        </p:txBody>
      </p:sp>
      <p:sp>
        <p:nvSpPr>
          <p:cNvPr id="6" name="Slide Number Placeholder 5"/>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323854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7401A83-34E9-8741-9B57-15CE5ABB8312}" type="datetimeFigureOut">
              <a:rPr lang="de-EE" smtClean="0"/>
              <a:t>6/5/25</a:t>
            </a:fld>
            <a:endParaRPr lang="de-EE"/>
          </a:p>
        </p:txBody>
      </p:sp>
      <p:sp>
        <p:nvSpPr>
          <p:cNvPr id="5" name="Footer Placeholder 4"/>
          <p:cNvSpPr>
            <a:spLocks noGrp="1"/>
          </p:cNvSpPr>
          <p:nvPr>
            <p:ph type="ftr" sz="quarter" idx="11"/>
          </p:nvPr>
        </p:nvSpPr>
        <p:spPr/>
        <p:txBody>
          <a:bodyPr/>
          <a:lstStyle/>
          <a:p>
            <a:endParaRPr lang="de-EE"/>
          </a:p>
        </p:txBody>
      </p:sp>
      <p:sp>
        <p:nvSpPr>
          <p:cNvPr id="6" name="Slide Number Placeholder 5"/>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286232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7401A83-34E9-8741-9B57-15CE5ABB8312}" type="datetimeFigureOut">
              <a:rPr lang="de-EE" smtClean="0"/>
              <a:t>6/5/25</a:t>
            </a:fld>
            <a:endParaRPr lang="de-E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de-E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AAD54A1-3007-FC41-93B2-07A461B637C5}" type="slidenum">
              <a:rPr lang="de-EE" smtClean="0"/>
              <a:t>‹#›</a:t>
            </a:fld>
            <a:endParaRPr lang="de-E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828983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7401A83-34E9-8741-9B57-15CE5ABB8312}" type="datetimeFigureOut">
              <a:rPr lang="de-EE" smtClean="0"/>
              <a:t>6/5/25</a:t>
            </a:fld>
            <a:endParaRPr lang="de-EE"/>
          </a:p>
        </p:txBody>
      </p:sp>
      <p:sp>
        <p:nvSpPr>
          <p:cNvPr id="6" name="Footer Placeholder 5"/>
          <p:cNvSpPr>
            <a:spLocks noGrp="1"/>
          </p:cNvSpPr>
          <p:nvPr>
            <p:ph type="ftr" sz="quarter" idx="11"/>
          </p:nvPr>
        </p:nvSpPr>
        <p:spPr/>
        <p:txBody>
          <a:bodyPr/>
          <a:lstStyle/>
          <a:p>
            <a:endParaRPr lang="de-EE"/>
          </a:p>
        </p:txBody>
      </p:sp>
      <p:sp>
        <p:nvSpPr>
          <p:cNvPr id="7" name="Slide Number Placeholder 6"/>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58770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7401A83-34E9-8741-9B57-15CE5ABB8312}" type="datetimeFigureOut">
              <a:rPr lang="de-EE" smtClean="0"/>
              <a:t>6/5/25</a:t>
            </a:fld>
            <a:endParaRPr lang="de-EE"/>
          </a:p>
        </p:txBody>
      </p:sp>
      <p:sp>
        <p:nvSpPr>
          <p:cNvPr id="8" name="Footer Placeholder 7"/>
          <p:cNvSpPr>
            <a:spLocks noGrp="1"/>
          </p:cNvSpPr>
          <p:nvPr>
            <p:ph type="ftr" sz="quarter" idx="11"/>
          </p:nvPr>
        </p:nvSpPr>
        <p:spPr/>
        <p:txBody>
          <a:bodyPr/>
          <a:lstStyle/>
          <a:p>
            <a:endParaRPr lang="de-EE"/>
          </a:p>
        </p:txBody>
      </p:sp>
      <p:sp>
        <p:nvSpPr>
          <p:cNvPr id="9" name="Slide Number Placeholder 8"/>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7356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7401A83-34E9-8741-9B57-15CE5ABB8312}" type="datetimeFigureOut">
              <a:rPr lang="de-EE" smtClean="0"/>
              <a:t>6/5/25</a:t>
            </a:fld>
            <a:endParaRPr lang="de-EE"/>
          </a:p>
        </p:txBody>
      </p:sp>
      <p:sp>
        <p:nvSpPr>
          <p:cNvPr id="4" name="Footer Placeholder 3"/>
          <p:cNvSpPr>
            <a:spLocks noGrp="1"/>
          </p:cNvSpPr>
          <p:nvPr>
            <p:ph type="ftr" sz="quarter" idx="11"/>
          </p:nvPr>
        </p:nvSpPr>
        <p:spPr/>
        <p:txBody>
          <a:bodyPr/>
          <a:lstStyle/>
          <a:p>
            <a:endParaRPr lang="de-EE"/>
          </a:p>
        </p:txBody>
      </p:sp>
      <p:sp>
        <p:nvSpPr>
          <p:cNvPr id="5" name="Slide Number Placeholder 4"/>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3216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01A83-34E9-8741-9B57-15CE5ABB8312}" type="datetimeFigureOut">
              <a:rPr lang="de-EE" smtClean="0"/>
              <a:t>6/5/25</a:t>
            </a:fld>
            <a:endParaRPr lang="de-EE"/>
          </a:p>
        </p:txBody>
      </p:sp>
      <p:sp>
        <p:nvSpPr>
          <p:cNvPr id="3" name="Footer Placeholder 2"/>
          <p:cNvSpPr>
            <a:spLocks noGrp="1"/>
          </p:cNvSpPr>
          <p:nvPr>
            <p:ph type="ftr" sz="quarter" idx="11"/>
          </p:nvPr>
        </p:nvSpPr>
        <p:spPr/>
        <p:txBody>
          <a:bodyPr/>
          <a:lstStyle/>
          <a:p>
            <a:endParaRPr lang="de-EE"/>
          </a:p>
        </p:txBody>
      </p:sp>
      <p:sp>
        <p:nvSpPr>
          <p:cNvPr id="4" name="Slide Number Placeholder 3"/>
          <p:cNvSpPr>
            <a:spLocks noGrp="1"/>
          </p:cNvSpPr>
          <p:nvPr>
            <p:ph type="sldNum" sz="quarter" idx="12"/>
          </p:nvPr>
        </p:nvSpPr>
        <p:spPr/>
        <p:txBody>
          <a:bodyPr/>
          <a:lstStyle/>
          <a:p>
            <a:fld id="{8AAD54A1-3007-FC41-93B2-07A461B637C5}" type="slidenum">
              <a:rPr lang="de-EE" smtClean="0"/>
              <a:t>‹#›</a:t>
            </a:fld>
            <a:endParaRPr lang="de-EE"/>
          </a:p>
        </p:txBody>
      </p:sp>
    </p:spTree>
    <p:extLst>
      <p:ext uri="{BB962C8B-B14F-4D97-AF65-F5344CB8AC3E}">
        <p14:creationId xmlns:p14="http://schemas.microsoft.com/office/powerpoint/2010/main" val="326127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7401A83-34E9-8741-9B57-15CE5ABB8312}" type="datetimeFigureOut">
              <a:rPr lang="de-EE" smtClean="0"/>
              <a:t>6/5/25</a:t>
            </a:fld>
            <a:endParaRPr lang="de-E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E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AD54A1-3007-FC41-93B2-07A461B637C5}" type="slidenum">
              <a:rPr lang="de-EE" smtClean="0"/>
              <a:t>‹#›</a:t>
            </a:fld>
            <a:endParaRPr lang="de-E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14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7401A83-34E9-8741-9B57-15CE5ABB8312}" type="datetimeFigureOut">
              <a:rPr lang="de-EE" smtClean="0"/>
              <a:t>6/5/25</a:t>
            </a:fld>
            <a:endParaRPr lang="de-E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AD54A1-3007-FC41-93B2-07A461B637C5}" type="slidenum">
              <a:rPr lang="de-EE" smtClean="0"/>
              <a:t>‹#›</a:t>
            </a:fld>
            <a:endParaRPr lang="de-E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373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7401A83-34E9-8741-9B57-15CE5ABB8312}" type="datetimeFigureOut">
              <a:rPr lang="de-EE" smtClean="0"/>
              <a:t>6/5/25</a:t>
            </a:fld>
            <a:endParaRPr lang="de-E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de-E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AAD54A1-3007-FC41-93B2-07A461B637C5}" type="slidenum">
              <a:rPr lang="de-EE" smtClean="0"/>
              <a:t>‹#›</a:t>
            </a:fld>
            <a:endParaRPr lang="de-E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9795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wv6qetHPa58?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hVqLN0vo954?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86D3B-5E82-EBE6-D8F5-448BF9122D7D}"/>
              </a:ext>
            </a:extLst>
          </p:cNvPr>
          <p:cNvSpPr>
            <a:spLocks noGrp="1"/>
          </p:cNvSpPr>
          <p:nvPr>
            <p:ph type="ctrTitle"/>
          </p:nvPr>
        </p:nvSpPr>
        <p:spPr>
          <a:xfrm>
            <a:off x="2085816" y="2930949"/>
            <a:ext cx="8361229" cy="2098226"/>
          </a:xfrm>
        </p:spPr>
        <p:txBody>
          <a:bodyPr>
            <a:normAutofit fontScale="90000"/>
          </a:bodyPr>
          <a:lstStyle/>
          <a:p>
            <a:r>
              <a:rPr lang="de-EE" dirty="0"/>
              <a:t>Trauma and Reconciliation in Niromi de Soyza‘s tamil Tigress</a:t>
            </a:r>
          </a:p>
        </p:txBody>
      </p:sp>
      <p:sp>
        <p:nvSpPr>
          <p:cNvPr id="3" name="Untertitel 2">
            <a:extLst>
              <a:ext uri="{FF2B5EF4-FFF2-40B4-BE49-F238E27FC236}">
                <a16:creationId xmlns:a16="http://schemas.microsoft.com/office/drawing/2014/main" id="{81E8C048-CD3A-D475-87FA-EE170BE5B2F4}"/>
              </a:ext>
            </a:extLst>
          </p:cNvPr>
          <p:cNvSpPr>
            <a:spLocks noGrp="1"/>
          </p:cNvSpPr>
          <p:nvPr>
            <p:ph type="subTitle" idx="1"/>
          </p:nvPr>
        </p:nvSpPr>
        <p:spPr>
          <a:xfrm>
            <a:off x="2680163" y="4998670"/>
            <a:ext cx="6831673" cy="1086237"/>
          </a:xfrm>
        </p:spPr>
        <p:txBody>
          <a:bodyPr>
            <a:normAutofit fontScale="70000" lnSpcReduction="20000"/>
          </a:bodyPr>
          <a:lstStyle/>
          <a:p>
            <a:r>
              <a:rPr lang="de-EE" dirty="0"/>
              <a:t>Postwar Sri Lankan Literature</a:t>
            </a:r>
          </a:p>
          <a:p>
            <a:r>
              <a:rPr lang="de-EE" dirty="0"/>
              <a:t>Universität Potsdam, SoSe 25</a:t>
            </a:r>
          </a:p>
          <a:p>
            <a:r>
              <a:rPr lang="de-EE" dirty="0"/>
              <a:t>Dr. Malreddy</a:t>
            </a:r>
          </a:p>
          <a:p>
            <a:r>
              <a:rPr lang="de-DE" dirty="0"/>
              <a:t>P</a:t>
            </a:r>
            <a:r>
              <a:rPr lang="de-EE" dirty="0"/>
              <a:t>resented by Neele Sass</a:t>
            </a:r>
          </a:p>
        </p:txBody>
      </p:sp>
    </p:spTree>
    <p:extLst>
      <p:ext uri="{BB962C8B-B14F-4D97-AF65-F5344CB8AC3E}">
        <p14:creationId xmlns:p14="http://schemas.microsoft.com/office/powerpoint/2010/main" val="338750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9B93-9FC2-8CB2-F1C3-0B18E570CA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5E6F7B-B23A-C08F-F0D7-5F83A52F6D73}"/>
              </a:ext>
            </a:extLst>
          </p:cNvPr>
          <p:cNvSpPr>
            <a:spLocks noGrp="1"/>
          </p:cNvSpPr>
          <p:nvPr>
            <p:ph type="title"/>
          </p:nvPr>
        </p:nvSpPr>
        <p:spPr/>
        <p:txBody>
          <a:bodyPr/>
          <a:lstStyle/>
          <a:p>
            <a:r>
              <a:rPr lang="de-EE" dirty="0"/>
              <a:t>Task results</a:t>
            </a:r>
          </a:p>
        </p:txBody>
      </p:sp>
      <p:sp>
        <p:nvSpPr>
          <p:cNvPr id="3" name="Inhaltsplatzhalter 2">
            <a:extLst>
              <a:ext uri="{FF2B5EF4-FFF2-40B4-BE49-F238E27FC236}">
                <a16:creationId xmlns:a16="http://schemas.microsoft.com/office/drawing/2014/main" id="{334A4617-95C7-3019-D0FC-56D6C3E17A6C}"/>
              </a:ext>
            </a:extLst>
          </p:cNvPr>
          <p:cNvSpPr>
            <a:spLocks noGrp="1"/>
          </p:cNvSpPr>
          <p:nvPr>
            <p:ph idx="1"/>
          </p:nvPr>
        </p:nvSpPr>
        <p:spPr/>
        <p:txBody>
          <a:bodyPr>
            <a:normAutofit/>
          </a:bodyPr>
          <a:lstStyle/>
          <a:p>
            <a:r>
              <a:rPr lang="de-DE" b="1" dirty="0"/>
              <a:t>P</a:t>
            </a:r>
            <a:r>
              <a:rPr lang="de-EE" b="1" dirty="0"/>
              <a:t>. 277-280: Shanthan‘s murder</a:t>
            </a:r>
          </a:p>
          <a:p>
            <a:pPr lvl="1"/>
            <a:r>
              <a:rPr lang="de-DE" i="0" dirty="0"/>
              <a:t>Nora and </a:t>
            </a:r>
            <a:r>
              <a:rPr lang="de-DE" i="0" dirty="0" err="1"/>
              <a:t>Shanthan</a:t>
            </a:r>
            <a:r>
              <a:rPr lang="de-DE" i="0" dirty="0"/>
              <a:t> </a:t>
            </a:r>
            <a:r>
              <a:rPr lang="de-DE" i="0" dirty="0" err="1"/>
              <a:t>are</a:t>
            </a:r>
            <a:r>
              <a:rPr lang="de-DE" i="0" dirty="0"/>
              <a:t> </a:t>
            </a:r>
            <a:r>
              <a:rPr lang="de-DE" i="0" dirty="0" err="1"/>
              <a:t>punished</a:t>
            </a:r>
            <a:r>
              <a:rPr lang="de-DE" i="0" dirty="0"/>
              <a:t> </a:t>
            </a:r>
            <a:r>
              <a:rPr lang="de-DE" i="0" dirty="0" err="1"/>
              <a:t>for</a:t>
            </a:r>
            <a:r>
              <a:rPr lang="de-DE" i="0" dirty="0"/>
              <a:t> </a:t>
            </a:r>
            <a:r>
              <a:rPr lang="de-DE" i="0" dirty="0" err="1"/>
              <a:t>falling</a:t>
            </a:r>
            <a:r>
              <a:rPr lang="de-DE" i="0" dirty="0"/>
              <a:t> in </a:t>
            </a:r>
            <a:r>
              <a:rPr lang="de-DE" i="0" dirty="0" err="1"/>
              <a:t>love</a:t>
            </a:r>
            <a:r>
              <a:rPr lang="de-DE" i="0" dirty="0"/>
              <a:t> </a:t>
            </a:r>
            <a:r>
              <a:rPr lang="de-DE" i="0" dirty="0" err="1"/>
              <a:t>with</a:t>
            </a:r>
            <a:r>
              <a:rPr lang="de-DE" i="0" dirty="0"/>
              <a:t> </a:t>
            </a:r>
            <a:r>
              <a:rPr lang="de-DE" i="0" dirty="0" err="1"/>
              <a:t>each</a:t>
            </a:r>
            <a:r>
              <a:rPr lang="de-DE" i="0" dirty="0"/>
              <a:t> </a:t>
            </a:r>
            <a:r>
              <a:rPr lang="de-DE" i="0" dirty="0" err="1"/>
              <a:t>other</a:t>
            </a:r>
            <a:endParaRPr lang="de-EE" i="0" dirty="0"/>
          </a:p>
          <a:p>
            <a:pPr lvl="1"/>
            <a:r>
              <a:rPr lang="en-GB" i="0" dirty="0"/>
              <a:t>“It seemed that Akila had little trouble continuing to place her trust in the hands of our leaders. I, on the other hand, could not ignore the occasional protesting voice inside me” (279)</a:t>
            </a:r>
          </a:p>
          <a:p>
            <a:pPr lvl="1"/>
            <a:r>
              <a:rPr lang="en-GB" i="0" dirty="0"/>
              <a:t>“I was beginning to question the ethics under which our commanders and we were operating” (280)</a:t>
            </a:r>
          </a:p>
          <a:p>
            <a:pPr marL="530352" lvl="1" indent="0">
              <a:buNone/>
            </a:pPr>
            <a:endParaRPr lang="en-GB" dirty="0"/>
          </a:p>
          <a:p>
            <a:pPr lvl="1"/>
            <a:endParaRPr lang="en-GB" dirty="0"/>
          </a:p>
          <a:p>
            <a:pPr lvl="1"/>
            <a:endParaRPr lang="de-EE" i="0" dirty="0"/>
          </a:p>
        </p:txBody>
      </p:sp>
    </p:spTree>
    <p:extLst>
      <p:ext uri="{BB962C8B-B14F-4D97-AF65-F5344CB8AC3E}">
        <p14:creationId xmlns:p14="http://schemas.microsoft.com/office/powerpoint/2010/main" val="24757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28FB-0293-381F-9C4E-63D96DCD0C00}"/>
              </a:ext>
            </a:extLst>
          </p:cNvPr>
          <p:cNvSpPr>
            <a:spLocks noGrp="1"/>
          </p:cNvSpPr>
          <p:nvPr>
            <p:ph type="title"/>
          </p:nvPr>
        </p:nvSpPr>
        <p:spPr/>
        <p:txBody>
          <a:bodyPr/>
          <a:lstStyle/>
          <a:p>
            <a:r>
              <a:rPr lang="de-DE" dirty="0"/>
              <a:t>C</a:t>
            </a:r>
            <a:r>
              <a:rPr lang="de-EE" dirty="0"/>
              <a:t>onclusion</a:t>
            </a:r>
          </a:p>
        </p:txBody>
      </p:sp>
      <p:sp>
        <p:nvSpPr>
          <p:cNvPr id="3" name="Inhaltsplatzhalter 2">
            <a:extLst>
              <a:ext uri="{FF2B5EF4-FFF2-40B4-BE49-F238E27FC236}">
                <a16:creationId xmlns:a16="http://schemas.microsoft.com/office/drawing/2014/main" id="{0541FD2C-CD5E-DBB6-1392-56E7A666D517}"/>
              </a:ext>
            </a:extLst>
          </p:cNvPr>
          <p:cNvSpPr>
            <a:spLocks noGrp="1"/>
          </p:cNvSpPr>
          <p:nvPr>
            <p:ph idx="1"/>
          </p:nvPr>
        </p:nvSpPr>
        <p:spPr>
          <a:xfrm>
            <a:off x="1371600" y="2171700"/>
            <a:ext cx="9601200" cy="3581400"/>
          </a:xfrm>
        </p:spPr>
        <p:txBody>
          <a:bodyPr/>
          <a:lstStyle/>
          <a:p>
            <a:r>
              <a:rPr lang="de-DE" dirty="0"/>
              <a:t>W</a:t>
            </a:r>
            <a:r>
              <a:rPr lang="de-EE" dirty="0"/>
              <a:t>e can observe how her reaction to and coping with the traumatic events change over the course of the narration</a:t>
            </a:r>
          </a:p>
          <a:p>
            <a:r>
              <a:rPr lang="de-DE" dirty="0"/>
              <a:t>F</a:t>
            </a:r>
            <a:r>
              <a:rPr lang="de-EE" dirty="0"/>
              <a:t>irst, she continually found explanations or justified the actions of LTTE with statements such as </a:t>
            </a:r>
            <a:r>
              <a:rPr lang="en-GB" dirty="0"/>
              <a:t>“they started it first” (162) and “Only Tamil Eelam will give them that [freedom]. All our sacrifices will be worth it then” (170)</a:t>
            </a:r>
            <a:endParaRPr lang="de-EE" dirty="0"/>
          </a:p>
          <a:p>
            <a:r>
              <a:rPr lang="de-DE" dirty="0"/>
              <a:t>W</a:t>
            </a:r>
            <a:r>
              <a:rPr lang="de-EE" dirty="0"/>
              <a:t>ith many of her confidants dead she cannot find the strength to keep fighting anymore</a:t>
            </a:r>
          </a:p>
          <a:p>
            <a:r>
              <a:rPr lang="de-DE" dirty="0"/>
              <a:t>A</a:t>
            </a:r>
            <a:r>
              <a:rPr lang="de-EE" dirty="0"/>
              <a:t>lso she questions the ethics of the organisation leading her to resign</a:t>
            </a:r>
          </a:p>
          <a:p>
            <a:r>
              <a:rPr lang="de-DE" dirty="0"/>
              <a:t>I</a:t>
            </a:r>
            <a:r>
              <a:rPr lang="de-EE" dirty="0"/>
              <a:t>t is a process of disillusionment: </a:t>
            </a:r>
            <a:r>
              <a:rPr lang="en-GB" dirty="0"/>
              <a:t>“Tamil Eelam. To me, it felt like a dream beyond reach” (247) </a:t>
            </a:r>
            <a:endParaRPr lang="de-EE" dirty="0"/>
          </a:p>
        </p:txBody>
      </p:sp>
    </p:spTree>
    <p:extLst>
      <p:ext uri="{BB962C8B-B14F-4D97-AF65-F5344CB8AC3E}">
        <p14:creationId xmlns:p14="http://schemas.microsoft.com/office/powerpoint/2010/main" val="3525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E3B12-D839-74C9-4A99-4148CC39535A}"/>
              </a:ext>
            </a:extLst>
          </p:cNvPr>
          <p:cNvSpPr>
            <a:spLocks noGrp="1"/>
          </p:cNvSpPr>
          <p:nvPr>
            <p:ph type="title"/>
          </p:nvPr>
        </p:nvSpPr>
        <p:spPr/>
        <p:txBody>
          <a:bodyPr/>
          <a:lstStyle/>
          <a:p>
            <a:r>
              <a:rPr lang="de-EE" dirty="0"/>
              <a:t>Discontinuities and factuality in the narration</a:t>
            </a:r>
          </a:p>
        </p:txBody>
      </p:sp>
      <p:sp>
        <p:nvSpPr>
          <p:cNvPr id="3" name="Inhaltsplatzhalter 2">
            <a:extLst>
              <a:ext uri="{FF2B5EF4-FFF2-40B4-BE49-F238E27FC236}">
                <a16:creationId xmlns:a16="http://schemas.microsoft.com/office/drawing/2014/main" id="{FEF5DAB5-7F48-BF6A-D763-D8F1B6470012}"/>
              </a:ext>
            </a:extLst>
          </p:cNvPr>
          <p:cNvSpPr>
            <a:spLocks noGrp="1"/>
          </p:cNvSpPr>
          <p:nvPr>
            <p:ph idx="1"/>
          </p:nvPr>
        </p:nvSpPr>
        <p:spPr/>
        <p:txBody>
          <a:bodyPr>
            <a:normAutofit lnSpcReduction="10000"/>
          </a:bodyPr>
          <a:lstStyle/>
          <a:p>
            <a:r>
              <a:rPr lang="de-DE" dirty="0"/>
              <a:t>C</a:t>
            </a:r>
            <a:r>
              <a:rPr lang="de-EE" dirty="0"/>
              <a:t>ontroversies around Niromi‘s real age</a:t>
            </a:r>
          </a:p>
          <a:p>
            <a:pPr lvl="1"/>
            <a:r>
              <a:rPr lang="de-DE" i="0" dirty="0" err="1"/>
              <a:t>Accusation</a:t>
            </a:r>
            <a:r>
              <a:rPr lang="de-DE" i="0" dirty="0"/>
              <a:t>: </a:t>
            </a:r>
            <a:r>
              <a:rPr lang="de-DE" i="0" dirty="0" err="1"/>
              <a:t>the</a:t>
            </a:r>
            <a:r>
              <a:rPr lang="de-DE" i="0" dirty="0"/>
              <a:t> </a:t>
            </a:r>
            <a:r>
              <a:rPr lang="de-DE" i="0" dirty="0" err="1"/>
              <a:t>story</a:t>
            </a:r>
            <a:r>
              <a:rPr lang="de-DE" i="0" dirty="0"/>
              <a:t> was </a:t>
            </a:r>
            <a:r>
              <a:rPr lang="de-DE" i="0" dirty="0" err="1"/>
              <a:t>manufactured</a:t>
            </a:r>
            <a:r>
              <a:rPr lang="de-DE" i="0" dirty="0"/>
              <a:t> </a:t>
            </a:r>
            <a:r>
              <a:rPr lang="de-DE" i="0" dirty="0" err="1"/>
              <a:t>for</a:t>
            </a:r>
            <a:r>
              <a:rPr lang="de-DE" i="0" dirty="0"/>
              <a:t> c</a:t>
            </a:r>
            <a:r>
              <a:rPr lang="de-EE" i="0" dirty="0"/>
              <a:t>ommercial reasons</a:t>
            </a:r>
          </a:p>
          <a:p>
            <a:r>
              <a:rPr lang="de-DE" dirty="0"/>
              <a:t>E</a:t>
            </a:r>
            <a:r>
              <a:rPr lang="de-EE" dirty="0"/>
              <a:t>ngineering faculty does actuaslly not exist in University of Jaffna</a:t>
            </a:r>
          </a:p>
          <a:p>
            <a:r>
              <a:rPr lang="de-EE" dirty="0"/>
              <a:t>Palmyrah is in season only during summer months</a:t>
            </a:r>
          </a:p>
          <a:p>
            <a:r>
              <a:rPr lang="de-DE" dirty="0"/>
              <a:t>T</a:t>
            </a:r>
            <a:r>
              <a:rPr lang="de-EE" dirty="0"/>
              <a:t>heir family house built with bricks but that material is not used in that area</a:t>
            </a:r>
          </a:p>
          <a:p>
            <a:r>
              <a:rPr lang="de-DE" dirty="0"/>
              <a:t>N</a:t>
            </a:r>
            <a:r>
              <a:rPr lang="de-EE" dirty="0"/>
              <a:t>ot fighting the Sri Lankan government forces but IPKF</a:t>
            </a:r>
          </a:p>
          <a:p>
            <a:pPr lvl="1"/>
            <a:r>
              <a:rPr lang="de-EE" i="0" dirty="0"/>
              <a:t>Accusations: she was not in Sri Lanka at that time</a:t>
            </a:r>
          </a:p>
          <a:p>
            <a:pPr lvl="1"/>
            <a:r>
              <a:rPr lang="de-DE" i="0" dirty="0"/>
              <a:t>T</a:t>
            </a:r>
            <a:r>
              <a:rPr lang="de-EE" i="0" dirty="0"/>
              <a:t>he story was manufactured</a:t>
            </a:r>
          </a:p>
          <a:p>
            <a:pPr lvl="1"/>
            <a:r>
              <a:rPr lang="de-DE" i="0" dirty="0"/>
              <a:t>S</a:t>
            </a:r>
            <a:r>
              <a:rPr lang="de-EE" i="0" dirty="0"/>
              <a:t>he is a Tiger apologist</a:t>
            </a:r>
          </a:p>
        </p:txBody>
      </p:sp>
      <p:sp>
        <p:nvSpPr>
          <p:cNvPr id="4" name="Textfeld 3">
            <a:extLst>
              <a:ext uri="{FF2B5EF4-FFF2-40B4-BE49-F238E27FC236}">
                <a16:creationId xmlns:a16="http://schemas.microsoft.com/office/drawing/2014/main" id="{D1ABBF82-6EA9-E81B-0063-65041A127D57}"/>
              </a:ext>
            </a:extLst>
          </p:cNvPr>
          <p:cNvSpPr txBox="1"/>
          <p:nvPr/>
        </p:nvSpPr>
        <p:spPr>
          <a:xfrm>
            <a:off x="5123688" y="5987534"/>
            <a:ext cx="2097024" cy="369332"/>
          </a:xfrm>
          <a:prstGeom prst="rect">
            <a:avLst/>
          </a:prstGeom>
          <a:noFill/>
        </p:spPr>
        <p:txBody>
          <a:bodyPr wrap="square" rtlCol="0">
            <a:spAutoFit/>
          </a:bodyPr>
          <a:lstStyle/>
          <a:p>
            <a:r>
              <a:rPr lang="de-EE" dirty="0">
                <a:solidFill>
                  <a:schemeClr val="bg1">
                    <a:lumMod val="65000"/>
                  </a:schemeClr>
                </a:solidFill>
              </a:rPr>
              <a:t>(Kaoma 200-203)</a:t>
            </a:r>
          </a:p>
        </p:txBody>
      </p:sp>
    </p:spTree>
    <p:extLst>
      <p:ext uri="{BB962C8B-B14F-4D97-AF65-F5344CB8AC3E}">
        <p14:creationId xmlns:p14="http://schemas.microsoft.com/office/powerpoint/2010/main" val="10759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224FA-1A03-35BB-7E46-027E2614ADA6}"/>
              </a:ext>
            </a:extLst>
          </p:cNvPr>
          <p:cNvSpPr>
            <a:spLocks noGrp="1"/>
          </p:cNvSpPr>
          <p:nvPr>
            <p:ph type="title"/>
          </p:nvPr>
        </p:nvSpPr>
        <p:spPr/>
        <p:txBody>
          <a:bodyPr/>
          <a:lstStyle/>
          <a:p>
            <a:r>
              <a:rPr lang="de-EE" dirty="0"/>
              <a:t>Discontinuities and factuality in the narration</a:t>
            </a:r>
          </a:p>
        </p:txBody>
      </p:sp>
      <p:sp>
        <p:nvSpPr>
          <p:cNvPr id="3" name="Inhaltsplatzhalter 2">
            <a:extLst>
              <a:ext uri="{FF2B5EF4-FFF2-40B4-BE49-F238E27FC236}">
                <a16:creationId xmlns:a16="http://schemas.microsoft.com/office/drawing/2014/main" id="{61BB7AF2-5362-E330-CED9-A04D513C88BF}"/>
              </a:ext>
            </a:extLst>
          </p:cNvPr>
          <p:cNvSpPr>
            <a:spLocks noGrp="1"/>
          </p:cNvSpPr>
          <p:nvPr>
            <p:ph idx="1"/>
          </p:nvPr>
        </p:nvSpPr>
        <p:spPr>
          <a:xfrm>
            <a:off x="1371600" y="2895601"/>
            <a:ext cx="9601200" cy="3581400"/>
          </a:xfrm>
        </p:spPr>
        <p:txBody>
          <a:bodyPr/>
          <a:lstStyle/>
          <a:p>
            <a:pPr marL="0" indent="0">
              <a:lnSpc>
                <a:spcPct val="150000"/>
              </a:lnSpc>
              <a:buNone/>
            </a:pPr>
            <a:r>
              <a:rPr lang="de-DE" dirty="0"/>
              <a:t>"Many </a:t>
            </a:r>
            <a:r>
              <a:rPr lang="de-DE" dirty="0" err="1"/>
              <a:t>have</a:t>
            </a:r>
            <a:r>
              <a:rPr lang="de-DE" dirty="0"/>
              <a:t> </a:t>
            </a:r>
            <a:r>
              <a:rPr lang="de-DE" dirty="0" err="1"/>
              <a:t>dispelled</a:t>
            </a:r>
            <a:r>
              <a:rPr lang="de-DE" dirty="0"/>
              <a:t> </a:t>
            </a:r>
            <a:r>
              <a:rPr lang="de-DE" dirty="0" err="1"/>
              <a:t>these</a:t>
            </a:r>
            <a:r>
              <a:rPr lang="de-DE" dirty="0"/>
              <a:t> </a:t>
            </a:r>
            <a:r>
              <a:rPr lang="de-DE" dirty="0" err="1"/>
              <a:t>myths</a:t>
            </a:r>
            <a:r>
              <a:rPr lang="de-DE" dirty="0"/>
              <a:t>. I </a:t>
            </a:r>
            <a:r>
              <a:rPr lang="de-DE" dirty="0" err="1"/>
              <a:t>trust</a:t>
            </a:r>
            <a:r>
              <a:rPr lang="de-DE" dirty="0"/>
              <a:t> in </a:t>
            </a:r>
            <a:r>
              <a:rPr lang="de-DE" dirty="0" err="1"/>
              <a:t>the</a:t>
            </a:r>
            <a:r>
              <a:rPr lang="de-DE" dirty="0"/>
              <a:t> </a:t>
            </a:r>
            <a:r>
              <a:rPr lang="de-DE" dirty="0" err="1"/>
              <a:t>intelligence</a:t>
            </a:r>
            <a:r>
              <a:rPr lang="de-DE" dirty="0"/>
              <a:t> </a:t>
            </a:r>
            <a:r>
              <a:rPr lang="de-DE" dirty="0" err="1"/>
              <a:t>of</a:t>
            </a:r>
            <a:r>
              <a:rPr lang="de-DE" dirty="0"/>
              <a:t> </a:t>
            </a:r>
            <a:r>
              <a:rPr lang="de-DE" dirty="0" err="1"/>
              <a:t>the</a:t>
            </a:r>
            <a:r>
              <a:rPr lang="de-DE" dirty="0"/>
              <a:t> </a:t>
            </a:r>
            <a:r>
              <a:rPr lang="de-DE" dirty="0" err="1"/>
              <a:t>readers</a:t>
            </a:r>
            <a:r>
              <a:rPr lang="de-DE" dirty="0"/>
              <a:t> - </a:t>
            </a:r>
            <a:r>
              <a:rPr lang="de-DE" dirty="0" err="1"/>
              <a:t>to</a:t>
            </a:r>
            <a:r>
              <a:rPr lang="de-DE" dirty="0"/>
              <a:t> </a:t>
            </a:r>
            <a:r>
              <a:rPr lang="de-DE" dirty="0" err="1"/>
              <a:t>read</a:t>
            </a:r>
            <a:r>
              <a:rPr lang="de-DE" dirty="0"/>
              <a:t> </a:t>
            </a:r>
            <a:r>
              <a:rPr lang="de-DE" dirty="0" err="1"/>
              <a:t>the</a:t>
            </a:r>
            <a:r>
              <a:rPr lang="de-DE" dirty="0"/>
              <a:t> </a:t>
            </a:r>
            <a:r>
              <a:rPr lang="de-DE" dirty="0" err="1"/>
              <a:t>book</a:t>
            </a:r>
            <a:r>
              <a:rPr lang="de-DE" dirty="0"/>
              <a:t> </a:t>
            </a:r>
            <a:r>
              <a:rPr lang="de-DE" dirty="0" err="1"/>
              <a:t>with</a:t>
            </a:r>
            <a:r>
              <a:rPr lang="de-DE" dirty="0"/>
              <a:t> an open </a:t>
            </a:r>
            <a:r>
              <a:rPr lang="de-DE" dirty="0" err="1"/>
              <a:t>mind</a:t>
            </a:r>
            <a:r>
              <a:rPr lang="de-DE" dirty="0"/>
              <a:t> </a:t>
            </a:r>
            <a:r>
              <a:rPr lang="de-DE" dirty="0" err="1"/>
              <a:t>without</a:t>
            </a:r>
            <a:r>
              <a:rPr lang="de-DE" dirty="0"/>
              <a:t> </a:t>
            </a:r>
            <a:r>
              <a:rPr lang="de-DE" dirty="0" err="1"/>
              <a:t>agendas</a:t>
            </a:r>
            <a:r>
              <a:rPr lang="de-DE" dirty="0"/>
              <a:t> and </a:t>
            </a:r>
            <a:r>
              <a:rPr lang="de-DE" dirty="0" err="1"/>
              <a:t>to</a:t>
            </a:r>
            <a:r>
              <a:rPr lang="de-DE" dirty="0"/>
              <a:t> listen </a:t>
            </a:r>
            <a:r>
              <a:rPr lang="de-DE" dirty="0" err="1"/>
              <a:t>to</a:t>
            </a:r>
            <a:r>
              <a:rPr lang="de-DE" dirty="0"/>
              <a:t> </a:t>
            </a:r>
            <a:r>
              <a:rPr lang="de-DE" dirty="0" err="1"/>
              <a:t>my</a:t>
            </a:r>
            <a:r>
              <a:rPr lang="de-DE" dirty="0"/>
              <a:t> </a:t>
            </a:r>
            <a:r>
              <a:rPr lang="de-DE" dirty="0" err="1"/>
              <a:t>many</a:t>
            </a:r>
            <a:r>
              <a:rPr lang="de-DE" dirty="0"/>
              <a:t> </a:t>
            </a:r>
            <a:r>
              <a:rPr lang="de-DE" dirty="0" err="1"/>
              <a:t>interviews</a:t>
            </a:r>
            <a:r>
              <a:rPr lang="de-DE" dirty="0"/>
              <a:t> and </a:t>
            </a:r>
            <a:r>
              <a:rPr lang="de-DE" dirty="0" err="1"/>
              <a:t>make</a:t>
            </a:r>
            <a:r>
              <a:rPr lang="de-DE" dirty="0"/>
              <a:t> </a:t>
            </a:r>
            <a:r>
              <a:rPr lang="de-DE" dirty="0" err="1"/>
              <a:t>up</a:t>
            </a:r>
            <a:r>
              <a:rPr lang="de-DE" dirty="0"/>
              <a:t> </a:t>
            </a:r>
            <a:r>
              <a:rPr lang="de-DE" dirty="0" err="1"/>
              <a:t>their</a:t>
            </a:r>
            <a:r>
              <a:rPr lang="de-DE" dirty="0"/>
              <a:t> own </a:t>
            </a:r>
            <a:r>
              <a:rPr lang="de-DE" dirty="0" err="1"/>
              <a:t>mind</a:t>
            </a:r>
            <a:r>
              <a:rPr lang="de-DE" dirty="0"/>
              <a:t>" (</a:t>
            </a:r>
            <a:r>
              <a:rPr lang="de-DE" dirty="0" err="1"/>
              <a:t>Sriyananda</a:t>
            </a:r>
            <a:r>
              <a:rPr lang="de-DE" dirty="0"/>
              <a:t>, </a:t>
            </a:r>
            <a:r>
              <a:rPr lang="de-DE" dirty="0" err="1"/>
              <a:t>qtd</a:t>
            </a:r>
            <a:r>
              <a:rPr lang="de-DE" dirty="0"/>
              <a:t>. in </a:t>
            </a:r>
            <a:r>
              <a:rPr lang="de-DE" dirty="0" err="1"/>
              <a:t>Kaoma</a:t>
            </a:r>
            <a:r>
              <a:rPr lang="de-DE" dirty="0"/>
              <a:t> 202-203) </a:t>
            </a:r>
          </a:p>
        </p:txBody>
      </p:sp>
    </p:spTree>
    <p:extLst>
      <p:ext uri="{BB962C8B-B14F-4D97-AF65-F5344CB8AC3E}">
        <p14:creationId xmlns:p14="http://schemas.microsoft.com/office/powerpoint/2010/main" val="183781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EE"/>
          </a:p>
        </p:txBody>
      </p:sp>
      <p:pic>
        <p:nvPicPr>
          <p:cNvPr id="8" name="Onlinemedien 7" descr="Niromi de Soyza discusses Tamil Tigress">
            <a:hlinkClick r:id="" action="ppaction://media"/>
            <a:extLst>
              <a:ext uri="{FF2B5EF4-FFF2-40B4-BE49-F238E27FC236}">
                <a16:creationId xmlns:a16="http://schemas.microsoft.com/office/drawing/2014/main" id="{46B5EA2C-38D9-8BBF-06D9-3AF4C7E46264}"/>
              </a:ext>
            </a:extLst>
          </p:cNvPr>
          <p:cNvPicPr>
            <a:picLocks noRot="1" noChangeAspect="1"/>
          </p:cNvPicPr>
          <p:nvPr>
            <a:videoFile r:link="rId1"/>
          </p:nvPr>
        </p:nvPicPr>
        <p:blipFill>
          <a:blip r:embed="rId3"/>
          <a:stretch>
            <a:fillRect/>
          </a:stretch>
        </p:blipFill>
        <p:spPr>
          <a:xfrm>
            <a:off x="1523999" y="0"/>
            <a:ext cx="9144002" cy="6858000"/>
          </a:xfrm>
          <a:prstGeom prst="rect">
            <a:avLst/>
          </a:prstGeom>
        </p:spPr>
      </p:pic>
      <p:sp>
        <p:nvSpPr>
          <p:cNvPr id="9" name="Textfeld 8">
            <a:extLst>
              <a:ext uri="{FF2B5EF4-FFF2-40B4-BE49-F238E27FC236}">
                <a16:creationId xmlns:a16="http://schemas.microsoft.com/office/drawing/2014/main" id="{AC44BE1E-DD83-9653-6613-3BC0B4322611}"/>
              </a:ext>
            </a:extLst>
          </p:cNvPr>
          <p:cNvSpPr txBox="1"/>
          <p:nvPr/>
        </p:nvSpPr>
        <p:spPr>
          <a:xfrm flipH="1">
            <a:off x="1826893" y="6488668"/>
            <a:ext cx="1902145" cy="369332"/>
          </a:xfrm>
          <a:prstGeom prst="rect">
            <a:avLst/>
          </a:prstGeom>
          <a:noFill/>
        </p:spPr>
        <p:txBody>
          <a:bodyPr wrap="square" rtlCol="0">
            <a:spAutoFit/>
          </a:bodyPr>
          <a:lstStyle/>
          <a:p>
            <a:r>
              <a:rPr lang="de-EE" dirty="0"/>
              <a:t>Video 1</a:t>
            </a:r>
          </a:p>
        </p:txBody>
      </p:sp>
    </p:spTree>
    <p:extLst>
      <p:ext uri="{BB962C8B-B14F-4D97-AF65-F5344CB8AC3E}">
        <p14:creationId xmlns:p14="http://schemas.microsoft.com/office/powerpoint/2010/main" val="83023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EE"/>
          </a:p>
        </p:txBody>
      </p:sp>
      <p:pic>
        <p:nvPicPr>
          <p:cNvPr id="4" name="Onlinemedien 3" descr="Tamil Tigress Niromi de Soyza Part 3">
            <a:hlinkClick r:id="" action="ppaction://media"/>
            <a:extLst>
              <a:ext uri="{FF2B5EF4-FFF2-40B4-BE49-F238E27FC236}">
                <a16:creationId xmlns:a16="http://schemas.microsoft.com/office/drawing/2014/main" id="{AA293BDC-36A7-817D-4C54-4AC5821C90C6}"/>
              </a:ext>
            </a:extLst>
          </p:cNvPr>
          <p:cNvPicPr>
            <a:picLocks noRot="1" noChangeAspect="1"/>
          </p:cNvPicPr>
          <p:nvPr>
            <a:videoFile r:link="rId1"/>
          </p:nvPr>
        </p:nvPicPr>
        <p:blipFill>
          <a:blip r:embed="rId3"/>
          <a:stretch>
            <a:fillRect/>
          </a:stretch>
        </p:blipFill>
        <p:spPr>
          <a:xfrm>
            <a:off x="1721242" y="957262"/>
            <a:ext cx="8749516" cy="4943476"/>
          </a:xfrm>
          <a:prstGeom prst="rect">
            <a:avLst/>
          </a:prstGeom>
        </p:spPr>
      </p:pic>
      <p:sp>
        <p:nvSpPr>
          <p:cNvPr id="5" name="Textfeld 4">
            <a:extLst>
              <a:ext uri="{FF2B5EF4-FFF2-40B4-BE49-F238E27FC236}">
                <a16:creationId xmlns:a16="http://schemas.microsoft.com/office/drawing/2014/main" id="{E3FBE2DE-A0A5-368E-A835-48A6CB1DDD04}"/>
              </a:ext>
            </a:extLst>
          </p:cNvPr>
          <p:cNvSpPr txBox="1"/>
          <p:nvPr/>
        </p:nvSpPr>
        <p:spPr>
          <a:xfrm flipH="1">
            <a:off x="1721242" y="6488668"/>
            <a:ext cx="1902145" cy="369332"/>
          </a:xfrm>
          <a:prstGeom prst="rect">
            <a:avLst/>
          </a:prstGeom>
          <a:noFill/>
        </p:spPr>
        <p:txBody>
          <a:bodyPr wrap="square" rtlCol="0">
            <a:spAutoFit/>
          </a:bodyPr>
          <a:lstStyle/>
          <a:p>
            <a:r>
              <a:rPr lang="de-EE" dirty="0"/>
              <a:t>Video 2</a:t>
            </a:r>
          </a:p>
        </p:txBody>
      </p:sp>
    </p:spTree>
    <p:extLst>
      <p:ext uri="{BB962C8B-B14F-4D97-AF65-F5344CB8AC3E}">
        <p14:creationId xmlns:p14="http://schemas.microsoft.com/office/powerpoint/2010/main" val="3401752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72B86-4185-CF18-80B1-B2BDECD39AE9}"/>
              </a:ext>
            </a:extLst>
          </p:cNvPr>
          <p:cNvSpPr>
            <a:spLocks noGrp="1"/>
          </p:cNvSpPr>
          <p:nvPr>
            <p:ph type="title"/>
          </p:nvPr>
        </p:nvSpPr>
        <p:spPr>
          <a:xfrm>
            <a:off x="1371600" y="685800"/>
            <a:ext cx="9601200" cy="813816"/>
          </a:xfrm>
        </p:spPr>
        <p:txBody>
          <a:bodyPr/>
          <a:lstStyle/>
          <a:p>
            <a:r>
              <a:rPr lang="de-EE" dirty="0"/>
              <a:t>Factuality and reconciliation</a:t>
            </a:r>
          </a:p>
        </p:txBody>
      </p:sp>
      <p:sp>
        <p:nvSpPr>
          <p:cNvPr id="3" name="Inhaltsplatzhalter 2">
            <a:extLst>
              <a:ext uri="{FF2B5EF4-FFF2-40B4-BE49-F238E27FC236}">
                <a16:creationId xmlns:a16="http://schemas.microsoft.com/office/drawing/2014/main" id="{B3D02CD2-83F7-D404-D442-49EB68C446E0}"/>
              </a:ext>
            </a:extLst>
          </p:cNvPr>
          <p:cNvSpPr>
            <a:spLocks noGrp="1"/>
          </p:cNvSpPr>
          <p:nvPr>
            <p:ph idx="1"/>
          </p:nvPr>
        </p:nvSpPr>
        <p:spPr/>
        <p:txBody>
          <a:bodyPr/>
          <a:lstStyle/>
          <a:p>
            <a:r>
              <a:rPr lang="de-DE" dirty="0"/>
              <a:t>H</a:t>
            </a:r>
            <a:r>
              <a:rPr lang="de-EE" dirty="0"/>
              <a:t>aving heard both the accusations and the snippets of the interview what do you think? Do you think her stance is genuine?</a:t>
            </a:r>
          </a:p>
          <a:p>
            <a:r>
              <a:rPr lang="de-DE" dirty="0"/>
              <a:t>H</a:t>
            </a:r>
            <a:r>
              <a:rPr lang="de-EE" dirty="0"/>
              <a:t>er traumatic experiences might have distorted her memories</a:t>
            </a:r>
          </a:p>
          <a:p>
            <a:r>
              <a:rPr lang="de-DE" dirty="0"/>
              <a:t>S</a:t>
            </a:r>
            <a:r>
              <a:rPr lang="de-EE" dirty="0"/>
              <a:t>he wrote down those experiences in the boarding school right after resigning</a:t>
            </a:r>
          </a:p>
          <a:p>
            <a:pPr lvl="1"/>
            <a:r>
              <a:rPr lang="de-DE" i="0" dirty="0"/>
              <a:t>W</a:t>
            </a:r>
            <a:r>
              <a:rPr lang="de-EE" i="0" dirty="0"/>
              <a:t>hile the memories might have been fresh she was most likely to still be in shock not having processed the events</a:t>
            </a:r>
          </a:p>
          <a:p>
            <a:r>
              <a:rPr lang="de-DE" dirty="0"/>
              <a:t>E</a:t>
            </a:r>
            <a:r>
              <a:rPr lang="de-EE" dirty="0"/>
              <a:t>ven if some aspects might not cohere to the collective truth she still portrayed her subjective truth</a:t>
            </a:r>
          </a:p>
          <a:p>
            <a:endParaRPr lang="de-EE" dirty="0"/>
          </a:p>
        </p:txBody>
      </p:sp>
    </p:spTree>
    <p:extLst>
      <p:ext uri="{BB962C8B-B14F-4D97-AF65-F5344CB8AC3E}">
        <p14:creationId xmlns:p14="http://schemas.microsoft.com/office/powerpoint/2010/main" val="47921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EA535-833D-2C30-A68A-F9F8FBD08874}"/>
              </a:ext>
            </a:extLst>
          </p:cNvPr>
          <p:cNvSpPr>
            <a:spLocks noGrp="1"/>
          </p:cNvSpPr>
          <p:nvPr>
            <p:ph type="title"/>
          </p:nvPr>
        </p:nvSpPr>
        <p:spPr/>
        <p:txBody>
          <a:bodyPr/>
          <a:lstStyle/>
          <a:p>
            <a:r>
              <a:rPr lang="en-GB" noProof="0" dirty="0"/>
              <a:t>Concept of ‘replaced memories’</a:t>
            </a:r>
          </a:p>
        </p:txBody>
      </p:sp>
      <p:sp>
        <p:nvSpPr>
          <p:cNvPr id="3" name="Inhaltsplatzhalter 2">
            <a:extLst>
              <a:ext uri="{FF2B5EF4-FFF2-40B4-BE49-F238E27FC236}">
                <a16:creationId xmlns:a16="http://schemas.microsoft.com/office/drawing/2014/main" id="{7A5D1663-94AA-F1A9-F8EC-EA3C25EBC677}"/>
              </a:ext>
            </a:extLst>
          </p:cNvPr>
          <p:cNvSpPr>
            <a:spLocks noGrp="1"/>
          </p:cNvSpPr>
          <p:nvPr>
            <p:ph idx="1"/>
          </p:nvPr>
        </p:nvSpPr>
        <p:spPr/>
        <p:txBody>
          <a:bodyPr/>
          <a:lstStyle/>
          <a:p>
            <a:r>
              <a:rPr lang="en-GB" noProof="0" dirty="0"/>
              <a:t>When an “individual memory intersects</a:t>
            </a:r>
            <a:r>
              <a:rPr lang="en-GB" dirty="0"/>
              <a:t> with present experiences to form a transformed  memory“ </a:t>
            </a:r>
          </a:p>
          <a:p>
            <a:r>
              <a:rPr lang="en-GB" dirty="0"/>
              <a:t>Two dimensions of her replaced memories</a:t>
            </a:r>
          </a:p>
          <a:p>
            <a:pPr lvl="1"/>
            <a:r>
              <a:rPr lang="en-GB" i="0" dirty="0"/>
              <a:t>Devotion and responsibility towards her motherland</a:t>
            </a:r>
          </a:p>
          <a:p>
            <a:pPr lvl="1"/>
            <a:r>
              <a:rPr lang="en-GB" i="0" dirty="0"/>
              <a:t>Disillusionment and how the reality contradicts her initial commitment to the organisation</a:t>
            </a:r>
          </a:p>
          <a:p>
            <a:r>
              <a:rPr lang="en-GB" dirty="0"/>
              <a:t>The formation of replaced memories is subjective</a:t>
            </a:r>
          </a:p>
          <a:p>
            <a:r>
              <a:rPr lang="en-GB" dirty="0"/>
              <a:t>The flashbacks within the narration hint at her fragmented  traumatic recollections</a:t>
            </a:r>
          </a:p>
          <a:p>
            <a:r>
              <a:rPr lang="en-GB" dirty="0"/>
              <a:t>Her individual memories were partly replaced by constructed narratives</a:t>
            </a:r>
          </a:p>
          <a:p>
            <a:endParaRPr lang="en-GB" dirty="0"/>
          </a:p>
          <a:p>
            <a:pPr marL="0" indent="0">
              <a:buNone/>
            </a:pPr>
            <a:endParaRPr lang="en-GB" dirty="0"/>
          </a:p>
          <a:p>
            <a:endParaRPr lang="en-GB" noProof="0" dirty="0"/>
          </a:p>
        </p:txBody>
      </p:sp>
      <p:sp>
        <p:nvSpPr>
          <p:cNvPr id="4" name="Textfeld 3">
            <a:extLst>
              <a:ext uri="{FF2B5EF4-FFF2-40B4-BE49-F238E27FC236}">
                <a16:creationId xmlns:a16="http://schemas.microsoft.com/office/drawing/2014/main" id="{B0088E71-DEDB-9C66-E832-BAA3C8C788DF}"/>
              </a:ext>
            </a:extLst>
          </p:cNvPr>
          <p:cNvSpPr txBox="1"/>
          <p:nvPr/>
        </p:nvSpPr>
        <p:spPr>
          <a:xfrm>
            <a:off x="5123688" y="5987534"/>
            <a:ext cx="2097024" cy="369332"/>
          </a:xfrm>
          <a:prstGeom prst="rect">
            <a:avLst/>
          </a:prstGeom>
          <a:noFill/>
        </p:spPr>
        <p:txBody>
          <a:bodyPr wrap="square" rtlCol="0">
            <a:spAutoFit/>
          </a:bodyPr>
          <a:lstStyle/>
          <a:p>
            <a:r>
              <a:rPr lang="de-EE" dirty="0">
                <a:solidFill>
                  <a:schemeClr val="bg1">
                    <a:lumMod val="65000"/>
                  </a:schemeClr>
                </a:solidFill>
              </a:rPr>
              <a:t>(Thomas 6-18)</a:t>
            </a:r>
          </a:p>
        </p:txBody>
      </p:sp>
    </p:spTree>
    <p:extLst>
      <p:ext uri="{BB962C8B-B14F-4D97-AF65-F5344CB8AC3E}">
        <p14:creationId xmlns:p14="http://schemas.microsoft.com/office/powerpoint/2010/main" val="19534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A4A08-747A-BCD8-4FB1-D1DE15E4483D}"/>
              </a:ext>
            </a:extLst>
          </p:cNvPr>
          <p:cNvSpPr>
            <a:spLocks noGrp="1"/>
          </p:cNvSpPr>
          <p:nvPr>
            <p:ph type="title"/>
          </p:nvPr>
        </p:nvSpPr>
        <p:spPr/>
        <p:txBody>
          <a:bodyPr/>
          <a:lstStyle/>
          <a:p>
            <a:r>
              <a:rPr lang="de-EE" dirty="0"/>
              <a:t>Discussion question</a:t>
            </a:r>
          </a:p>
        </p:txBody>
      </p:sp>
      <p:sp>
        <p:nvSpPr>
          <p:cNvPr id="3" name="Inhaltsplatzhalter 2">
            <a:extLst>
              <a:ext uri="{FF2B5EF4-FFF2-40B4-BE49-F238E27FC236}">
                <a16:creationId xmlns:a16="http://schemas.microsoft.com/office/drawing/2014/main" id="{675A0411-510D-A4E2-989F-1F0B7531ABD6}"/>
              </a:ext>
            </a:extLst>
          </p:cNvPr>
          <p:cNvSpPr>
            <a:spLocks noGrp="1"/>
          </p:cNvSpPr>
          <p:nvPr>
            <p:ph idx="1"/>
          </p:nvPr>
        </p:nvSpPr>
        <p:spPr/>
        <p:txBody>
          <a:bodyPr/>
          <a:lstStyle/>
          <a:p>
            <a:pPr marL="0" indent="0">
              <a:lnSpc>
                <a:spcPct val="150000"/>
              </a:lnSpc>
              <a:buNone/>
            </a:pPr>
            <a:r>
              <a:rPr lang="de-EE" dirty="0"/>
              <a:t>Compared to Chandran‘s </a:t>
            </a:r>
            <a:r>
              <a:rPr lang="de-EE" i="1" dirty="0"/>
              <a:t>Song of the Sun God</a:t>
            </a:r>
            <a:r>
              <a:rPr lang="de-EE" dirty="0"/>
              <a:t>, de Soyza‘s </a:t>
            </a:r>
            <a:r>
              <a:rPr lang="de-EE" i="1" dirty="0"/>
              <a:t>Tamil Tigress </a:t>
            </a:r>
            <a:r>
              <a:rPr lang="de-EE" dirty="0"/>
              <a:t>provides a new perspective to the civil war. Do you think it is more effective in demonstrating the events and struggles?</a:t>
            </a:r>
          </a:p>
        </p:txBody>
      </p:sp>
    </p:spTree>
    <p:extLst>
      <p:ext uri="{BB962C8B-B14F-4D97-AF65-F5344CB8AC3E}">
        <p14:creationId xmlns:p14="http://schemas.microsoft.com/office/powerpoint/2010/main" val="66626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72AE6-1547-2B09-41BD-D70E4270DD03}"/>
              </a:ext>
            </a:extLst>
          </p:cNvPr>
          <p:cNvSpPr>
            <a:spLocks noGrp="1"/>
          </p:cNvSpPr>
          <p:nvPr>
            <p:ph type="title"/>
          </p:nvPr>
        </p:nvSpPr>
        <p:spPr/>
        <p:txBody>
          <a:bodyPr/>
          <a:lstStyle/>
          <a:p>
            <a:r>
              <a:rPr lang="de-EE" dirty="0"/>
              <a:t>Sources</a:t>
            </a:r>
          </a:p>
        </p:txBody>
      </p:sp>
      <p:sp>
        <p:nvSpPr>
          <p:cNvPr id="3" name="Inhaltsplatzhalter 2">
            <a:extLst>
              <a:ext uri="{FF2B5EF4-FFF2-40B4-BE49-F238E27FC236}">
                <a16:creationId xmlns:a16="http://schemas.microsoft.com/office/drawing/2014/main" id="{27089F49-4DA5-A21A-4A30-C8FE6B591B68}"/>
              </a:ext>
            </a:extLst>
          </p:cNvPr>
          <p:cNvSpPr>
            <a:spLocks noGrp="1"/>
          </p:cNvSpPr>
          <p:nvPr>
            <p:ph idx="1"/>
          </p:nvPr>
        </p:nvSpPr>
        <p:spPr/>
        <p:txBody>
          <a:bodyPr>
            <a:normAutofit fontScale="92500" lnSpcReduction="10000"/>
          </a:bodyPr>
          <a:lstStyle/>
          <a:p>
            <a:pPr marL="0" indent="0">
              <a:buNone/>
            </a:pPr>
            <a:r>
              <a:rPr lang="en-GB" dirty="0"/>
              <a:t>De </a:t>
            </a:r>
            <a:r>
              <a:rPr lang="en-GB" dirty="0" err="1"/>
              <a:t>Soyza</a:t>
            </a:r>
            <a:r>
              <a:rPr lang="en-GB" dirty="0"/>
              <a:t>, </a:t>
            </a:r>
            <a:r>
              <a:rPr lang="en-GB" dirty="0" err="1"/>
              <a:t>Niromi</a:t>
            </a:r>
            <a:r>
              <a:rPr lang="en-GB" dirty="0"/>
              <a:t>. </a:t>
            </a:r>
            <a:r>
              <a:rPr lang="en-GB" i="1" dirty="0"/>
              <a:t>Tamil Tigress</a:t>
            </a:r>
            <a:r>
              <a:rPr lang="en-GB" dirty="0"/>
              <a:t>. Allen &amp; Unwin, 2016.</a:t>
            </a:r>
          </a:p>
          <a:p>
            <a:pPr marL="0" indent="0">
              <a:buNone/>
            </a:pPr>
            <a:r>
              <a:rPr lang="de-DE" dirty="0" err="1"/>
              <a:t>Kaoma</a:t>
            </a:r>
            <a:r>
              <a:rPr lang="de-DE" dirty="0"/>
              <a:t>, </a:t>
            </a:r>
            <a:r>
              <a:rPr lang="de-DE" dirty="0" err="1"/>
              <a:t>Kaelyn</a:t>
            </a:r>
            <a:r>
              <a:rPr lang="de-DE" dirty="0"/>
              <a:t>. </a:t>
            </a:r>
            <a:r>
              <a:rPr lang="de-DE" i="1" dirty="0"/>
              <a:t>Slave, Hero, </a:t>
            </a:r>
            <a:r>
              <a:rPr lang="de-DE" i="1" dirty="0" err="1"/>
              <a:t>Victim</a:t>
            </a:r>
            <a:r>
              <a:rPr lang="de-DE" i="1" dirty="0"/>
              <a:t>: The Child Soldier Narrative in </a:t>
            </a:r>
            <a:r>
              <a:rPr lang="de-DE" i="1" dirty="0" err="1"/>
              <a:t>Context</a:t>
            </a:r>
            <a:r>
              <a:rPr lang="de-DE" dirty="0"/>
              <a:t>. 2017. University 	</a:t>
            </a:r>
            <a:r>
              <a:rPr lang="de-DE" dirty="0" err="1"/>
              <a:t>of</a:t>
            </a:r>
            <a:r>
              <a:rPr lang="de-DE" dirty="0"/>
              <a:t> Toronto, PhD </a:t>
            </a:r>
            <a:r>
              <a:rPr lang="de-DE" dirty="0" err="1"/>
              <a:t>dissertation</a:t>
            </a:r>
            <a:r>
              <a:rPr lang="de-DE" dirty="0"/>
              <a:t>, 	https://</a:t>
            </a:r>
            <a:r>
              <a:rPr lang="de-DE" dirty="0" err="1"/>
              <a:t>www.academia.edu</a:t>
            </a:r>
            <a:r>
              <a:rPr lang="de-DE" dirty="0"/>
              <a:t>/88798204/</a:t>
            </a:r>
            <a:r>
              <a:rPr lang="de-DE" dirty="0" err="1"/>
              <a:t>Slave_Hero_Victim_The_Child_Soldier_Nar</a:t>
            </a:r>
            <a:r>
              <a:rPr lang="de-DE" dirty="0"/>
              <a:t>	</a:t>
            </a:r>
            <a:r>
              <a:rPr lang="de-DE" dirty="0" err="1"/>
              <a:t>rative_in_Context?utm_source</a:t>
            </a:r>
            <a:r>
              <a:rPr lang="de-DE" dirty="0"/>
              <a:t>=</a:t>
            </a:r>
            <a:r>
              <a:rPr lang="de-DE" dirty="0" err="1"/>
              <a:t>chatgpt.com</a:t>
            </a:r>
            <a:r>
              <a:rPr lang="de-DE" dirty="0"/>
              <a:t>. </a:t>
            </a:r>
            <a:r>
              <a:rPr lang="de-DE" dirty="0" err="1"/>
              <a:t>Accessed</a:t>
            </a:r>
            <a:r>
              <a:rPr lang="de-DE" dirty="0"/>
              <a:t> 1 June 2025.</a:t>
            </a:r>
          </a:p>
          <a:p>
            <a:pPr marL="0" indent="0">
              <a:buNone/>
            </a:pPr>
            <a:r>
              <a:rPr lang="en-GB" dirty="0"/>
              <a:t>Thomas, Anna. “Rewriting War, Replacing Memory: Identity and Narrative in Sri Lankan 	Civil Literature.” </a:t>
            </a:r>
            <a:r>
              <a:rPr lang="en-GB" i="1" dirty="0"/>
              <a:t>Samyukta: A Journal of Gender and Culture</a:t>
            </a:r>
            <a:r>
              <a:rPr lang="en-GB" dirty="0"/>
              <a:t>, vol. 9, no. 2, 	2024, https://</a:t>
            </a:r>
            <a:r>
              <a:rPr lang="en-GB" dirty="0" err="1"/>
              <a:t>samyuktajournal.in</a:t>
            </a:r>
            <a:r>
              <a:rPr lang="en-GB" dirty="0"/>
              <a:t>/journal/</a:t>
            </a:r>
            <a:r>
              <a:rPr lang="en-GB" dirty="0" err="1"/>
              <a:t>index.php</a:t>
            </a:r>
            <a:r>
              <a:rPr lang="en-GB" dirty="0"/>
              <a:t>/</a:t>
            </a:r>
            <a:r>
              <a:rPr lang="en-GB" dirty="0" err="1"/>
              <a:t>sgc</a:t>
            </a:r>
            <a:r>
              <a:rPr lang="en-GB" dirty="0"/>
              <a:t>/article/view/225. 	Accessed 1 June 2025.</a:t>
            </a:r>
          </a:p>
          <a:p>
            <a:pPr marL="0" indent="0">
              <a:buNone/>
            </a:pPr>
            <a:r>
              <a:rPr lang="en-GB" noProof="0" dirty="0">
                <a:solidFill>
                  <a:srgbClr val="000000"/>
                </a:solidFill>
              </a:rPr>
              <a:t>“Trauma, n. 2a.“ </a:t>
            </a:r>
            <a:r>
              <a:rPr lang="en-GB" i="1" noProof="0" dirty="0">
                <a:solidFill>
                  <a:srgbClr val="000000"/>
                </a:solidFill>
              </a:rPr>
              <a:t>Oxford English Dictionary</a:t>
            </a:r>
            <a:r>
              <a:rPr lang="en-GB" noProof="0" dirty="0">
                <a:solidFill>
                  <a:srgbClr val="000000"/>
                </a:solidFill>
              </a:rPr>
              <a:t>, Oxford University Press, 	</a:t>
            </a:r>
            <a:r>
              <a:rPr lang="en-GB" noProof="0" dirty="0"/>
              <a:t>https://</a:t>
            </a:r>
            <a:r>
              <a:rPr lang="en-GB" noProof="0" dirty="0" err="1"/>
              <a:t>www.oed.com</a:t>
            </a:r>
            <a:r>
              <a:rPr lang="en-GB" noProof="0" dirty="0"/>
              <a:t>/dictionary/</a:t>
            </a:r>
            <a:r>
              <a:rPr lang="en-GB" noProof="0" dirty="0" err="1"/>
              <a:t>trauma_n?tab</a:t>
            </a:r>
            <a:r>
              <a:rPr lang="en-GB" noProof="0" dirty="0"/>
              <a:t>=</a:t>
            </a:r>
            <a:r>
              <a:rPr lang="en-GB" noProof="0" dirty="0" err="1"/>
              <a:t>meaning_and_use</a:t>
            </a:r>
            <a:r>
              <a:rPr lang="en-GB" noProof="0" dirty="0"/>
              <a:t>-	</a:t>
            </a:r>
            <a:r>
              <a:rPr lang="en-GB" noProof="0" dirty="0" err="1"/>
              <a:t>paywall&amp;tl</a:t>
            </a:r>
            <a:r>
              <a:rPr lang="en-GB" noProof="0" dirty="0"/>
              <a:t>=true#17701094. Accessed 2 June 2025</a:t>
            </a:r>
          </a:p>
        </p:txBody>
      </p:sp>
    </p:spTree>
    <p:extLst>
      <p:ext uri="{BB962C8B-B14F-4D97-AF65-F5344CB8AC3E}">
        <p14:creationId xmlns:p14="http://schemas.microsoft.com/office/powerpoint/2010/main" val="274220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389D7-2F99-3550-5F7E-CF3EE9C3224E}"/>
              </a:ext>
            </a:extLst>
          </p:cNvPr>
          <p:cNvSpPr>
            <a:spLocks noGrp="1"/>
          </p:cNvSpPr>
          <p:nvPr>
            <p:ph type="title"/>
          </p:nvPr>
        </p:nvSpPr>
        <p:spPr/>
        <p:txBody>
          <a:bodyPr/>
          <a:lstStyle/>
          <a:p>
            <a:r>
              <a:rPr lang="de-EE" dirty="0"/>
              <a:t>Outline</a:t>
            </a:r>
          </a:p>
        </p:txBody>
      </p:sp>
      <p:sp>
        <p:nvSpPr>
          <p:cNvPr id="3" name="Inhaltsplatzhalter 2">
            <a:extLst>
              <a:ext uri="{FF2B5EF4-FFF2-40B4-BE49-F238E27FC236}">
                <a16:creationId xmlns:a16="http://schemas.microsoft.com/office/drawing/2014/main" id="{6E250C0D-57EB-5894-125B-F9FCE2765D9C}"/>
              </a:ext>
            </a:extLst>
          </p:cNvPr>
          <p:cNvSpPr>
            <a:spLocks noGrp="1"/>
          </p:cNvSpPr>
          <p:nvPr>
            <p:ph idx="1"/>
          </p:nvPr>
        </p:nvSpPr>
        <p:spPr/>
        <p:txBody>
          <a:bodyPr/>
          <a:lstStyle/>
          <a:p>
            <a:pPr marL="571500" indent="-571500">
              <a:buFont typeface="+mj-lt"/>
              <a:buAutoNum type="romanUcPeriod"/>
            </a:pPr>
            <a:r>
              <a:rPr lang="en-GB" noProof="0" dirty="0"/>
              <a:t>Session 8 recap</a:t>
            </a:r>
          </a:p>
          <a:p>
            <a:pPr marL="571500" indent="-571500">
              <a:buFont typeface="+mj-lt"/>
              <a:buAutoNum type="romanUcPeriod"/>
            </a:pPr>
            <a:r>
              <a:rPr lang="en-GB" noProof="0" dirty="0"/>
              <a:t>Trauma in Tamil Tigress</a:t>
            </a:r>
          </a:p>
          <a:p>
            <a:pPr marL="571500" indent="-571500">
              <a:buFont typeface="+mj-lt"/>
              <a:buAutoNum type="romanUcPeriod"/>
            </a:pPr>
            <a:r>
              <a:rPr lang="en-GB" dirty="0"/>
              <a:t>Task and Discussion</a:t>
            </a:r>
          </a:p>
          <a:p>
            <a:pPr marL="571500" indent="-571500">
              <a:buFont typeface="+mj-lt"/>
              <a:buAutoNum type="romanUcPeriod"/>
            </a:pPr>
            <a:r>
              <a:rPr lang="en-GB" noProof="0" dirty="0"/>
              <a:t>Discontinuities and factuality in the narration</a:t>
            </a:r>
          </a:p>
          <a:p>
            <a:pPr marL="571500" indent="-571500">
              <a:buFont typeface="+mj-lt"/>
              <a:buAutoNum type="romanUcPeriod"/>
            </a:pPr>
            <a:r>
              <a:rPr lang="en-GB" dirty="0"/>
              <a:t>Factuality and reconciliation </a:t>
            </a:r>
          </a:p>
          <a:p>
            <a:pPr marL="571500" indent="-571500">
              <a:buFont typeface="+mj-lt"/>
              <a:buAutoNum type="romanUcPeriod"/>
            </a:pPr>
            <a:r>
              <a:rPr lang="en-GB" noProof="0" dirty="0"/>
              <a:t>Concept of ‘replaced memories’</a:t>
            </a:r>
          </a:p>
          <a:p>
            <a:pPr marL="571500" indent="-571500">
              <a:buFont typeface="+mj-lt"/>
              <a:buAutoNum type="romanUcPeriod"/>
            </a:pPr>
            <a:r>
              <a:rPr lang="en-GB" dirty="0"/>
              <a:t>Discussion question </a:t>
            </a:r>
            <a:endParaRPr lang="en-GB" noProof="0" dirty="0"/>
          </a:p>
          <a:p>
            <a:pPr marL="571500" indent="-571500">
              <a:buFont typeface="+mj-lt"/>
              <a:buAutoNum type="romanUcPeriod"/>
            </a:pPr>
            <a:endParaRPr lang="de-EE" dirty="0"/>
          </a:p>
        </p:txBody>
      </p:sp>
    </p:spTree>
    <p:extLst>
      <p:ext uri="{BB962C8B-B14F-4D97-AF65-F5344CB8AC3E}">
        <p14:creationId xmlns:p14="http://schemas.microsoft.com/office/powerpoint/2010/main" val="4062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4E771-D3C5-3727-D32A-7237EEFE3ECF}"/>
              </a:ext>
            </a:extLst>
          </p:cNvPr>
          <p:cNvSpPr>
            <a:spLocks noGrp="1"/>
          </p:cNvSpPr>
          <p:nvPr>
            <p:ph type="title"/>
          </p:nvPr>
        </p:nvSpPr>
        <p:spPr/>
        <p:txBody>
          <a:bodyPr/>
          <a:lstStyle/>
          <a:p>
            <a:r>
              <a:rPr lang="de-EE" dirty="0"/>
              <a:t>Register of Videos</a:t>
            </a:r>
          </a:p>
        </p:txBody>
      </p:sp>
      <p:sp>
        <p:nvSpPr>
          <p:cNvPr id="3" name="Inhaltsplatzhalter 2">
            <a:extLst>
              <a:ext uri="{FF2B5EF4-FFF2-40B4-BE49-F238E27FC236}">
                <a16:creationId xmlns:a16="http://schemas.microsoft.com/office/drawing/2014/main" id="{47075B7D-6C2E-74F5-EA82-C0F3A6610940}"/>
              </a:ext>
            </a:extLst>
          </p:cNvPr>
          <p:cNvSpPr>
            <a:spLocks noGrp="1"/>
          </p:cNvSpPr>
          <p:nvPr>
            <p:ph idx="1"/>
          </p:nvPr>
        </p:nvSpPr>
        <p:spPr/>
        <p:txBody>
          <a:bodyPr/>
          <a:lstStyle/>
          <a:p>
            <a:pPr marL="0" indent="0">
              <a:buNone/>
            </a:pPr>
            <a:r>
              <a:rPr lang="en-GB" noProof="0" dirty="0"/>
              <a:t>“</a:t>
            </a:r>
            <a:r>
              <a:rPr lang="en-GB" noProof="0" dirty="0" err="1"/>
              <a:t>Niromi</a:t>
            </a:r>
            <a:r>
              <a:rPr lang="en-GB" noProof="0" dirty="0"/>
              <a:t> de </a:t>
            </a:r>
            <a:r>
              <a:rPr lang="en-GB" noProof="0" dirty="0" err="1"/>
              <a:t>Soyza</a:t>
            </a:r>
            <a:r>
              <a:rPr lang="en-GB" noProof="0" dirty="0"/>
              <a:t> discusses Tamil Tigress.” </a:t>
            </a:r>
            <a:r>
              <a:rPr lang="en-GB" i="1" noProof="0" dirty="0"/>
              <a:t>YouTube,</a:t>
            </a:r>
            <a:r>
              <a:rPr lang="en-GB" noProof="0" dirty="0"/>
              <a:t> uploaded by Allen &amp; Unwin, 18 July 	2012, https://</a:t>
            </a:r>
            <a:r>
              <a:rPr lang="en-GB" noProof="0" dirty="0" err="1"/>
              <a:t>www.youtube.com</a:t>
            </a:r>
            <a:r>
              <a:rPr lang="en-GB" noProof="0" dirty="0"/>
              <a:t>/</a:t>
            </a:r>
            <a:r>
              <a:rPr lang="en-GB" noProof="0" dirty="0" err="1"/>
              <a:t>watch?v</a:t>
            </a:r>
            <a:r>
              <a:rPr lang="en-GB" noProof="0" dirty="0"/>
              <a:t>=wv6qetHPa58.</a:t>
            </a:r>
          </a:p>
          <a:p>
            <a:pPr marL="0" indent="0">
              <a:buNone/>
            </a:pPr>
            <a:r>
              <a:rPr lang="en-GB" noProof="0" dirty="0"/>
              <a:t>“Tamil Tigress </a:t>
            </a:r>
            <a:r>
              <a:rPr lang="en-GB" noProof="0" dirty="0" err="1"/>
              <a:t>Niromi</a:t>
            </a:r>
            <a:r>
              <a:rPr lang="en-GB" noProof="0" dirty="0"/>
              <a:t> de </a:t>
            </a:r>
            <a:r>
              <a:rPr lang="en-GB" noProof="0" dirty="0" err="1"/>
              <a:t>Soyza</a:t>
            </a:r>
            <a:r>
              <a:rPr lang="en-GB" noProof="0" dirty="0"/>
              <a:t> Part 3.” </a:t>
            </a:r>
            <a:r>
              <a:rPr lang="en-GB" i="1" noProof="0" dirty="0"/>
              <a:t>YouTube</a:t>
            </a:r>
            <a:r>
              <a:rPr lang="en-GB" noProof="0" dirty="0"/>
              <a:t>, uploaded by </a:t>
            </a:r>
            <a:r>
              <a:rPr lang="en-GB" noProof="0" dirty="0" err="1"/>
              <a:t>Worldpeacefull</a:t>
            </a:r>
            <a:r>
              <a:rPr lang="en-GB" noProof="0" dirty="0"/>
              <a:t> 	Empowerment</a:t>
            </a:r>
            <a:r>
              <a:rPr lang="en-GB" dirty="0"/>
              <a:t>, 20 March 2013, 	https://www.youtube.com/watch?v=hVqLN0vo954. </a:t>
            </a:r>
            <a:endParaRPr lang="en-GB" noProof="0" dirty="0"/>
          </a:p>
          <a:p>
            <a:pPr marL="0" indent="0">
              <a:buNone/>
            </a:pPr>
            <a:endParaRPr lang="de-EE" dirty="0"/>
          </a:p>
        </p:txBody>
      </p:sp>
    </p:spTree>
    <p:extLst>
      <p:ext uri="{BB962C8B-B14F-4D97-AF65-F5344CB8AC3E}">
        <p14:creationId xmlns:p14="http://schemas.microsoft.com/office/powerpoint/2010/main" val="134231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FDEC5-7ABF-40B0-51F8-E7687CE44898}"/>
              </a:ext>
            </a:extLst>
          </p:cNvPr>
          <p:cNvSpPr>
            <a:spLocks noGrp="1"/>
          </p:cNvSpPr>
          <p:nvPr>
            <p:ph type="title"/>
          </p:nvPr>
        </p:nvSpPr>
        <p:spPr/>
        <p:txBody>
          <a:bodyPr/>
          <a:lstStyle/>
          <a:p>
            <a:r>
              <a:rPr lang="de-DE" dirty="0"/>
              <a:t>S</a:t>
            </a:r>
            <a:r>
              <a:rPr lang="de-EE" dirty="0"/>
              <a:t>ession 8 recap</a:t>
            </a:r>
          </a:p>
        </p:txBody>
      </p:sp>
      <p:sp>
        <p:nvSpPr>
          <p:cNvPr id="3" name="Inhaltsplatzhalter 2">
            <a:extLst>
              <a:ext uri="{FF2B5EF4-FFF2-40B4-BE49-F238E27FC236}">
                <a16:creationId xmlns:a16="http://schemas.microsoft.com/office/drawing/2014/main" id="{E218C9F3-4B2D-5D76-EF89-F484DFB846A0}"/>
              </a:ext>
            </a:extLst>
          </p:cNvPr>
          <p:cNvSpPr>
            <a:spLocks noGrp="1"/>
          </p:cNvSpPr>
          <p:nvPr>
            <p:ph idx="1"/>
          </p:nvPr>
        </p:nvSpPr>
        <p:spPr/>
        <p:txBody>
          <a:bodyPr>
            <a:normAutofit fontScale="92500" lnSpcReduction="10000"/>
          </a:bodyPr>
          <a:lstStyle/>
          <a:p>
            <a:r>
              <a:rPr lang="de-EE" b="1" dirty="0"/>
              <a:t>1986</a:t>
            </a:r>
            <a:r>
              <a:rPr lang="de-EE" dirty="0"/>
              <a:t>: Niromi joins SOLT (Student Organisation of Liberation Tigers)</a:t>
            </a:r>
          </a:p>
          <a:p>
            <a:r>
              <a:rPr lang="de-EE" b="1" dirty="0"/>
              <a:t>May 1987</a:t>
            </a:r>
            <a:r>
              <a:rPr lang="de-EE" dirty="0"/>
              <a:t>: Niromi and Ajanthi join the LTTE</a:t>
            </a:r>
          </a:p>
          <a:p>
            <a:r>
              <a:rPr lang="de-EE" b="1" dirty="0"/>
              <a:t>August 1987</a:t>
            </a:r>
            <a:r>
              <a:rPr lang="de-EE" dirty="0"/>
              <a:t>: Niromi starts her training in a camp</a:t>
            </a:r>
          </a:p>
          <a:p>
            <a:r>
              <a:rPr lang="de-EE" b="1" dirty="0"/>
              <a:t>September 1987</a:t>
            </a:r>
            <a:r>
              <a:rPr lang="de-EE" dirty="0"/>
              <a:t>: Thileepan goes on a hunger strike for 12 days, leading to his death</a:t>
            </a:r>
          </a:p>
          <a:p>
            <a:r>
              <a:rPr lang="de-EE" b="1" dirty="0"/>
              <a:t>October 1987</a:t>
            </a:r>
            <a:r>
              <a:rPr lang="de-EE" dirty="0"/>
              <a:t>: Niromi is sent to the battlefield witnessing the death of her friends and comrades</a:t>
            </a:r>
          </a:p>
          <a:p>
            <a:r>
              <a:rPr lang="de-EE" b="1" dirty="0"/>
              <a:t>December 1987</a:t>
            </a:r>
            <a:r>
              <a:rPr lang="de-EE" dirty="0"/>
              <a:t>: Niromi resigns and is allowed to leave the Tigers</a:t>
            </a:r>
          </a:p>
          <a:p>
            <a:r>
              <a:rPr lang="de-EE" b="1" dirty="0"/>
              <a:t>1988</a:t>
            </a:r>
            <a:r>
              <a:rPr lang="de-EE" dirty="0"/>
              <a:t>: Niromi enrolls to a boarding school in India</a:t>
            </a:r>
          </a:p>
          <a:p>
            <a:r>
              <a:rPr lang="de-DE" b="1" dirty="0"/>
              <a:t>P</a:t>
            </a:r>
            <a:r>
              <a:rPr lang="de-EE" b="1" dirty="0"/>
              <a:t>resent</a:t>
            </a:r>
            <a:r>
              <a:rPr lang="de-EE" dirty="0"/>
              <a:t>: Niromi and her family lives in Australia</a:t>
            </a:r>
          </a:p>
          <a:p>
            <a:endParaRPr lang="de-EE" dirty="0"/>
          </a:p>
          <a:p>
            <a:endParaRPr lang="de-EE" dirty="0"/>
          </a:p>
        </p:txBody>
      </p:sp>
    </p:spTree>
    <p:extLst>
      <p:ext uri="{BB962C8B-B14F-4D97-AF65-F5344CB8AC3E}">
        <p14:creationId xmlns:p14="http://schemas.microsoft.com/office/powerpoint/2010/main" val="37017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4D4C2-AC50-3A0F-3A3B-D406F6B8DA40}"/>
              </a:ext>
            </a:extLst>
          </p:cNvPr>
          <p:cNvSpPr>
            <a:spLocks noGrp="1"/>
          </p:cNvSpPr>
          <p:nvPr>
            <p:ph type="title"/>
          </p:nvPr>
        </p:nvSpPr>
        <p:spPr/>
        <p:txBody>
          <a:bodyPr>
            <a:normAutofit/>
          </a:bodyPr>
          <a:lstStyle/>
          <a:p>
            <a:r>
              <a:rPr lang="de-EE" sz="4000" dirty="0"/>
              <a:t>Session 8 recap – most important characters</a:t>
            </a:r>
          </a:p>
        </p:txBody>
      </p:sp>
      <p:sp>
        <p:nvSpPr>
          <p:cNvPr id="3" name="Inhaltsplatzhalter 2">
            <a:extLst>
              <a:ext uri="{FF2B5EF4-FFF2-40B4-BE49-F238E27FC236}">
                <a16:creationId xmlns:a16="http://schemas.microsoft.com/office/drawing/2014/main" id="{BB8A0E1C-2B2A-460C-EE71-95EE436C8E6F}"/>
              </a:ext>
            </a:extLst>
          </p:cNvPr>
          <p:cNvSpPr>
            <a:spLocks noGrp="1"/>
          </p:cNvSpPr>
          <p:nvPr>
            <p:ph idx="1"/>
          </p:nvPr>
        </p:nvSpPr>
        <p:spPr/>
        <p:txBody>
          <a:bodyPr/>
          <a:lstStyle/>
          <a:p>
            <a:r>
              <a:rPr lang="de-DE" dirty="0"/>
              <a:t>H</a:t>
            </a:r>
            <a:r>
              <a:rPr lang="de-EE" dirty="0"/>
              <a:t>er mother</a:t>
            </a:r>
          </a:p>
          <a:p>
            <a:r>
              <a:rPr lang="de-DE" dirty="0"/>
              <a:t>H</a:t>
            </a:r>
            <a:r>
              <a:rPr lang="de-EE" dirty="0"/>
              <a:t>er sister Shirani</a:t>
            </a:r>
          </a:p>
          <a:p>
            <a:r>
              <a:rPr lang="de-EE" dirty="0"/>
              <a:t>Ajanthi</a:t>
            </a:r>
          </a:p>
          <a:p>
            <a:r>
              <a:rPr lang="de-EE" dirty="0"/>
              <a:t>Muralie</a:t>
            </a:r>
          </a:p>
          <a:p>
            <a:r>
              <a:rPr lang="de-EE" dirty="0"/>
              <a:t>Thileepan</a:t>
            </a:r>
          </a:p>
          <a:p>
            <a:r>
              <a:rPr lang="de-EE" dirty="0"/>
              <a:t>Roshan</a:t>
            </a:r>
          </a:p>
          <a:p>
            <a:r>
              <a:rPr lang="de-EE" dirty="0"/>
              <a:t>(Akila)</a:t>
            </a:r>
          </a:p>
        </p:txBody>
      </p:sp>
    </p:spTree>
    <p:extLst>
      <p:ext uri="{BB962C8B-B14F-4D97-AF65-F5344CB8AC3E}">
        <p14:creationId xmlns:p14="http://schemas.microsoft.com/office/powerpoint/2010/main" val="37578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D2C44-6CAD-7B62-9A8F-C146126747B3}"/>
              </a:ext>
            </a:extLst>
          </p:cNvPr>
          <p:cNvSpPr>
            <a:spLocks noGrp="1"/>
          </p:cNvSpPr>
          <p:nvPr>
            <p:ph type="title"/>
          </p:nvPr>
        </p:nvSpPr>
        <p:spPr/>
        <p:txBody>
          <a:bodyPr/>
          <a:lstStyle/>
          <a:p>
            <a:r>
              <a:rPr lang="de-EE" dirty="0"/>
              <a:t>Trauma in Tamil Tigress</a:t>
            </a:r>
          </a:p>
        </p:txBody>
      </p:sp>
      <p:sp>
        <p:nvSpPr>
          <p:cNvPr id="3" name="Inhaltsplatzhalter 2">
            <a:extLst>
              <a:ext uri="{FF2B5EF4-FFF2-40B4-BE49-F238E27FC236}">
                <a16:creationId xmlns:a16="http://schemas.microsoft.com/office/drawing/2014/main" id="{4DCA6D96-DD7A-E0D5-88A1-EE287F13F604}"/>
              </a:ext>
            </a:extLst>
          </p:cNvPr>
          <p:cNvSpPr>
            <a:spLocks noGrp="1"/>
          </p:cNvSpPr>
          <p:nvPr>
            <p:ph idx="1"/>
          </p:nvPr>
        </p:nvSpPr>
        <p:spPr/>
        <p:txBody>
          <a:bodyPr/>
          <a:lstStyle/>
          <a:p>
            <a:pPr marL="0" indent="0">
              <a:buNone/>
            </a:pPr>
            <a:r>
              <a:rPr lang="de-EE" dirty="0"/>
              <a:t>According to OED:</a:t>
            </a:r>
          </a:p>
          <a:p>
            <a:pPr marL="0" indent="0">
              <a:lnSpc>
                <a:spcPct val="150000"/>
              </a:lnSpc>
              <a:buNone/>
            </a:pPr>
            <a:r>
              <a:rPr lang="en-GB" i="1" noProof="0" dirty="0"/>
              <a:t>Psychoanalysis</a:t>
            </a:r>
            <a:r>
              <a:rPr lang="en-GB" noProof="0" dirty="0"/>
              <a:t> and </a:t>
            </a:r>
            <a:r>
              <a:rPr lang="en-GB" i="1" noProof="0" dirty="0"/>
              <a:t>Psychiatry</a:t>
            </a:r>
            <a:r>
              <a:rPr lang="en-GB" noProof="0" dirty="0"/>
              <a:t>. A psychic injury, esp. one caused by emotional shock the memory of which is repressed and remains unhealed; an internal injury, esp. to the brain, which may result in a behavioural disorder of organic origin. Also, the state or condition so caused.</a:t>
            </a:r>
          </a:p>
        </p:txBody>
      </p:sp>
      <p:sp>
        <p:nvSpPr>
          <p:cNvPr id="4" name="Textfeld 3">
            <a:extLst>
              <a:ext uri="{FF2B5EF4-FFF2-40B4-BE49-F238E27FC236}">
                <a16:creationId xmlns:a16="http://schemas.microsoft.com/office/drawing/2014/main" id="{A29931CE-14B3-2A36-F041-B70BEA20354B}"/>
              </a:ext>
            </a:extLst>
          </p:cNvPr>
          <p:cNvSpPr txBox="1"/>
          <p:nvPr/>
        </p:nvSpPr>
        <p:spPr>
          <a:xfrm>
            <a:off x="4729162" y="5682734"/>
            <a:ext cx="2886075" cy="369332"/>
          </a:xfrm>
          <a:prstGeom prst="rect">
            <a:avLst/>
          </a:prstGeom>
          <a:noFill/>
        </p:spPr>
        <p:txBody>
          <a:bodyPr wrap="square" rtlCol="0">
            <a:spAutoFit/>
          </a:bodyPr>
          <a:lstStyle/>
          <a:p>
            <a:r>
              <a:rPr lang="de-EE" dirty="0">
                <a:solidFill>
                  <a:schemeClr val="bg1">
                    <a:lumMod val="65000"/>
                  </a:schemeClr>
                </a:solidFill>
              </a:rPr>
              <a:t>(Oxford English Dictionary)</a:t>
            </a:r>
          </a:p>
        </p:txBody>
      </p:sp>
    </p:spTree>
    <p:extLst>
      <p:ext uri="{BB962C8B-B14F-4D97-AF65-F5344CB8AC3E}">
        <p14:creationId xmlns:p14="http://schemas.microsoft.com/office/powerpoint/2010/main" val="12305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E7B7A-631C-7E89-3238-E7C5307CF53C}"/>
              </a:ext>
            </a:extLst>
          </p:cNvPr>
          <p:cNvSpPr>
            <a:spLocks noGrp="1"/>
          </p:cNvSpPr>
          <p:nvPr>
            <p:ph type="title"/>
          </p:nvPr>
        </p:nvSpPr>
        <p:spPr/>
        <p:txBody>
          <a:bodyPr/>
          <a:lstStyle/>
          <a:p>
            <a:r>
              <a:rPr lang="de-EE" dirty="0"/>
              <a:t>Task</a:t>
            </a:r>
          </a:p>
        </p:txBody>
      </p:sp>
      <p:sp>
        <p:nvSpPr>
          <p:cNvPr id="3" name="Inhaltsplatzhalter 2">
            <a:extLst>
              <a:ext uri="{FF2B5EF4-FFF2-40B4-BE49-F238E27FC236}">
                <a16:creationId xmlns:a16="http://schemas.microsoft.com/office/drawing/2014/main" id="{C2FF9F64-869B-FE90-F5E6-790C878C3462}"/>
              </a:ext>
            </a:extLst>
          </p:cNvPr>
          <p:cNvSpPr>
            <a:spLocks noGrp="1"/>
          </p:cNvSpPr>
          <p:nvPr>
            <p:ph idx="1"/>
          </p:nvPr>
        </p:nvSpPr>
        <p:spPr>
          <a:xfrm>
            <a:off x="1295400" y="2171700"/>
            <a:ext cx="9601200" cy="3581400"/>
          </a:xfrm>
        </p:spPr>
        <p:txBody>
          <a:bodyPr/>
          <a:lstStyle/>
          <a:p>
            <a:pPr>
              <a:lnSpc>
                <a:spcPct val="150000"/>
              </a:lnSpc>
            </a:pPr>
            <a:r>
              <a:rPr lang="de-EE" dirty="0"/>
              <a:t>Look up the pages I provide to you and answer the following questions:</a:t>
            </a:r>
          </a:p>
          <a:p>
            <a:pPr lvl="1">
              <a:lnSpc>
                <a:spcPct val="150000"/>
              </a:lnSpc>
            </a:pPr>
            <a:r>
              <a:rPr lang="de-EE" dirty="0"/>
              <a:t>What is happening there?</a:t>
            </a:r>
          </a:p>
          <a:p>
            <a:pPr lvl="1">
              <a:lnSpc>
                <a:spcPct val="150000"/>
              </a:lnSpc>
            </a:pPr>
            <a:r>
              <a:rPr lang="de-EE" dirty="0"/>
              <a:t>How does the passage relate to trauma?</a:t>
            </a:r>
          </a:p>
          <a:p>
            <a:pPr lvl="1">
              <a:lnSpc>
                <a:spcPct val="150000"/>
              </a:lnSpc>
            </a:pPr>
            <a:r>
              <a:rPr lang="de-EE" dirty="0"/>
              <a:t>How does she respond to the event?</a:t>
            </a:r>
          </a:p>
          <a:p>
            <a:pPr lvl="1"/>
            <a:endParaRPr lang="de-EE" dirty="0"/>
          </a:p>
        </p:txBody>
      </p:sp>
    </p:spTree>
    <p:extLst>
      <p:ext uri="{BB962C8B-B14F-4D97-AF65-F5344CB8AC3E}">
        <p14:creationId xmlns:p14="http://schemas.microsoft.com/office/powerpoint/2010/main" val="7812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73E3E-EBCC-9B33-40D2-E64F76057C96}"/>
              </a:ext>
            </a:extLst>
          </p:cNvPr>
          <p:cNvSpPr>
            <a:spLocks noGrp="1"/>
          </p:cNvSpPr>
          <p:nvPr>
            <p:ph type="title"/>
          </p:nvPr>
        </p:nvSpPr>
        <p:spPr/>
        <p:txBody>
          <a:bodyPr/>
          <a:lstStyle/>
          <a:p>
            <a:r>
              <a:rPr lang="de-EE" dirty="0"/>
              <a:t>Task results</a:t>
            </a:r>
          </a:p>
        </p:txBody>
      </p:sp>
      <p:sp>
        <p:nvSpPr>
          <p:cNvPr id="3" name="Inhaltsplatzhalter 2">
            <a:extLst>
              <a:ext uri="{FF2B5EF4-FFF2-40B4-BE49-F238E27FC236}">
                <a16:creationId xmlns:a16="http://schemas.microsoft.com/office/drawing/2014/main" id="{8FE7B525-3EAB-1852-5169-3A698E0467FA}"/>
              </a:ext>
            </a:extLst>
          </p:cNvPr>
          <p:cNvSpPr>
            <a:spLocks noGrp="1"/>
          </p:cNvSpPr>
          <p:nvPr>
            <p:ph idx="1"/>
          </p:nvPr>
        </p:nvSpPr>
        <p:spPr/>
        <p:txBody>
          <a:bodyPr/>
          <a:lstStyle/>
          <a:p>
            <a:r>
              <a:rPr lang="en-GB" b="1" noProof="0" dirty="0"/>
              <a:t>P. 58-59</a:t>
            </a:r>
            <a:r>
              <a:rPr lang="en-GB" noProof="0" dirty="0"/>
              <a:t>: </a:t>
            </a:r>
            <a:r>
              <a:rPr lang="en-GB" b="1" noProof="0" dirty="0"/>
              <a:t>The murder of Benjamin</a:t>
            </a:r>
          </a:p>
          <a:p>
            <a:pPr lvl="1"/>
            <a:r>
              <a:rPr lang="en-GB" i="0" noProof="0" dirty="0"/>
              <a:t>Member of </a:t>
            </a:r>
            <a:r>
              <a:rPr lang="en-GB" b="1" i="0" noProof="0" dirty="0"/>
              <a:t>EPRLF</a:t>
            </a:r>
            <a:r>
              <a:rPr lang="en-GB" i="0" noProof="0" dirty="0"/>
              <a:t> (Eelam People‘s Revolutionary Liberation Front; militant group until 1987)</a:t>
            </a:r>
          </a:p>
          <a:p>
            <a:pPr lvl="1"/>
            <a:r>
              <a:rPr lang="en-GB" i="0" dirty="0"/>
              <a:t>“</a:t>
            </a:r>
            <a:r>
              <a:rPr lang="en-GB" i="0" noProof="0" dirty="0"/>
              <a:t>I wondered why the Tigers considered their dead to be heroes and those dead from other factions to be traitors. Since when did the lives of some Tamils become less important than others? And what gave the Tigers the authority to carry out such acts against their fellow Tamils?” (de </a:t>
            </a:r>
            <a:r>
              <a:rPr lang="en-GB" i="0" noProof="0" dirty="0" err="1"/>
              <a:t>Soyza</a:t>
            </a:r>
            <a:r>
              <a:rPr lang="en-GB" i="0" noProof="0" dirty="0"/>
              <a:t> 59)</a:t>
            </a:r>
          </a:p>
          <a:p>
            <a:pPr lvl="1"/>
            <a:r>
              <a:rPr lang="en-GB" i="0" dirty="0"/>
              <a:t>“</a:t>
            </a:r>
            <a:r>
              <a:rPr lang="en-GB" i="0" noProof="0" dirty="0"/>
              <a:t>for the greater good of a unified fight for Tamil Eelam, some sacrifices had to be made and some mistakes overlooked” (59)</a:t>
            </a:r>
            <a:endParaRPr lang="en-GB" noProof="0" dirty="0"/>
          </a:p>
          <a:p>
            <a:endParaRPr lang="de-EE" dirty="0"/>
          </a:p>
        </p:txBody>
      </p:sp>
    </p:spTree>
    <p:extLst>
      <p:ext uri="{BB962C8B-B14F-4D97-AF65-F5344CB8AC3E}">
        <p14:creationId xmlns:p14="http://schemas.microsoft.com/office/powerpoint/2010/main" val="33576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12F8C-77B4-EE5D-B4C5-DB53EA50E7DE}"/>
              </a:ext>
            </a:extLst>
          </p:cNvPr>
          <p:cNvSpPr>
            <a:spLocks noGrp="1"/>
          </p:cNvSpPr>
          <p:nvPr>
            <p:ph type="title"/>
          </p:nvPr>
        </p:nvSpPr>
        <p:spPr/>
        <p:txBody>
          <a:bodyPr/>
          <a:lstStyle/>
          <a:p>
            <a:r>
              <a:rPr lang="de-EE" dirty="0"/>
              <a:t>Task results</a:t>
            </a:r>
          </a:p>
        </p:txBody>
      </p:sp>
      <p:sp>
        <p:nvSpPr>
          <p:cNvPr id="3" name="Inhaltsplatzhalter 2">
            <a:extLst>
              <a:ext uri="{FF2B5EF4-FFF2-40B4-BE49-F238E27FC236}">
                <a16:creationId xmlns:a16="http://schemas.microsoft.com/office/drawing/2014/main" id="{F29E9DA4-8D3A-0B35-39A0-ECABCADD3D55}"/>
              </a:ext>
            </a:extLst>
          </p:cNvPr>
          <p:cNvSpPr>
            <a:spLocks noGrp="1"/>
          </p:cNvSpPr>
          <p:nvPr>
            <p:ph idx="1"/>
          </p:nvPr>
        </p:nvSpPr>
        <p:spPr/>
        <p:txBody>
          <a:bodyPr>
            <a:normAutofit lnSpcReduction="10000"/>
          </a:bodyPr>
          <a:lstStyle/>
          <a:p>
            <a:r>
              <a:rPr lang="de-DE" b="1" dirty="0"/>
              <a:t>P</a:t>
            </a:r>
            <a:r>
              <a:rPr lang="de-EE" b="1" dirty="0"/>
              <a:t>. 219-222: The murder of Vellai</a:t>
            </a:r>
          </a:p>
          <a:p>
            <a:pPr lvl="1"/>
            <a:r>
              <a:rPr lang="de-DE" i="0" dirty="0"/>
              <a:t>A</a:t>
            </a:r>
            <a:r>
              <a:rPr lang="de-EE" i="0" dirty="0"/>
              <a:t>ccused of being an informer and then tortured and killed for that</a:t>
            </a:r>
          </a:p>
          <a:p>
            <a:pPr lvl="1"/>
            <a:r>
              <a:rPr lang="en-GB" i="0" dirty="0"/>
              <a:t>“My blood chilled, knowing there was nothing I could do to stop the murder that was taking place in front of me” (220)</a:t>
            </a:r>
          </a:p>
          <a:p>
            <a:pPr lvl="1"/>
            <a:r>
              <a:rPr lang="en-GB" i="0" dirty="0"/>
              <a:t>“In all my encounters with the enemy I had never once seen their faces … But was I capable of shooting someone at close range? Or torturing another human being – whether it was an enemy soldier or, as it was in this case one of our own?” (221)</a:t>
            </a:r>
          </a:p>
          <a:p>
            <a:pPr lvl="1"/>
            <a:r>
              <a:rPr lang="en-GB" i="0" dirty="0"/>
              <a:t>“’I feel sick that we are part of a group that behaves like animals,’ </a:t>
            </a:r>
            <a:r>
              <a:rPr lang="en-GB" i="0" dirty="0" err="1"/>
              <a:t>Ajanthi</a:t>
            </a:r>
            <a:r>
              <a:rPr lang="en-GB" i="0" dirty="0"/>
              <a:t> had remarked that morning, looking unhappy. ‘I just want to go home and see my family. Perhaps I’ll feel better after that.’” (222)</a:t>
            </a:r>
            <a:endParaRPr lang="en-GB" dirty="0"/>
          </a:p>
          <a:p>
            <a:pPr lvl="1"/>
            <a:endParaRPr lang="en-GB" dirty="0"/>
          </a:p>
          <a:p>
            <a:pPr lvl="1"/>
            <a:endParaRPr lang="en-GB" dirty="0"/>
          </a:p>
          <a:p>
            <a:pPr lvl="1"/>
            <a:endParaRPr lang="de-EE" i="0" dirty="0"/>
          </a:p>
        </p:txBody>
      </p:sp>
    </p:spTree>
    <p:extLst>
      <p:ext uri="{BB962C8B-B14F-4D97-AF65-F5344CB8AC3E}">
        <p14:creationId xmlns:p14="http://schemas.microsoft.com/office/powerpoint/2010/main" val="26579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89FE-18A8-A61B-4EA1-540F4F6FEE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080320-C65B-BF6B-7815-A21405F2CA8C}"/>
              </a:ext>
            </a:extLst>
          </p:cNvPr>
          <p:cNvSpPr>
            <a:spLocks noGrp="1"/>
          </p:cNvSpPr>
          <p:nvPr>
            <p:ph type="title"/>
          </p:nvPr>
        </p:nvSpPr>
        <p:spPr/>
        <p:txBody>
          <a:bodyPr/>
          <a:lstStyle/>
          <a:p>
            <a:r>
              <a:rPr lang="de-EE" dirty="0"/>
              <a:t>Task results</a:t>
            </a:r>
          </a:p>
        </p:txBody>
      </p:sp>
      <p:sp>
        <p:nvSpPr>
          <p:cNvPr id="3" name="Inhaltsplatzhalter 2">
            <a:extLst>
              <a:ext uri="{FF2B5EF4-FFF2-40B4-BE49-F238E27FC236}">
                <a16:creationId xmlns:a16="http://schemas.microsoft.com/office/drawing/2014/main" id="{CC3453B9-36BB-7C26-C4EE-71EA260A7963}"/>
              </a:ext>
            </a:extLst>
          </p:cNvPr>
          <p:cNvSpPr>
            <a:spLocks noGrp="1"/>
          </p:cNvSpPr>
          <p:nvPr>
            <p:ph idx="1"/>
          </p:nvPr>
        </p:nvSpPr>
        <p:spPr/>
        <p:txBody>
          <a:bodyPr>
            <a:normAutofit lnSpcReduction="10000"/>
          </a:bodyPr>
          <a:lstStyle/>
          <a:p>
            <a:r>
              <a:rPr lang="de-DE" b="1" dirty="0"/>
              <a:t>P</a:t>
            </a:r>
            <a:r>
              <a:rPr lang="de-EE" b="1" dirty="0"/>
              <a:t>. 231-232: Witnessing the death of Ajanthi and other comrades</a:t>
            </a:r>
          </a:p>
          <a:p>
            <a:pPr lvl="1"/>
            <a:r>
              <a:rPr lang="de-DE" i="0" dirty="0" err="1"/>
              <a:t>While</a:t>
            </a:r>
            <a:r>
              <a:rPr lang="de-DE" i="0" dirty="0"/>
              <a:t> </a:t>
            </a:r>
            <a:r>
              <a:rPr lang="de-DE" i="0" dirty="0" err="1"/>
              <a:t>trying</a:t>
            </a:r>
            <a:r>
              <a:rPr lang="de-DE" i="0" dirty="0"/>
              <a:t> </a:t>
            </a:r>
            <a:r>
              <a:rPr lang="de-DE" i="0" dirty="0" err="1"/>
              <a:t>to</a:t>
            </a:r>
            <a:r>
              <a:rPr lang="de-DE" i="0" dirty="0"/>
              <a:t> </a:t>
            </a:r>
            <a:r>
              <a:rPr lang="de-DE" i="0" dirty="0" err="1"/>
              <a:t>cross</a:t>
            </a:r>
            <a:r>
              <a:rPr lang="de-DE" i="0" dirty="0"/>
              <a:t> a </a:t>
            </a:r>
            <a:r>
              <a:rPr lang="de-DE" i="0" dirty="0" err="1"/>
              <a:t>main</a:t>
            </a:r>
            <a:r>
              <a:rPr lang="de-DE" i="0" dirty="0"/>
              <a:t> </a:t>
            </a:r>
            <a:r>
              <a:rPr lang="de-DE" i="0" dirty="0" err="1"/>
              <a:t>road</a:t>
            </a:r>
            <a:r>
              <a:rPr lang="de-DE" i="0" dirty="0"/>
              <a:t> </a:t>
            </a:r>
            <a:r>
              <a:rPr lang="de-DE" i="0" dirty="0" err="1"/>
              <a:t>they</a:t>
            </a:r>
            <a:r>
              <a:rPr lang="de-DE" i="0" dirty="0"/>
              <a:t> </a:t>
            </a:r>
            <a:r>
              <a:rPr lang="de-DE" i="0" dirty="0" err="1"/>
              <a:t>were</a:t>
            </a:r>
            <a:r>
              <a:rPr lang="de-DE" i="0" dirty="0"/>
              <a:t> </a:t>
            </a:r>
            <a:r>
              <a:rPr lang="de-DE" i="0" dirty="0" err="1"/>
              <a:t>surprised</a:t>
            </a:r>
            <a:r>
              <a:rPr lang="de-DE" i="0" dirty="0"/>
              <a:t> </a:t>
            </a:r>
            <a:r>
              <a:rPr lang="de-DE" i="0" dirty="0" err="1"/>
              <a:t>by</a:t>
            </a:r>
            <a:r>
              <a:rPr lang="de-DE" i="0" dirty="0"/>
              <a:t> </a:t>
            </a:r>
            <a:r>
              <a:rPr lang="de-DE" i="0" dirty="0" err="1"/>
              <a:t>the</a:t>
            </a:r>
            <a:r>
              <a:rPr lang="de-DE" i="0" dirty="0"/>
              <a:t> </a:t>
            </a:r>
            <a:r>
              <a:rPr lang="de-DE" i="0" dirty="0" err="1"/>
              <a:t>enemy</a:t>
            </a:r>
            <a:endParaRPr lang="de-EE" i="0" dirty="0"/>
          </a:p>
          <a:p>
            <a:pPr lvl="1"/>
            <a:r>
              <a:rPr lang="en-GB" i="0" dirty="0"/>
              <a:t>“His head blew into smithereens and its contents of flesh and blood splattered, drenching me” (231)</a:t>
            </a:r>
          </a:p>
          <a:p>
            <a:pPr lvl="1"/>
            <a:r>
              <a:rPr lang="en-GB" i="0" dirty="0"/>
              <a:t>“Then abruptly she fell backwards, her hands and feet splaying awkwardly … My head went numb. I tried to reach out to her, but she seemed so far away” (232)</a:t>
            </a:r>
          </a:p>
          <a:p>
            <a:pPr lvl="1"/>
            <a:r>
              <a:rPr lang="en-GB" i="0" dirty="0"/>
              <a:t>“To my right I could see the two boys, Rajan and Easan, struggling to drag </a:t>
            </a:r>
            <a:r>
              <a:rPr lang="en-GB" i="0" dirty="0" err="1"/>
              <a:t>Muralie</a:t>
            </a:r>
            <a:r>
              <a:rPr lang="en-GB" i="0" dirty="0"/>
              <a:t> through the wet grass” (232)</a:t>
            </a:r>
          </a:p>
          <a:p>
            <a:pPr lvl="1"/>
            <a:r>
              <a:rPr lang="en-GB" i="0" dirty="0"/>
              <a:t>“I did not understand why I had been left behind. Why was I underserving of death’s attention, when it had taken all my friends away? Why was I left to endure such horrible loneliness” (241)</a:t>
            </a:r>
          </a:p>
          <a:p>
            <a:pPr marL="530352" lvl="1" indent="0">
              <a:buNone/>
            </a:pPr>
            <a:endParaRPr lang="en-GB" dirty="0"/>
          </a:p>
          <a:p>
            <a:pPr lvl="1"/>
            <a:endParaRPr lang="en-GB" dirty="0"/>
          </a:p>
          <a:p>
            <a:pPr lvl="1"/>
            <a:endParaRPr lang="en-GB" dirty="0"/>
          </a:p>
          <a:p>
            <a:pPr lvl="1"/>
            <a:endParaRPr lang="de-EE" i="0" dirty="0"/>
          </a:p>
        </p:txBody>
      </p:sp>
    </p:spTree>
    <p:extLst>
      <p:ext uri="{BB962C8B-B14F-4D97-AF65-F5344CB8AC3E}">
        <p14:creationId xmlns:p14="http://schemas.microsoft.com/office/powerpoint/2010/main" val="24539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sschnitt">
  <a:themeElements>
    <a:clrScheme name="Ausschnitt">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usschnitt">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schnit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0</TotalTime>
  <Words>1551</Words>
  <Application>Microsoft Macintosh PowerPoint</Application>
  <PresentationFormat>Widescreen</PresentationFormat>
  <Paragraphs>114</Paragraphs>
  <Slides>20</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Aptos</vt:lpstr>
      <vt:lpstr>Franklin Gothic Book</vt:lpstr>
      <vt:lpstr>Ausschnitt</vt:lpstr>
      <vt:lpstr>Trauma and Reconciliation in Niromi de Soyza‘s tamil Tigress</vt:lpstr>
      <vt:lpstr>Outline</vt:lpstr>
      <vt:lpstr>Session 8 recap</vt:lpstr>
      <vt:lpstr>Session 8 recap – most important characters</vt:lpstr>
      <vt:lpstr>Trauma in Tamil Tigress</vt:lpstr>
      <vt:lpstr>Task</vt:lpstr>
      <vt:lpstr>Task results</vt:lpstr>
      <vt:lpstr>Task results</vt:lpstr>
      <vt:lpstr>Task results</vt:lpstr>
      <vt:lpstr>Task results</vt:lpstr>
      <vt:lpstr>Conclusion</vt:lpstr>
      <vt:lpstr>Discontinuities and factuality in the narration</vt:lpstr>
      <vt:lpstr>Discontinuities and factuality in the narration</vt:lpstr>
      <vt:lpstr>PowerPoint Presentation</vt:lpstr>
      <vt:lpstr>PowerPoint Presentation</vt:lpstr>
      <vt:lpstr>Factuality and reconciliation</vt:lpstr>
      <vt:lpstr>Concept of ‘replaced memories’</vt:lpstr>
      <vt:lpstr>Discussion question</vt:lpstr>
      <vt:lpstr>Sources</vt:lpstr>
      <vt:lpstr>Register of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Neele Sass</dc:creator>
  <cp:lastModifiedBy>9vfontc22q@goetheuniversitaet.onmicrosoft.com</cp:lastModifiedBy>
  <cp:revision>76</cp:revision>
  <dcterms:created xsi:type="dcterms:W3CDTF">2025-06-01T20:04:01Z</dcterms:created>
  <dcterms:modified xsi:type="dcterms:W3CDTF">2025-06-05T05:21:54Z</dcterms:modified>
</cp:coreProperties>
</file>