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074f7e16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074f7e1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e8f630fdc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e8f630fdc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e8f630fdc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e8f630fdc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074f7e164_1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074f7e164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074f7e164_1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3074f7e164_1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3003c97b6f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3003c97b6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e8f630fdc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e8f630fd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003c97b6f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003c97b6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003c97b6f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003c97b6f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003c97b6f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003c97b6f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074f7e164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074f7e1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003c97b6f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003c97b6f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e8f630fdc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e8f630fd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e8f630fdc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e8f630fdc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e8f630fdc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e8f630fdc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e8f630fdc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e8f630fdc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e8f630fdc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e8f630fdc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e8f630fdc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e8f630fdc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003c97b6f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003c97b6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e8f630fdc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e8f630fdc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e8f630fdc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2e8f630fd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pic>
        <p:nvPicPr>
          <p:cNvPr id="13" name="Google Shape;13;p2"/>
          <p:cNvPicPr preferRelativeResize="0"/>
          <p:nvPr/>
        </p:nvPicPr>
        <p:blipFill>
          <a:blip r:embed="rId2">
            <a:alphaModFix/>
          </a:blip>
          <a:stretch>
            <a:fillRect/>
          </a:stretch>
        </p:blipFill>
        <p:spPr>
          <a:xfrm>
            <a:off x="5786226" y="7"/>
            <a:ext cx="3357775"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elamview.com/2013/11/23/velupillai-prabhakaran-tamil-eelam-leaders-annual-speech/" TargetMode="External"/><Relationship Id="rId7" Type="http://schemas.openxmlformats.org/officeDocument/2006/relationships/hyperlink" Target="http://www.niromidesoyza.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nzz.ch/article8MRKP-ld.242635" TargetMode="External"/><Relationship Id="rId5" Type="http://schemas.openxmlformats.org/officeDocument/2006/relationships/hyperlink" Target="https://www.spiegel.de/politik/ausland/sri-lanka-buergerkrieg-forderte-100-000-todesopfer-a-626093.html" TargetMode="External"/><Relationship Id="rId4" Type="http://schemas.openxmlformats.org/officeDocument/2006/relationships/hyperlink" Target="https://images.app.goo.gl/NRKpCoKVPRfXo4RB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47725" y="1933825"/>
            <a:ext cx="5409300" cy="1799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de" dirty="0">
                <a:latin typeface="Courier New"/>
                <a:ea typeface="Courier New"/>
                <a:cs typeface="Courier New"/>
                <a:sym typeface="Courier New"/>
              </a:rPr>
              <a:t>Tamil </a:t>
            </a:r>
            <a:r>
              <a:rPr lang="de" dirty="0" err="1">
                <a:latin typeface="Courier New"/>
                <a:ea typeface="Courier New"/>
                <a:cs typeface="Courier New"/>
                <a:sym typeface="Courier New"/>
              </a:rPr>
              <a:t>Tigress</a:t>
            </a:r>
            <a:r>
              <a:rPr lang="de" dirty="0">
                <a:latin typeface="Courier New"/>
                <a:ea typeface="Courier New"/>
                <a:cs typeface="Courier New"/>
                <a:sym typeface="Courier New"/>
              </a:rPr>
              <a:t>- </a:t>
            </a:r>
            <a:r>
              <a:rPr lang="de" dirty="0" err="1">
                <a:latin typeface="Courier New"/>
                <a:ea typeface="Courier New"/>
                <a:cs typeface="Courier New"/>
                <a:sym typeface="Courier New"/>
              </a:rPr>
              <a:t>Niromi</a:t>
            </a:r>
            <a:r>
              <a:rPr lang="de" dirty="0">
                <a:latin typeface="Courier New"/>
                <a:ea typeface="Courier New"/>
                <a:cs typeface="Courier New"/>
                <a:sym typeface="Courier New"/>
              </a:rPr>
              <a:t> de </a:t>
            </a:r>
            <a:r>
              <a:rPr lang="de" dirty="0" err="1">
                <a:latin typeface="Courier New"/>
                <a:ea typeface="Courier New"/>
                <a:cs typeface="Courier New"/>
                <a:sym typeface="Courier New"/>
              </a:rPr>
              <a:t>Soyza</a:t>
            </a:r>
            <a:endParaRPr dirty="0">
              <a:latin typeface="Courier New"/>
              <a:ea typeface="Courier New"/>
              <a:cs typeface="Courier New"/>
              <a:sym typeface="Courier New"/>
            </a:endParaRPr>
          </a:p>
        </p:txBody>
      </p:sp>
      <p:sp>
        <p:nvSpPr>
          <p:cNvPr id="56" name="Google Shape;56;p13"/>
          <p:cNvSpPr txBox="1">
            <a:spLocks noGrp="1"/>
          </p:cNvSpPr>
          <p:nvPr>
            <p:ph type="subTitle" idx="1"/>
          </p:nvPr>
        </p:nvSpPr>
        <p:spPr>
          <a:xfrm>
            <a:off x="1477250" y="4606325"/>
            <a:ext cx="4308900" cy="5370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SzPct val="47413"/>
              <a:buNone/>
            </a:pPr>
            <a:endParaRPr sz="14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2"/>
          <p:cNvPicPr preferRelativeResize="0"/>
          <p:nvPr/>
        </p:nvPicPr>
        <p:blipFill rotWithShape="1">
          <a:blip r:embed="rId3">
            <a:alphaModFix/>
          </a:blip>
          <a:srcRect l="5995" t="50212" r="5052" b="7259"/>
          <a:stretch/>
        </p:blipFill>
        <p:spPr>
          <a:xfrm>
            <a:off x="1264654" y="0"/>
            <a:ext cx="6723594" cy="5143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body" idx="1"/>
          </p:nvPr>
        </p:nvSpPr>
        <p:spPr>
          <a:xfrm>
            <a:off x="311700" y="4407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a:t>“I dedicate my heart, body and soul to fight for the sacred cause of our revolutionary movement, which is to attain a free, democratic Tamil nation and, as I say this, I wholeheartedly accept the guidance of our leader Prabhakaran and promise that I will dutifully work for him with honesty and dedication, and begin my training. Tigers thirst for Tamil Eelam motherland!” </a:t>
            </a:r>
            <a:endParaRPr/>
          </a:p>
        </p:txBody>
      </p:sp>
      <p:pic>
        <p:nvPicPr>
          <p:cNvPr id="176" name="Google Shape;176;p23"/>
          <p:cNvPicPr preferRelativeResize="0"/>
          <p:nvPr/>
        </p:nvPicPr>
        <p:blipFill>
          <a:blip r:embed="rId3">
            <a:alphaModFix/>
          </a:blip>
          <a:stretch>
            <a:fillRect/>
          </a:stretch>
        </p:blipFill>
        <p:spPr>
          <a:xfrm>
            <a:off x="5103202" y="2362527"/>
            <a:ext cx="3535325" cy="236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Change of Niromis mindset </a:t>
            </a:r>
            <a:endParaRPr/>
          </a:p>
        </p:txBody>
      </p:sp>
      <p:sp>
        <p:nvSpPr>
          <p:cNvPr id="182" name="Google Shape;18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de"/>
              <a:t>Chapter 6:</a:t>
            </a:r>
            <a:endParaRPr/>
          </a:p>
          <a:p>
            <a:pPr marL="0" lvl="0" indent="0" algn="l" rtl="0">
              <a:spcBef>
                <a:spcPts val="1200"/>
              </a:spcBef>
              <a:spcAft>
                <a:spcPts val="0"/>
              </a:spcAft>
              <a:buClr>
                <a:schemeClr val="dk1"/>
              </a:buClr>
              <a:buSzPct val="61111"/>
              <a:buFont typeface="Arial"/>
              <a:buNone/>
            </a:pPr>
            <a:r>
              <a:rPr lang="de"/>
              <a:t>Shirani, Amma and Ajanthi’s family were waiting in the same room in which we had been interviewed by Thileepan the evening before. They sat with tears in their eyes and distress on their faces. As soon as I saw Shirani, emotion flooded over me. My legs turned into jelly, and tears burst from my eyes and ran down my face.</a:t>
            </a:r>
            <a:endParaRPr/>
          </a:p>
          <a:p>
            <a:pPr marL="0" lvl="0" indent="0" algn="l" rtl="0">
              <a:spcBef>
                <a:spcPts val="1200"/>
              </a:spcBef>
              <a:spcAft>
                <a:spcPts val="0"/>
              </a:spcAft>
              <a:buNone/>
            </a:pPr>
            <a:r>
              <a:rPr lang="de"/>
              <a:t>The second I stepped into the room, Amma became hysterical. “What have I ever done to you that you’d do this to me?’ she sobbed. “You were never left needing anything. And now you're throwing everything away—for what?’ Tears ran down her face like rivers. ‘I have everything, Amma, but the Tamils don’t have freedom,’ I tried to reason. ‘We must achieve Tamil Eelam for everyone.’ </a:t>
            </a:r>
            <a:endParaRPr/>
          </a:p>
          <a:p>
            <a:pPr marL="0" lvl="0" indent="0" algn="l" rtl="0">
              <a:spcBef>
                <a:spcPts val="1200"/>
              </a:spcBef>
              <a:spcAft>
                <a:spcPts val="0"/>
              </a:spcAft>
              <a:buNone/>
            </a:pPr>
            <a:endParaRPr/>
          </a:p>
          <a:p>
            <a:pPr marL="0" lvl="0" indent="0" algn="l" rtl="0">
              <a:spcBef>
                <a:spcPts val="1200"/>
              </a:spcBef>
              <a:spcAft>
                <a:spcPts val="0"/>
              </a:spcAft>
              <a:buNone/>
            </a:pPr>
            <a:r>
              <a:rPr lang="de"/>
              <a:t>Chapter 15:</a:t>
            </a:r>
            <a:endParaRPr/>
          </a:p>
          <a:p>
            <a:pPr marL="0" lvl="0" indent="0" algn="l" rtl="0">
              <a:spcBef>
                <a:spcPts val="1200"/>
              </a:spcBef>
              <a:spcAft>
                <a:spcPts val="0"/>
              </a:spcAft>
              <a:buNone/>
            </a:pPr>
            <a:r>
              <a:rPr lang="de"/>
              <a:t>But I felt no anger, only despair. If life becomes death so swiftly, what was the point of the endless human struggle to make things permanent? </a:t>
            </a:r>
            <a:endParaRPr/>
          </a:p>
          <a:p>
            <a:pPr marL="0" lvl="0" indent="0" algn="l" rtl="0">
              <a:spcBef>
                <a:spcPts val="1200"/>
              </a:spcBef>
              <a:spcAft>
                <a:spcPts val="0"/>
              </a:spcAft>
              <a:buNone/>
            </a:pPr>
            <a:r>
              <a:rPr lang="de"/>
              <a:t>Chapter 19:</a:t>
            </a:r>
            <a:endParaRPr/>
          </a:p>
          <a:p>
            <a:pPr marL="0" lvl="0" indent="0" algn="l" rtl="0">
              <a:spcBef>
                <a:spcPts val="1200"/>
              </a:spcBef>
              <a:spcAft>
                <a:spcPts val="1200"/>
              </a:spcAft>
              <a:buNone/>
            </a:pPr>
            <a:r>
              <a:rPr lang="de"/>
              <a:t>He’d know that I still believed in the Tamil cause, admired Prabhakaran, and cared about these young men and women, my comrades, who had become my family. But I wouldn’t be explaining to him that, while I shared their vision, I no longer shared their values.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Discussion questions</a:t>
            </a:r>
            <a:endParaRPr/>
          </a:p>
          <a:p>
            <a:pPr marL="0" lvl="0" indent="0" algn="l" rtl="0">
              <a:spcBef>
                <a:spcPts val="0"/>
              </a:spcBef>
              <a:spcAft>
                <a:spcPts val="0"/>
              </a:spcAft>
              <a:buNone/>
            </a:pPr>
            <a:endParaRPr/>
          </a:p>
        </p:txBody>
      </p:sp>
      <p:sp>
        <p:nvSpPr>
          <p:cNvPr id="188" name="Google Shape;18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highlight>
                  <a:schemeClr val="lt1"/>
                </a:highlight>
              </a:rPr>
              <a:t>Is it easy to sympathize with Niromi’s character with the way she is portrayed and her actions? </a:t>
            </a:r>
            <a:endParaRPr sz="2000">
              <a:solidFill>
                <a:schemeClr val="dk1"/>
              </a:solidFill>
              <a:highlight>
                <a:schemeClr val="lt1"/>
              </a:highlight>
            </a:endParaRPr>
          </a:p>
          <a:p>
            <a:pPr marL="0" lvl="0" indent="0" algn="l" rtl="0">
              <a:lnSpc>
                <a:spcPct val="90000"/>
              </a:lnSpc>
              <a:spcBef>
                <a:spcPts val="1000"/>
              </a:spcBef>
              <a:spcAft>
                <a:spcPts val="0"/>
              </a:spcAft>
              <a:buNone/>
            </a:pPr>
            <a:endParaRPr sz="2000">
              <a:solidFill>
                <a:schemeClr val="dk1"/>
              </a:solidFill>
              <a:highlight>
                <a:schemeClr val="lt1"/>
              </a:highlight>
            </a:endParaRPr>
          </a:p>
          <a:p>
            <a:pPr marL="0" lvl="0" indent="0" algn="l" rtl="0">
              <a:lnSpc>
                <a:spcPct val="90000"/>
              </a:lnSpc>
              <a:spcBef>
                <a:spcPts val="1000"/>
              </a:spcBef>
              <a:spcAft>
                <a:spcPts val="0"/>
              </a:spcAft>
              <a:buClr>
                <a:schemeClr val="dk1"/>
              </a:buClr>
              <a:buSzPts val="1100"/>
              <a:buFont typeface="Arial"/>
              <a:buNone/>
            </a:pPr>
            <a:endParaRPr sz="2000">
              <a:solidFill>
                <a:schemeClr val="dk1"/>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Discussion questions</a:t>
            </a:r>
            <a:endParaRPr/>
          </a:p>
          <a:p>
            <a:pPr marL="0" lvl="0" indent="0" algn="l" rtl="0">
              <a:spcBef>
                <a:spcPts val="0"/>
              </a:spcBef>
              <a:spcAft>
                <a:spcPts val="0"/>
              </a:spcAft>
              <a:buNone/>
            </a:pPr>
            <a:endParaRPr/>
          </a:p>
        </p:txBody>
      </p:sp>
      <p:sp>
        <p:nvSpPr>
          <p:cNvPr id="194" name="Google Shape;19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highlight>
                  <a:schemeClr val="lt1"/>
                </a:highlight>
              </a:rPr>
              <a:t>Is the portrayal of the war and the Tiger organisation, due to her young age and naiveness, realistic ?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Discussion questions</a:t>
            </a:r>
            <a:endParaRPr/>
          </a:p>
          <a:p>
            <a:pPr marL="0" lvl="0" indent="0" algn="l" rtl="0">
              <a:spcBef>
                <a:spcPts val="0"/>
              </a:spcBef>
              <a:spcAft>
                <a:spcPts val="0"/>
              </a:spcAft>
              <a:buNone/>
            </a:pPr>
            <a:endParaRPr/>
          </a:p>
        </p:txBody>
      </p:sp>
      <p:sp>
        <p:nvSpPr>
          <p:cNvPr id="200" name="Google Shape;20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highlight>
                  <a:schemeClr val="lt1"/>
                </a:highlight>
              </a:rPr>
              <a:t>What could have caused her determination at such young age to join the Tigers?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Discussion questions</a:t>
            </a:r>
            <a:endParaRPr/>
          </a:p>
        </p:txBody>
      </p:sp>
      <p:sp>
        <p:nvSpPr>
          <p:cNvPr id="206" name="Google Shape;206;p28"/>
          <p:cNvSpPr txBox="1">
            <a:spLocks noGrp="1"/>
          </p:cNvSpPr>
          <p:nvPr>
            <p:ph type="body" idx="1"/>
          </p:nvPr>
        </p:nvSpPr>
        <p:spPr>
          <a:xfrm>
            <a:off x="311700" y="1152475"/>
            <a:ext cx="8520600" cy="3416400"/>
          </a:xfrm>
          <a:prstGeom prst="rect">
            <a:avLst/>
          </a:prstGeom>
        </p:spPr>
        <p:txBody>
          <a:bodyPr spcFirstLastPara="1" wrap="square" lIns="91425" tIns="91425" rIns="145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rPr>
              <a:t>Does the writing style suit the plot and storyline? </a:t>
            </a:r>
            <a:endParaRPr sz="20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Discussion questions</a:t>
            </a:r>
            <a:endParaRPr/>
          </a:p>
          <a:p>
            <a:pPr marL="0" lvl="0" indent="0" algn="l" rtl="0">
              <a:spcBef>
                <a:spcPts val="0"/>
              </a:spcBef>
              <a:spcAft>
                <a:spcPts val="0"/>
              </a:spcAft>
              <a:buNone/>
            </a:pPr>
            <a:endParaRPr/>
          </a:p>
        </p:txBody>
      </p:sp>
      <p:sp>
        <p:nvSpPr>
          <p:cNvPr id="212" name="Google Shape;21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rPr>
              <a:t> Can you make out turning points or increase of action?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Discussion questions</a:t>
            </a:r>
            <a:endParaRPr/>
          </a:p>
          <a:p>
            <a:pPr marL="0" lvl="0" indent="0" algn="l" rtl="0">
              <a:spcBef>
                <a:spcPts val="0"/>
              </a:spcBef>
              <a:spcAft>
                <a:spcPts val="0"/>
              </a:spcAft>
              <a:buNone/>
            </a:pPr>
            <a:endParaRPr/>
          </a:p>
        </p:txBody>
      </p:sp>
      <p:sp>
        <p:nvSpPr>
          <p:cNvPr id="218" name="Google Shape;21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rPr>
              <a:t> Why is it important that different perceptions of the war are portrayed?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Discussion questions</a:t>
            </a:r>
            <a:endParaRPr/>
          </a:p>
        </p:txBody>
      </p:sp>
      <p:sp>
        <p:nvSpPr>
          <p:cNvPr id="224" name="Google Shape;224;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rPr>
              <a:t>Why is it important for Niromi to publish her story after leaving her country and starting a new life in Australia?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Outline </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de"/>
              <a:t>Niromi de Soyza</a:t>
            </a:r>
            <a:endParaRPr/>
          </a:p>
          <a:p>
            <a:pPr marL="457200" lvl="0" indent="-342900" algn="l" rtl="0">
              <a:spcBef>
                <a:spcPts val="0"/>
              </a:spcBef>
              <a:spcAft>
                <a:spcPts val="0"/>
              </a:spcAft>
              <a:buSzPts val="1800"/>
              <a:buAutoNum type="arabicPeriod"/>
            </a:pPr>
            <a:r>
              <a:rPr lang="de"/>
              <a:t>Timeline and Summary</a:t>
            </a:r>
            <a:endParaRPr/>
          </a:p>
          <a:p>
            <a:pPr marL="457200" lvl="0" indent="-342900" algn="l" rtl="0">
              <a:spcBef>
                <a:spcPts val="0"/>
              </a:spcBef>
              <a:spcAft>
                <a:spcPts val="0"/>
              </a:spcAft>
              <a:buSzPts val="1800"/>
              <a:buAutoNum type="arabicPeriod"/>
            </a:pPr>
            <a:r>
              <a:rPr lang="de"/>
              <a:t>Tigers flag and oath</a:t>
            </a:r>
            <a:endParaRPr/>
          </a:p>
          <a:p>
            <a:pPr marL="457200" lvl="0" indent="-342900" algn="l" rtl="0">
              <a:spcBef>
                <a:spcPts val="0"/>
              </a:spcBef>
              <a:spcAft>
                <a:spcPts val="0"/>
              </a:spcAft>
              <a:buSzPts val="1800"/>
              <a:buAutoNum type="arabicPeriod"/>
            </a:pPr>
            <a:r>
              <a:rPr lang="de"/>
              <a:t>The change of Niromi’s mindset</a:t>
            </a:r>
            <a:endParaRPr/>
          </a:p>
          <a:p>
            <a:pPr marL="457200" lvl="0" indent="-342900" algn="l" rtl="0">
              <a:spcBef>
                <a:spcPts val="0"/>
              </a:spcBef>
              <a:spcAft>
                <a:spcPts val="0"/>
              </a:spcAft>
              <a:buSzPts val="1800"/>
              <a:buAutoNum type="arabicPeriod"/>
            </a:pPr>
            <a:r>
              <a:rPr lang="de"/>
              <a:t>Characters and their connection (Mindmap)</a:t>
            </a:r>
            <a:endParaRPr/>
          </a:p>
          <a:p>
            <a:pPr marL="457200" lvl="0" indent="-342900" algn="l" rtl="0">
              <a:spcBef>
                <a:spcPts val="0"/>
              </a:spcBef>
              <a:spcAft>
                <a:spcPts val="0"/>
              </a:spcAft>
              <a:buSzPts val="1800"/>
              <a:buAutoNum type="arabicPeriod"/>
            </a:pPr>
            <a:r>
              <a:rPr lang="de"/>
              <a:t>Pictures of important characters</a:t>
            </a:r>
            <a:endParaRPr/>
          </a:p>
          <a:p>
            <a:pPr marL="457200" lvl="0" indent="-342900" algn="l" rtl="0">
              <a:spcBef>
                <a:spcPts val="0"/>
              </a:spcBef>
              <a:spcAft>
                <a:spcPts val="0"/>
              </a:spcAft>
              <a:buSzPts val="1800"/>
              <a:buAutoNum type="arabicPeriod"/>
            </a:pPr>
            <a:r>
              <a:rPr lang="de"/>
              <a:t>Discussion questions</a:t>
            </a:r>
            <a:endParaRPr/>
          </a:p>
          <a:p>
            <a:pPr marL="457200" lvl="0" indent="-342900" algn="l" rtl="0">
              <a:spcBef>
                <a:spcPts val="0"/>
              </a:spcBef>
              <a:spcAft>
                <a:spcPts val="0"/>
              </a:spcAft>
              <a:buSzPts val="1800"/>
              <a:buAutoNum type="arabicPeriod"/>
            </a:pPr>
            <a:r>
              <a:rPr lang="de"/>
              <a:t>Abbreviations</a:t>
            </a:r>
            <a:endParaRPr/>
          </a:p>
          <a:p>
            <a:pPr marL="457200" lvl="0" indent="-342900" algn="l" rtl="0">
              <a:spcBef>
                <a:spcPts val="0"/>
              </a:spcBef>
              <a:spcAft>
                <a:spcPts val="0"/>
              </a:spcAft>
              <a:buSzPts val="1800"/>
              <a:buAutoNum type="arabicPeriod"/>
            </a:pPr>
            <a:r>
              <a:rPr lang="de"/>
              <a:t>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Discussion questions</a:t>
            </a:r>
            <a:endParaRPr/>
          </a:p>
        </p:txBody>
      </p:sp>
      <p:sp>
        <p:nvSpPr>
          <p:cNvPr id="230" name="Google Shape;23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000">
                <a:solidFill>
                  <a:schemeClr val="dk1"/>
                </a:solidFill>
              </a:rPr>
              <a:t>How would their lives change if a Tamil Eelam can be reached and how can the outcome of the war change her life?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Abbreviations</a:t>
            </a:r>
            <a:endParaRPr/>
          </a:p>
        </p:txBody>
      </p:sp>
      <p:sp>
        <p:nvSpPr>
          <p:cNvPr id="236" name="Google Shape;236;p33"/>
          <p:cNvSpPr txBox="1">
            <a:spLocks noGrp="1"/>
          </p:cNvSpPr>
          <p:nvPr>
            <p:ph type="body" idx="1"/>
          </p:nvPr>
        </p:nvSpPr>
        <p:spPr>
          <a:xfrm>
            <a:off x="311700" y="951050"/>
            <a:ext cx="8520600" cy="3897000"/>
          </a:xfrm>
          <a:prstGeom prst="rect">
            <a:avLst/>
          </a:prstGeom>
        </p:spPr>
        <p:txBody>
          <a:bodyPr spcFirstLastPara="1" wrap="square" lIns="91425" tIns="91425" rIns="91425" bIns="91425" anchor="t" anchorCtr="0">
            <a:normAutofit fontScale="70000" lnSpcReduction="20000"/>
          </a:bodyPr>
          <a:lstStyle/>
          <a:p>
            <a:pPr marL="0" lvl="0" indent="0" algn="l" rtl="0">
              <a:lnSpc>
                <a:spcPct val="90000"/>
              </a:lnSpc>
              <a:spcBef>
                <a:spcPts val="1000"/>
              </a:spcBef>
              <a:spcAft>
                <a:spcPts val="0"/>
              </a:spcAft>
              <a:buNone/>
            </a:pP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Mother’s Front (organisation of Niromi’s mother to find lost children)</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Indian Peace Keeping Force (IPKF)</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Liberation Tigers of Tamil Eelam (LTTE)</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National Television of Tamil Eelam (NTE)</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People's Liberation Organisation of Tamil Eelam (PLOTE)</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Tamil Eelam Liberation Army/ Organisation (TELA/TELO)</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JVP („Janatha Vimukthi Peramuna“)- national marxist and communist party </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Sea Tigers - water force</a:t>
            </a:r>
            <a:endParaRPr sz="2800">
              <a:solidFill>
                <a:schemeClr val="dk1"/>
              </a:solidFill>
            </a:endParaRPr>
          </a:p>
          <a:p>
            <a:pPr marL="0" lvl="0" indent="0" algn="l" rtl="0">
              <a:lnSpc>
                <a:spcPct val="90000"/>
              </a:lnSpc>
              <a:spcBef>
                <a:spcPts val="1000"/>
              </a:spcBef>
              <a:spcAft>
                <a:spcPts val="0"/>
              </a:spcAft>
              <a:buNone/>
            </a:pPr>
            <a:r>
              <a:rPr lang="de" sz="2800">
                <a:solidFill>
                  <a:schemeClr val="dk1"/>
                </a:solidFill>
              </a:rPr>
              <a:t>Black Tigers- suicide fighters</a:t>
            </a:r>
            <a:endParaRPr sz="2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Additional Sources</a:t>
            </a:r>
            <a:endParaRPr/>
          </a:p>
        </p:txBody>
      </p:sp>
      <p:sp>
        <p:nvSpPr>
          <p:cNvPr id="242" name="Google Shape;24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de" u="sng">
                <a:solidFill>
                  <a:schemeClr val="hlink"/>
                </a:solidFill>
                <a:hlinkClick r:id="rId3"/>
              </a:rPr>
              <a:t>https://www.eelamview.com/2013/11/23/velupillai-prabhakaran-tamil-eelam-leaders-annual-speech/</a:t>
            </a:r>
            <a:endParaRPr/>
          </a:p>
          <a:p>
            <a:pPr marL="0" lvl="0" indent="0" algn="l" rtl="0">
              <a:spcBef>
                <a:spcPts val="1200"/>
              </a:spcBef>
              <a:spcAft>
                <a:spcPts val="0"/>
              </a:spcAft>
              <a:buNone/>
            </a:pPr>
            <a:r>
              <a:rPr lang="de" u="sng">
                <a:solidFill>
                  <a:schemeClr val="hlink"/>
                </a:solidFill>
                <a:hlinkClick r:id="rId4"/>
              </a:rPr>
              <a:t>https://images.app.goo.gl/NRKpCoKVPRfXo4RB7</a:t>
            </a:r>
            <a:endParaRPr/>
          </a:p>
          <a:p>
            <a:pPr marL="0" lvl="0" indent="0" algn="l" rtl="0">
              <a:spcBef>
                <a:spcPts val="1200"/>
              </a:spcBef>
              <a:spcAft>
                <a:spcPts val="0"/>
              </a:spcAft>
              <a:buNone/>
            </a:pPr>
            <a:r>
              <a:rPr lang="de" u="sng">
                <a:solidFill>
                  <a:schemeClr val="hlink"/>
                </a:solidFill>
                <a:hlinkClick r:id="rId5"/>
              </a:rPr>
              <a:t>https://www.spiegel.de/politik/ausland/sri-lanka-buergerkrieg-forderte-100-000-todesopfer-a-626093.html</a:t>
            </a:r>
            <a:endParaRPr/>
          </a:p>
          <a:p>
            <a:pPr marL="0" lvl="0" indent="0" algn="l" rtl="0">
              <a:spcBef>
                <a:spcPts val="1200"/>
              </a:spcBef>
              <a:spcAft>
                <a:spcPts val="0"/>
              </a:spcAft>
              <a:buNone/>
            </a:pPr>
            <a:r>
              <a:rPr lang="de" u="sng">
                <a:solidFill>
                  <a:schemeClr val="hlink"/>
                </a:solidFill>
                <a:hlinkClick r:id="rId6"/>
              </a:rPr>
              <a:t>https://www.nzz.ch/article8MRKP-ld.242635</a:t>
            </a:r>
            <a:endParaRPr/>
          </a:p>
          <a:p>
            <a:pPr marL="0" lvl="0" indent="0" algn="l" rtl="0">
              <a:spcBef>
                <a:spcPts val="1200"/>
              </a:spcBef>
              <a:spcAft>
                <a:spcPts val="0"/>
              </a:spcAft>
              <a:buNone/>
            </a:pPr>
            <a:r>
              <a:rPr lang="de" u="sng">
                <a:solidFill>
                  <a:schemeClr val="hlink"/>
                </a:solidFill>
                <a:hlinkClick r:id="rId7"/>
              </a:rPr>
              <a:t>http://www.niromidesoyza.com/</a:t>
            </a:r>
            <a:endParaRPr/>
          </a:p>
          <a:p>
            <a:pPr marL="0" lvl="0" indent="0" algn="l" rtl="0">
              <a:spcBef>
                <a:spcPts val="1200"/>
              </a:spcBef>
              <a:spcAft>
                <a:spcPts val="0"/>
              </a:spcAft>
              <a:buNone/>
            </a:pPr>
            <a:r>
              <a:rPr lang="de" sz="1845">
                <a:solidFill>
                  <a:srgbClr val="181817"/>
                </a:solidFill>
                <a:highlight>
                  <a:schemeClr val="lt1"/>
                </a:highlight>
                <a:latin typeface="Roboto"/>
                <a:ea typeface="Roboto"/>
                <a:cs typeface="Roboto"/>
                <a:sym typeface="Roboto"/>
              </a:rPr>
              <a:t>De Soyza, Niromi (2011). Tamil Tigress. My story as a child soldier in Sri Lankan’s bloody civil war</a:t>
            </a:r>
            <a:endParaRPr sz="1845">
              <a:solidFill>
                <a:srgbClr val="181817"/>
              </a:solidFill>
              <a:highlight>
                <a:schemeClr val="lt1"/>
              </a:highlight>
              <a:latin typeface="Roboto"/>
              <a:ea typeface="Roboto"/>
              <a:cs typeface="Roboto"/>
              <a:sym typeface="Roboto"/>
            </a:endParaRPr>
          </a:p>
          <a:p>
            <a:pPr marL="0" lvl="0" indent="0" algn="l" rtl="0">
              <a:spcBef>
                <a:spcPts val="1200"/>
              </a:spcBef>
              <a:spcAft>
                <a:spcPts val="1200"/>
              </a:spcAft>
              <a:buNone/>
            </a:pPr>
            <a:r>
              <a:rPr lang="de" sz="1845">
                <a:solidFill>
                  <a:srgbClr val="181817"/>
                </a:solidFill>
                <a:highlight>
                  <a:schemeClr val="lt1"/>
                </a:highlight>
                <a:latin typeface="Roboto"/>
                <a:ea typeface="Roboto"/>
                <a:cs typeface="Roboto"/>
                <a:sym typeface="Roboto"/>
              </a:rPr>
              <a:t>Marasinghe, M. (1988). Ethnic Politics and Constitutional Reform: The Indo-Sri Lankan Accord. </a:t>
            </a:r>
            <a:r>
              <a:rPr lang="de" sz="1845" i="1">
                <a:solidFill>
                  <a:srgbClr val="181817"/>
                </a:solidFill>
                <a:highlight>
                  <a:schemeClr val="lt1"/>
                </a:highlight>
                <a:latin typeface="Roboto"/>
                <a:ea typeface="Roboto"/>
                <a:cs typeface="Roboto"/>
                <a:sym typeface="Roboto"/>
              </a:rPr>
              <a:t>International and Comparative Law Quarterly,</a:t>
            </a:r>
            <a:r>
              <a:rPr lang="de" sz="1845">
                <a:solidFill>
                  <a:srgbClr val="181817"/>
                </a:solidFill>
                <a:highlight>
                  <a:schemeClr val="lt1"/>
                </a:highlight>
                <a:latin typeface="Roboto"/>
                <a:ea typeface="Roboto"/>
                <a:cs typeface="Roboto"/>
                <a:sym typeface="Roboto"/>
              </a:rPr>
              <a:t> </a:t>
            </a:r>
            <a:r>
              <a:rPr lang="de" sz="1845" i="1">
                <a:solidFill>
                  <a:srgbClr val="181817"/>
                </a:solidFill>
                <a:highlight>
                  <a:schemeClr val="lt1"/>
                </a:highlight>
                <a:latin typeface="Roboto"/>
                <a:ea typeface="Roboto"/>
                <a:cs typeface="Roboto"/>
                <a:sym typeface="Roboto"/>
              </a:rPr>
              <a:t>37</a:t>
            </a:r>
            <a:r>
              <a:rPr lang="de" sz="1845">
                <a:solidFill>
                  <a:srgbClr val="181817"/>
                </a:solidFill>
                <a:highlight>
                  <a:schemeClr val="lt1"/>
                </a:highlight>
                <a:latin typeface="Roboto"/>
                <a:ea typeface="Roboto"/>
                <a:cs typeface="Roboto"/>
                <a:sym typeface="Roboto"/>
              </a:rPr>
              <a:t>(3), 551-587. doi:10.1093/iclqaj/37.3.551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Niromi de Soyza</a:t>
            </a:r>
            <a:endParaRPr/>
          </a:p>
        </p:txBody>
      </p:sp>
      <p:sp>
        <p:nvSpPr>
          <p:cNvPr id="69" name="Google Shape;69;p15"/>
          <p:cNvSpPr txBox="1">
            <a:spLocks noGrp="1"/>
          </p:cNvSpPr>
          <p:nvPr>
            <p:ph type="body" idx="1"/>
          </p:nvPr>
        </p:nvSpPr>
        <p:spPr>
          <a:xfrm>
            <a:off x="311700" y="1152475"/>
            <a:ext cx="36501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de" sz="1650">
                <a:solidFill>
                  <a:srgbClr val="202122"/>
                </a:solidFill>
                <a:highlight>
                  <a:srgbClr val="FFFFFF"/>
                </a:highlight>
              </a:rPr>
              <a:t>Niromi was born into a middle-class family and was given the possibility to live a comfortable and sheltered life. </a:t>
            </a:r>
            <a:endParaRPr sz="1650">
              <a:solidFill>
                <a:srgbClr val="202122"/>
              </a:solidFill>
              <a:highlight>
                <a:srgbClr val="FFFFFF"/>
              </a:highlight>
            </a:endParaRPr>
          </a:p>
          <a:p>
            <a:pPr marL="0" lvl="0" indent="0" algn="l" rtl="0">
              <a:spcBef>
                <a:spcPts val="1200"/>
              </a:spcBef>
              <a:spcAft>
                <a:spcPts val="0"/>
              </a:spcAft>
              <a:buNone/>
            </a:pPr>
            <a:r>
              <a:rPr lang="de" sz="1650">
                <a:solidFill>
                  <a:srgbClr val="202122"/>
                </a:solidFill>
                <a:highlight>
                  <a:srgbClr val="FFFFFF"/>
                </a:highlight>
              </a:rPr>
              <a:t>When she was 17 years old she joined the organization and became a child soldier. </a:t>
            </a:r>
            <a:endParaRPr sz="1650">
              <a:solidFill>
                <a:srgbClr val="202122"/>
              </a:solidFill>
              <a:highlight>
                <a:srgbClr val="FFFFFF"/>
              </a:highlight>
            </a:endParaRPr>
          </a:p>
          <a:p>
            <a:pPr marL="0" lvl="0" indent="0" algn="l" rtl="0">
              <a:spcBef>
                <a:spcPts val="1200"/>
              </a:spcBef>
              <a:spcAft>
                <a:spcPts val="0"/>
              </a:spcAft>
              <a:buNone/>
            </a:pPr>
            <a:r>
              <a:rPr lang="de" sz="1650">
                <a:solidFill>
                  <a:srgbClr val="202122"/>
                </a:solidFill>
                <a:highlight>
                  <a:srgbClr val="FFFFFF"/>
                </a:highlight>
              </a:rPr>
              <a:t>The book “Tamil Tigress” was written as a diary while she was in a boarding school after fleeing Sri Lanka. </a:t>
            </a:r>
            <a:endParaRPr sz="1650">
              <a:solidFill>
                <a:srgbClr val="202122"/>
              </a:solidFill>
              <a:highlight>
                <a:srgbClr val="FFFFFF"/>
              </a:highlight>
            </a:endParaRPr>
          </a:p>
          <a:p>
            <a:pPr marL="0" lvl="0" indent="0" algn="l" rtl="0">
              <a:spcBef>
                <a:spcPts val="1200"/>
              </a:spcBef>
              <a:spcAft>
                <a:spcPts val="1200"/>
              </a:spcAft>
              <a:buNone/>
            </a:pPr>
            <a:r>
              <a:rPr lang="de" sz="1650">
                <a:solidFill>
                  <a:srgbClr val="202122"/>
                </a:solidFill>
                <a:highlight>
                  <a:srgbClr val="FFFFFF"/>
                </a:highlight>
              </a:rPr>
              <a:t>She now lives in Australia, as well as her and Ajanthi’s family and has a degree in Biotechnology and Law. </a:t>
            </a:r>
            <a:endParaRPr sz="1650">
              <a:solidFill>
                <a:srgbClr val="202122"/>
              </a:solidFill>
              <a:highlight>
                <a:srgbClr val="FFFFFF"/>
              </a:highlight>
            </a:endParaRPr>
          </a:p>
        </p:txBody>
      </p:sp>
      <p:pic>
        <p:nvPicPr>
          <p:cNvPr id="70" name="Google Shape;70;p15"/>
          <p:cNvPicPr preferRelativeResize="0"/>
          <p:nvPr/>
        </p:nvPicPr>
        <p:blipFill>
          <a:blip r:embed="rId3">
            <a:alphaModFix/>
          </a:blip>
          <a:stretch>
            <a:fillRect/>
          </a:stretch>
        </p:blipFill>
        <p:spPr>
          <a:xfrm>
            <a:off x="4572000" y="190500"/>
            <a:ext cx="386715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cxnSp>
        <p:nvCxnSpPr>
          <p:cNvPr id="75" name="Google Shape;75;p16"/>
          <p:cNvCxnSpPr/>
          <p:nvPr/>
        </p:nvCxnSpPr>
        <p:spPr>
          <a:xfrm>
            <a:off x="311700" y="2874100"/>
            <a:ext cx="8520600" cy="0"/>
          </a:xfrm>
          <a:prstGeom prst="straightConnector1">
            <a:avLst/>
          </a:prstGeom>
          <a:noFill/>
          <a:ln w="228600" cap="flat" cmpd="sng">
            <a:solidFill>
              <a:schemeClr val="accent1"/>
            </a:solidFill>
            <a:prstDash val="solid"/>
            <a:round/>
            <a:headEnd type="none" w="med" len="med"/>
            <a:tailEnd type="none" w="med" len="med"/>
          </a:ln>
        </p:spPr>
      </p:cxnSp>
      <p:cxnSp>
        <p:nvCxnSpPr>
          <p:cNvPr id="76" name="Google Shape;76;p16"/>
          <p:cNvCxnSpPr/>
          <p:nvPr/>
        </p:nvCxnSpPr>
        <p:spPr>
          <a:xfrm>
            <a:off x="2011350" y="2779025"/>
            <a:ext cx="15600" cy="1489200"/>
          </a:xfrm>
          <a:prstGeom prst="straightConnector1">
            <a:avLst/>
          </a:prstGeom>
          <a:noFill/>
          <a:ln w="28575" cap="flat" cmpd="sng">
            <a:solidFill>
              <a:srgbClr val="0A0A0A"/>
            </a:solidFill>
            <a:prstDash val="solid"/>
            <a:round/>
            <a:headEnd type="none" w="med" len="med"/>
            <a:tailEnd type="none" w="med" len="med"/>
          </a:ln>
        </p:spPr>
      </p:cxnSp>
      <p:sp>
        <p:nvSpPr>
          <p:cNvPr id="77" name="Google Shape;77;p16"/>
          <p:cNvSpPr txBox="1"/>
          <p:nvPr/>
        </p:nvSpPr>
        <p:spPr>
          <a:xfrm>
            <a:off x="2690325" y="487250"/>
            <a:ext cx="1786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23.07.1983</a:t>
            </a:r>
            <a:endParaRPr/>
          </a:p>
          <a:p>
            <a:pPr marL="0" lvl="0" indent="0" algn="l" rtl="0">
              <a:spcBef>
                <a:spcPts val="0"/>
              </a:spcBef>
              <a:spcAft>
                <a:spcPts val="0"/>
              </a:spcAft>
              <a:buNone/>
            </a:pPr>
            <a:r>
              <a:rPr lang="de"/>
              <a:t>Start of Civil War,</a:t>
            </a:r>
            <a:endParaRPr/>
          </a:p>
          <a:p>
            <a:pPr marL="0" lvl="0" indent="0" algn="l" rtl="0">
              <a:spcBef>
                <a:spcPts val="0"/>
              </a:spcBef>
              <a:spcAft>
                <a:spcPts val="0"/>
              </a:spcAft>
              <a:buNone/>
            </a:pPr>
            <a:r>
              <a:rPr lang="de"/>
              <a:t>Black July Riots</a:t>
            </a:r>
            <a:endParaRPr/>
          </a:p>
        </p:txBody>
      </p:sp>
      <p:cxnSp>
        <p:nvCxnSpPr>
          <p:cNvPr id="78" name="Google Shape;78;p16"/>
          <p:cNvCxnSpPr/>
          <p:nvPr/>
        </p:nvCxnSpPr>
        <p:spPr>
          <a:xfrm>
            <a:off x="3350750" y="1356025"/>
            <a:ext cx="16800" cy="1622400"/>
          </a:xfrm>
          <a:prstGeom prst="straightConnector1">
            <a:avLst/>
          </a:prstGeom>
          <a:noFill/>
          <a:ln w="28575" cap="flat" cmpd="sng">
            <a:solidFill>
              <a:schemeClr val="dk1"/>
            </a:solidFill>
            <a:prstDash val="solid"/>
            <a:round/>
            <a:headEnd type="none" w="med" len="med"/>
            <a:tailEnd type="none" w="med" len="med"/>
          </a:ln>
        </p:spPr>
      </p:cxnSp>
      <p:sp>
        <p:nvSpPr>
          <p:cNvPr id="79" name="Google Shape;79;p16"/>
          <p:cNvSpPr txBox="1"/>
          <p:nvPr/>
        </p:nvSpPr>
        <p:spPr>
          <a:xfrm>
            <a:off x="926750" y="1646125"/>
            <a:ext cx="2444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rgbClr val="0A0A0A"/>
                </a:solidFill>
                <a:highlight>
                  <a:srgbClr val="FFFFFF"/>
                </a:highlight>
              </a:rPr>
              <a:t>31.5.1981 – 2.6.1981</a:t>
            </a:r>
            <a:endParaRPr>
              <a:solidFill>
                <a:srgbClr val="0A0A0A"/>
              </a:solidFill>
              <a:highlight>
                <a:srgbClr val="FFFFFF"/>
              </a:highlight>
            </a:endParaRPr>
          </a:p>
          <a:p>
            <a:pPr marL="0" lvl="0" indent="0" algn="l" rtl="0">
              <a:spcBef>
                <a:spcPts val="0"/>
              </a:spcBef>
              <a:spcAft>
                <a:spcPts val="0"/>
              </a:spcAft>
              <a:buNone/>
            </a:pPr>
            <a:r>
              <a:rPr lang="de">
                <a:solidFill>
                  <a:srgbClr val="202124"/>
                </a:solidFill>
                <a:highlight>
                  <a:srgbClr val="FFFFFF"/>
                </a:highlight>
              </a:rPr>
              <a:t>Burning of Jaffna Public Library</a:t>
            </a:r>
            <a:endParaRPr>
              <a:solidFill>
                <a:srgbClr val="0A0A0A"/>
              </a:solidFill>
              <a:highlight>
                <a:srgbClr val="FFFFFF"/>
              </a:highlight>
            </a:endParaRPr>
          </a:p>
        </p:txBody>
      </p:sp>
      <p:cxnSp>
        <p:nvCxnSpPr>
          <p:cNvPr id="80" name="Google Shape;80;p16"/>
          <p:cNvCxnSpPr/>
          <p:nvPr/>
        </p:nvCxnSpPr>
        <p:spPr>
          <a:xfrm rot="10800000">
            <a:off x="483525" y="1410075"/>
            <a:ext cx="13200" cy="1584900"/>
          </a:xfrm>
          <a:prstGeom prst="straightConnector1">
            <a:avLst/>
          </a:prstGeom>
          <a:noFill/>
          <a:ln w="28575" cap="flat" cmpd="sng">
            <a:solidFill>
              <a:schemeClr val="dk1"/>
            </a:solidFill>
            <a:prstDash val="solid"/>
            <a:round/>
            <a:headEnd type="none" w="med" len="med"/>
            <a:tailEnd type="none" w="med" len="med"/>
          </a:ln>
        </p:spPr>
      </p:cxnSp>
      <p:sp>
        <p:nvSpPr>
          <p:cNvPr id="81" name="Google Shape;81;p16"/>
          <p:cNvSpPr txBox="1"/>
          <p:nvPr/>
        </p:nvSpPr>
        <p:spPr>
          <a:xfrm>
            <a:off x="-58925" y="310675"/>
            <a:ext cx="2592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1968</a:t>
            </a:r>
            <a:endParaRPr/>
          </a:p>
          <a:p>
            <a:pPr marL="0" lvl="0" indent="0" algn="l" rtl="0">
              <a:spcBef>
                <a:spcPts val="0"/>
              </a:spcBef>
              <a:spcAft>
                <a:spcPts val="0"/>
              </a:spcAft>
              <a:buNone/>
            </a:pPr>
            <a:r>
              <a:rPr lang="de"/>
              <a:t>TELO emerges, initially as an unstructured militant group of Sri Lanka Tamil students</a:t>
            </a:r>
            <a:endParaRPr/>
          </a:p>
        </p:txBody>
      </p:sp>
      <p:cxnSp>
        <p:nvCxnSpPr>
          <p:cNvPr id="82" name="Google Shape;82;p16"/>
          <p:cNvCxnSpPr/>
          <p:nvPr/>
        </p:nvCxnSpPr>
        <p:spPr>
          <a:xfrm>
            <a:off x="5258650" y="2149525"/>
            <a:ext cx="7800" cy="844500"/>
          </a:xfrm>
          <a:prstGeom prst="straightConnector1">
            <a:avLst/>
          </a:prstGeom>
          <a:noFill/>
          <a:ln w="28575" cap="flat" cmpd="sng">
            <a:solidFill>
              <a:schemeClr val="dk1"/>
            </a:solidFill>
            <a:prstDash val="solid"/>
            <a:round/>
            <a:headEnd type="none" w="med" len="med"/>
            <a:tailEnd type="none" w="med" len="med"/>
          </a:ln>
        </p:spPr>
      </p:cxnSp>
      <p:sp>
        <p:nvSpPr>
          <p:cNvPr id="83" name="Google Shape;83;p16"/>
          <p:cNvSpPr txBox="1"/>
          <p:nvPr/>
        </p:nvSpPr>
        <p:spPr>
          <a:xfrm>
            <a:off x="4529850" y="941450"/>
            <a:ext cx="2444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1987</a:t>
            </a:r>
            <a:endParaRPr/>
          </a:p>
          <a:p>
            <a:pPr marL="0" lvl="0" indent="0" algn="l" rtl="0">
              <a:spcBef>
                <a:spcPts val="0"/>
              </a:spcBef>
              <a:spcAft>
                <a:spcPts val="0"/>
              </a:spcAft>
              <a:buNone/>
            </a:pPr>
            <a:r>
              <a:rPr lang="de"/>
              <a:t>Peace contract between India and Sri Lanka,</a:t>
            </a:r>
            <a:endParaRPr/>
          </a:p>
          <a:p>
            <a:pPr marL="0" lvl="0" indent="0" algn="l" rtl="0">
              <a:spcBef>
                <a:spcPts val="0"/>
              </a:spcBef>
              <a:spcAft>
                <a:spcPts val="0"/>
              </a:spcAft>
              <a:buNone/>
            </a:pPr>
            <a:r>
              <a:rPr lang="de"/>
              <a:t>IPKF arrives</a:t>
            </a:r>
            <a:endParaRPr/>
          </a:p>
        </p:txBody>
      </p:sp>
      <p:cxnSp>
        <p:nvCxnSpPr>
          <p:cNvPr id="84" name="Google Shape;84;p16"/>
          <p:cNvCxnSpPr/>
          <p:nvPr/>
        </p:nvCxnSpPr>
        <p:spPr>
          <a:xfrm>
            <a:off x="718525" y="2766475"/>
            <a:ext cx="0" cy="684900"/>
          </a:xfrm>
          <a:prstGeom prst="straightConnector1">
            <a:avLst/>
          </a:prstGeom>
          <a:noFill/>
          <a:ln w="28575" cap="flat" cmpd="sng">
            <a:solidFill>
              <a:schemeClr val="dk1"/>
            </a:solidFill>
            <a:prstDash val="solid"/>
            <a:round/>
            <a:headEnd type="none" w="med" len="med"/>
            <a:tailEnd type="none" w="med" len="med"/>
          </a:ln>
        </p:spPr>
      </p:cxnSp>
      <p:sp>
        <p:nvSpPr>
          <p:cNvPr id="85" name="Google Shape;85;p16"/>
          <p:cNvSpPr txBox="1"/>
          <p:nvPr/>
        </p:nvSpPr>
        <p:spPr>
          <a:xfrm>
            <a:off x="161150" y="3470725"/>
            <a:ext cx="1853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1970</a:t>
            </a:r>
            <a:endParaRPr/>
          </a:p>
          <a:p>
            <a:pPr marL="0" lvl="0" indent="0" algn="l" rtl="0">
              <a:spcBef>
                <a:spcPts val="0"/>
              </a:spcBef>
              <a:spcAft>
                <a:spcPts val="0"/>
              </a:spcAft>
              <a:buNone/>
            </a:pPr>
            <a:r>
              <a:rPr lang="de"/>
              <a:t>Niromi de Soyza is born</a:t>
            </a:r>
            <a:endParaRPr/>
          </a:p>
        </p:txBody>
      </p:sp>
      <p:cxnSp>
        <p:nvCxnSpPr>
          <p:cNvPr id="86" name="Google Shape;86;p16"/>
          <p:cNvCxnSpPr/>
          <p:nvPr/>
        </p:nvCxnSpPr>
        <p:spPr>
          <a:xfrm>
            <a:off x="3877075" y="2780450"/>
            <a:ext cx="4200" cy="563700"/>
          </a:xfrm>
          <a:prstGeom prst="straightConnector1">
            <a:avLst/>
          </a:prstGeom>
          <a:noFill/>
          <a:ln w="28575" cap="flat" cmpd="sng">
            <a:solidFill>
              <a:schemeClr val="dk1"/>
            </a:solidFill>
            <a:prstDash val="solid"/>
            <a:round/>
            <a:headEnd type="none" w="med" len="med"/>
            <a:tailEnd type="none" w="med" len="med"/>
          </a:ln>
        </p:spPr>
      </p:cxnSp>
      <p:sp>
        <p:nvSpPr>
          <p:cNvPr id="87" name="Google Shape;87;p16"/>
          <p:cNvSpPr txBox="1"/>
          <p:nvPr/>
        </p:nvSpPr>
        <p:spPr>
          <a:xfrm>
            <a:off x="2859325" y="3363025"/>
            <a:ext cx="2013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1986</a:t>
            </a:r>
            <a:endParaRPr/>
          </a:p>
          <a:p>
            <a:pPr marL="0" lvl="0" indent="0" algn="l" rtl="0">
              <a:spcBef>
                <a:spcPts val="0"/>
              </a:spcBef>
              <a:spcAft>
                <a:spcPts val="0"/>
              </a:spcAft>
              <a:buNone/>
            </a:pPr>
            <a:r>
              <a:rPr lang="de"/>
              <a:t>Niromi joins SOLT</a:t>
            </a:r>
            <a:endParaRPr/>
          </a:p>
          <a:p>
            <a:pPr marL="0" lvl="0" indent="0" algn="l" rtl="0">
              <a:spcBef>
                <a:spcPts val="0"/>
              </a:spcBef>
              <a:spcAft>
                <a:spcPts val="0"/>
              </a:spcAft>
              <a:buNone/>
            </a:pPr>
            <a:r>
              <a:rPr lang="de"/>
              <a:t>(</a:t>
            </a:r>
            <a:r>
              <a:rPr lang="de" b="1"/>
              <a:t>S</a:t>
            </a:r>
            <a:r>
              <a:rPr lang="de"/>
              <a:t>tudents </a:t>
            </a:r>
            <a:r>
              <a:rPr lang="de" b="1"/>
              <a:t>O</a:t>
            </a:r>
            <a:r>
              <a:rPr lang="de"/>
              <a:t>rganisation of </a:t>
            </a:r>
            <a:r>
              <a:rPr lang="de" b="1"/>
              <a:t>L</a:t>
            </a:r>
            <a:r>
              <a:rPr lang="de"/>
              <a:t>iberation </a:t>
            </a:r>
            <a:r>
              <a:rPr lang="de" b="1"/>
              <a:t>T</a:t>
            </a:r>
            <a:r>
              <a:rPr lang="de"/>
              <a:t>igers)</a:t>
            </a:r>
            <a:endParaRPr/>
          </a:p>
        </p:txBody>
      </p:sp>
      <p:cxnSp>
        <p:nvCxnSpPr>
          <p:cNvPr id="88" name="Google Shape;88;p16"/>
          <p:cNvCxnSpPr/>
          <p:nvPr/>
        </p:nvCxnSpPr>
        <p:spPr>
          <a:xfrm flipH="1">
            <a:off x="5956525" y="2801675"/>
            <a:ext cx="600" cy="1126500"/>
          </a:xfrm>
          <a:prstGeom prst="straightConnector1">
            <a:avLst/>
          </a:prstGeom>
          <a:noFill/>
          <a:ln w="28575" cap="flat" cmpd="sng">
            <a:solidFill>
              <a:schemeClr val="dk1"/>
            </a:solidFill>
            <a:prstDash val="solid"/>
            <a:round/>
            <a:headEnd type="none" w="med" len="med"/>
            <a:tailEnd type="none" w="med" len="med"/>
          </a:ln>
        </p:spPr>
      </p:cxnSp>
      <p:sp>
        <p:nvSpPr>
          <p:cNvPr id="89" name="Google Shape;89;p16"/>
          <p:cNvSpPr txBox="1"/>
          <p:nvPr/>
        </p:nvSpPr>
        <p:spPr>
          <a:xfrm>
            <a:off x="5172275" y="3881400"/>
            <a:ext cx="1918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may 1987</a:t>
            </a:r>
            <a:endParaRPr/>
          </a:p>
          <a:p>
            <a:pPr marL="0" lvl="0" indent="0" algn="l" rtl="0">
              <a:spcBef>
                <a:spcPts val="0"/>
              </a:spcBef>
              <a:spcAft>
                <a:spcPts val="0"/>
              </a:spcAft>
              <a:buNone/>
            </a:pPr>
            <a:r>
              <a:rPr lang="de"/>
              <a:t>Amma decides she wants to flee to Kandy, Niromi runs away</a:t>
            </a:r>
            <a:endParaRPr/>
          </a:p>
        </p:txBody>
      </p:sp>
      <p:cxnSp>
        <p:nvCxnSpPr>
          <p:cNvPr id="90" name="Google Shape;90;p16"/>
          <p:cNvCxnSpPr/>
          <p:nvPr/>
        </p:nvCxnSpPr>
        <p:spPr>
          <a:xfrm flipH="1">
            <a:off x="6419275" y="2773375"/>
            <a:ext cx="4800" cy="322800"/>
          </a:xfrm>
          <a:prstGeom prst="straightConnector1">
            <a:avLst/>
          </a:prstGeom>
          <a:noFill/>
          <a:ln w="28575" cap="flat" cmpd="sng">
            <a:solidFill>
              <a:schemeClr val="dk1"/>
            </a:solidFill>
            <a:prstDash val="solid"/>
            <a:round/>
            <a:headEnd type="none" w="med" len="med"/>
            <a:tailEnd type="none" w="med" len="med"/>
          </a:ln>
        </p:spPr>
      </p:cxnSp>
      <p:sp>
        <p:nvSpPr>
          <p:cNvPr id="91" name="Google Shape;91;p16"/>
          <p:cNvSpPr txBox="1"/>
          <p:nvPr/>
        </p:nvSpPr>
        <p:spPr>
          <a:xfrm>
            <a:off x="6258150" y="2994975"/>
            <a:ext cx="1638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06.05.1987</a:t>
            </a:r>
            <a:endParaRPr/>
          </a:p>
          <a:p>
            <a:pPr marL="0" lvl="0" indent="0" algn="l" rtl="0">
              <a:spcBef>
                <a:spcPts val="0"/>
              </a:spcBef>
              <a:spcAft>
                <a:spcPts val="0"/>
              </a:spcAft>
              <a:buNone/>
            </a:pPr>
            <a:r>
              <a:rPr lang="de"/>
              <a:t>Niromi and Ajanthi join the LTTE</a:t>
            </a:r>
            <a:endParaRPr/>
          </a:p>
        </p:txBody>
      </p:sp>
      <p:sp>
        <p:nvSpPr>
          <p:cNvPr id="92" name="Google Shape;92;p16"/>
          <p:cNvSpPr txBox="1"/>
          <p:nvPr/>
        </p:nvSpPr>
        <p:spPr>
          <a:xfrm>
            <a:off x="7090775" y="4302025"/>
            <a:ext cx="2053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06.06.1987</a:t>
            </a:r>
            <a:endParaRPr/>
          </a:p>
          <a:p>
            <a:pPr marL="0" lvl="0" indent="0" algn="l" rtl="0">
              <a:spcBef>
                <a:spcPts val="0"/>
              </a:spcBef>
              <a:spcAft>
                <a:spcPts val="0"/>
              </a:spcAft>
              <a:buNone/>
            </a:pPr>
            <a:r>
              <a:rPr lang="de"/>
              <a:t>Niromi and Ajathi meet Akila and Kaanchana</a:t>
            </a:r>
            <a:endParaRPr/>
          </a:p>
        </p:txBody>
      </p:sp>
      <p:cxnSp>
        <p:nvCxnSpPr>
          <p:cNvPr id="93" name="Google Shape;93;p16"/>
          <p:cNvCxnSpPr/>
          <p:nvPr/>
        </p:nvCxnSpPr>
        <p:spPr>
          <a:xfrm>
            <a:off x="7867350" y="2759225"/>
            <a:ext cx="29700" cy="1275900"/>
          </a:xfrm>
          <a:prstGeom prst="straightConnector1">
            <a:avLst/>
          </a:prstGeom>
          <a:noFill/>
          <a:ln w="28575" cap="flat" cmpd="sng">
            <a:solidFill>
              <a:schemeClr val="dk1"/>
            </a:solidFill>
            <a:prstDash val="solid"/>
            <a:round/>
            <a:headEnd type="none" w="med" len="med"/>
            <a:tailEnd type="none" w="med" len="med"/>
          </a:ln>
        </p:spPr>
      </p:cxnSp>
      <p:sp>
        <p:nvSpPr>
          <p:cNvPr id="94" name="Google Shape;94;p16"/>
          <p:cNvSpPr txBox="1"/>
          <p:nvPr/>
        </p:nvSpPr>
        <p:spPr>
          <a:xfrm>
            <a:off x="8030325" y="3255325"/>
            <a:ext cx="1342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june 1987</a:t>
            </a:r>
            <a:endParaRPr/>
          </a:p>
          <a:p>
            <a:pPr marL="0" lvl="0" indent="0" algn="l" rtl="0">
              <a:spcBef>
                <a:spcPts val="0"/>
              </a:spcBef>
              <a:spcAft>
                <a:spcPts val="0"/>
              </a:spcAft>
              <a:buNone/>
            </a:pPr>
            <a:r>
              <a:rPr lang="de"/>
              <a:t>Niromi is stationed in seaside ford</a:t>
            </a:r>
            <a:endParaRPr/>
          </a:p>
        </p:txBody>
      </p:sp>
      <p:cxnSp>
        <p:nvCxnSpPr>
          <p:cNvPr id="95" name="Google Shape;95;p16"/>
          <p:cNvCxnSpPr/>
          <p:nvPr/>
        </p:nvCxnSpPr>
        <p:spPr>
          <a:xfrm flipH="1">
            <a:off x="8460750" y="2780450"/>
            <a:ext cx="900" cy="281400"/>
          </a:xfrm>
          <a:prstGeom prst="straightConnector1">
            <a:avLst/>
          </a:prstGeom>
          <a:noFill/>
          <a:ln w="28575" cap="flat" cmpd="sng">
            <a:solidFill>
              <a:schemeClr val="dk1"/>
            </a:solidFill>
            <a:prstDash val="solid"/>
            <a:round/>
            <a:headEnd type="none" w="med" len="med"/>
            <a:tailEnd type="none" w="med" len="med"/>
          </a:ln>
        </p:spPr>
      </p:cxnSp>
      <p:cxnSp>
        <p:nvCxnSpPr>
          <p:cNvPr id="96" name="Google Shape;96;p16"/>
          <p:cNvCxnSpPr/>
          <p:nvPr/>
        </p:nvCxnSpPr>
        <p:spPr>
          <a:xfrm>
            <a:off x="2625600" y="2321100"/>
            <a:ext cx="15300" cy="680700"/>
          </a:xfrm>
          <a:prstGeom prst="straightConnector1">
            <a:avLst/>
          </a:prstGeom>
          <a:noFill/>
          <a:ln w="28575" cap="flat" cmpd="sng">
            <a:solidFill>
              <a:srgbClr val="0A0A0A"/>
            </a:solidFill>
            <a:prstDash val="solid"/>
            <a:round/>
            <a:headEnd type="none" w="med" len="med"/>
            <a:tailEnd type="none" w="med" len="med"/>
          </a:ln>
        </p:spPr>
      </p:cxnSp>
      <p:sp>
        <p:nvSpPr>
          <p:cNvPr id="97" name="Google Shape;97;p16"/>
          <p:cNvSpPr txBox="1"/>
          <p:nvPr/>
        </p:nvSpPr>
        <p:spPr>
          <a:xfrm>
            <a:off x="1604475" y="4302025"/>
            <a:ext cx="1786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1977</a:t>
            </a:r>
            <a:endParaRPr/>
          </a:p>
          <a:p>
            <a:pPr marL="0" lvl="0" indent="0" algn="l" rtl="0">
              <a:spcBef>
                <a:spcPts val="0"/>
              </a:spcBef>
              <a:spcAft>
                <a:spcPts val="0"/>
              </a:spcAft>
              <a:buNone/>
            </a:pPr>
            <a:r>
              <a:rPr lang="de"/>
              <a:t>Niromi moves to Jaffna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17"/>
          <p:cNvCxnSpPr/>
          <p:nvPr/>
        </p:nvCxnSpPr>
        <p:spPr>
          <a:xfrm>
            <a:off x="311700" y="2860675"/>
            <a:ext cx="8520600" cy="0"/>
          </a:xfrm>
          <a:prstGeom prst="straightConnector1">
            <a:avLst/>
          </a:prstGeom>
          <a:noFill/>
          <a:ln w="228600" cap="flat" cmpd="sng">
            <a:solidFill>
              <a:schemeClr val="accent1"/>
            </a:solidFill>
            <a:prstDash val="solid"/>
            <a:round/>
            <a:headEnd type="none" w="med" len="med"/>
            <a:tailEnd type="none" w="med" len="med"/>
          </a:ln>
        </p:spPr>
      </p:cxnSp>
      <p:sp>
        <p:nvSpPr>
          <p:cNvPr id="103" name="Google Shape;103;p17"/>
          <p:cNvSpPr txBox="1"/>
          <p:nvPr/>
        </p:nvSpPr>
        <p:spPr>
          <a:xfrm>
            <a:off x="4900650" y="311925"/>
            <a:ext cx="1648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20.09.1989</a:t>
            </a:r>
            <a:endParaRPr/>
          </a:p>
          <a:p>
            <a:pPr marL="0" lvl="0" indent="0" algn="l" rtl="0">
              <a:spcBef>
                <a:spcPts val="0"/>
              </a:spcBef>
              <a:spcAft>
                <a:spcPts val="0"/>
              </a:spcAft>
              <a:buNone/>
            </a:pPr>
            <a:r>
              <a:rPr lang="de"/>
              <a:t>Suspension of military operations</a:t>
            </a:r>
            <a:endParaRPr/>
          </a:p>
        </p:txBody>
      </p:sp>
      <p:sp>
        <p:nvSpPr>
          <p:cNvPr id="104" name="Google Shape;104;p17"/>
          <p:cNvSpPr txBox="1"/>
          <p:nvPr/>
        </p:nvSpPr>
        <p:spPr>
          <a:xfrm>
            <a:off x="1202750" y="1124925"/>
            <a:ext cx="13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cxnSp>
        <p:nvCxnSpPr>
          <p:cNvPr id="105" name="Google Shape;105;p17"/>
          <p:cNvCxnSpPr/>
          <p:nvPr/>
        </p:nvCxnSpPr>
        <p:spPr>
          <a:xfrm>
            <a:off x="5479250" y="1248950"/>
            <a:ext cx="17400" cy="1729800"/>
          </a:xfrm>
          <a:prstGeom prst="straightConnector1">
            <a:avLst/>
          </a:prstGeom>
          <a:noFill/>
          <a:ln w="28575" cap="flat" cmpd="sng">
            <a:solidFill>
              <a:schemeClr val="dk1"/>
            </a:solidFill>
            <a:prstDash val="solid"/>
            <a:round/>
            <a:headEnd type="none" w="med" len="med"/>
            <a:tailEnd type="none" w="med" len="med"/>
          </a:ln>
        </p:spPr>
      </p:cxnSp>
      <p:cxnSp>
        <p:nvCxnSpPr>
          <p:cNvPr id="106" name="Google Shape;106;p17"/>
          <p:cNvCxnSpPr/>
          <p:nvPr/>
        </p:nvCxnSpPr>
        <p:spPr>
          <a:xfrm flipH="1">
            <a:off x="6095500" y="2444175"/>
            <a:ext cx="1500" cy="542100"/>
          </a:xfrm>
          <a:prstGeom prst="straightConnector1">
            <a:avLst/>
          </a:prstGeom>
          <a:noFill/>
          <a:ln w="28575" cap="flat" cmpd="sng">
            <a:solidFill>
              <a:schemeClr val="dk1"/>
            </a:solidFill>
            <a:prstDash val="solid"/>
            <a:round/>
            <a:headEnd type="none" w="med" len="med"/>
            <a:tailEnd type="none" w="med" len="med"/>
          </a:ln>
        </p:spPr>
      </p:cxnSp>
      <p:cxnSp>
        <p:nvCxnSpPr>
          <p:cNvPr id="107" name="Google Shape;107;p17"/>
          <p:cNvCxnSpPr/>
          <p:nvPr/>
        </p:nvCxnSpPr>
        <p:spPr>
          <a:xfrm>
            <a:off x="6849050" y="993775"/>
            <a:ext cx="20700" cy="1984800"/>
          </a:xfrm>
          <a:prstGeom prst="straightConnector1">
            <a:avLst/>
          </a:prstGeom>
          <a:noFill/>
          <a:ln w="28575" cap="flat" cmpd="sng">
            <a:solidFill>
              <a:schemeClr val="dk1"/>
            </a:solidFill>
            <a:prstDash val="solid"/>
            <a:round/>
            <a:headEnd type="none" w="med" len="med"/>
            <a:tailEnd type="none" w="med" len="med"/>
          </a:ln>
        </p:spPr>
      </p:cxnSp>
      <p:sp>
        <p:nvSpPr>
          <p:cNvPr id="108" name="Google Shape;108;p17"/>
          <p:cNvSpPr txBox="1"/>
          <p:nvPr/>
        </p:nvSpPr>
        <p:spPr>
          <a:xfrm>
            <a:off x="5499525" y="1284263"/>
            <a:ext cx="1450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03.1990</a:t>
            </a:r>
            <a:endParaRPr/>
          </a:p>
          <a:p>
            <a:pPr marL="0" lvl="0" indent="0" algn="l" rtl="0">
              <a:spcBef>
                <a:spcPts val="0"/>
              </a:spcBef>
              <a:spcAft>
                <a:spcPts val="0"/>
              </a:spcAft>
              <a:buNone/>
            </a:pPr>
            <a:r>
              <a:rPr lang="de"/>
              <a:t>Withdrawal of Indian troops from Sri Lanka</a:t>
            </a:r>
            <a:endParaRPr/>
          </a:p>
        </p:txBody>
      </p:sp>
      <p:sp>
        <p:nvSpPr>
          <p:cNvPr id="109" name="Google Shape;109;p17"/>
          <p:cNvSpPr txBox="1"/>
          <p:nvPr/>
        </p:nvSpPr>
        <p:spPr>
          <a:xfrm>
            <a:off x="6258175" y="-28575"/>
            <a:ext cx="2954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1991</a:t>
            </a:r>
            <a:endParaRPr/>
          </a:p>
          <a:p>
            <a:pPr marL="0" lvl="0" indent="0" algn="l" rtl="0">
              <a:spcBef>
                <a:spcPts val="0"/>
              </a:spcBef>
              <a:spcAft>
                <a:spcPts val="0"/>
              </a:spcAft>
              <a:buNone/>
            </a:pPr>
            <a:r>
              <a:rPr lang="de"/>
              <a:t>Assassination of former indian Prime minister Rajiv Gandhi</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0" name="Google Shape;110;p17"/>
          <p:cNvSpPr txBox="1"/>
          <p:nvPr/>
        </p:nvSpPr>
        <p:spPr>
          <a:xfrm>
            <a:off x="7047425" y="916675"/>
            <a:ext cx="2229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a:solidFill>
                  <a:schemeClr val="dk1"/>
                </a:solidFill>
              </a:rPr>
              <a:t>01.05.1993</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President Ranasinghe Premadasa killed by an LTTE suicide bomber</a:t>
            </a:r>
            <a:endParaRPr/>
          </a:p>
        </p:txBody>
      </p:sp>
      <p:sp>
        <p:nvSpPr>
          <p:cNvPr id="111" name="Google Shape;111;p17"/>
          <p:cNvSpPr txBox="1"/>
          <p:nvPr/>
        </p:nvSpPr>
        <p:spPr>
          <a:xfrm>
            <a:off x="5150125" y="3417925"/>
            <a:ext cx="2517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aug. 1988</a:t>
            </a:r>
            <a:endParaRPr/>
          </a:p>
          <a:p>
            <a:pPr marL="0" lvl="0" indent="0" algn="l" rtl="0">
              <a:spcBef>
                <a:spcPts val="0"/>
              </a:spcBef>
              <a:spcAft>
                <a:spcPts val="0"/>
              </a:spcAft>
              <a:buNone/>
            </a:pPr>
            <a:r>
              <a:rPr lang="de"/>
              <a:t>Amma enrolls Niromi to an indian boarding school</a:t>
            </a:r>
            <a:endParaRPr/>
          </a:p>
        </p:txBody>
      </p:sp>
      <p:cxnSp>
        <p:nvCxnSpPr>
          <p:cNvPr id="112" name="Google Shape;112;p17"/>
          <p:cNvCxnSpPr/>
          <p:nvPr/>
        </p:nvCxnSpPr>
        <p:spPr>
          <a:xfrm>
            <a:off x="5281675" y="2756000"/>
            <a:ext cx="0" cy="667800"/>
          </a:xfrm>
          <a:prstGeom prst="straightConnector1">
            <a:avLst/>
          </a:prstGeom>
          <a:noFill/>
          <a:ln w="28575" cap="flat" cmpd="sng">
            <a:solidFill>
              <a:schemeClr val="dk1"/>
            </a:solidFill>
            <a:prstDash val="solid"/>
            <a:round/>
            <a:headEnd type="none" w="med" len="med"/>
            <a:tailEnd type="none" w="med" len="med"/>
          </a:ln>
        </p:spPr>
      </p:cxnSp>
      <p:sp>
        <p:nvSpPr>
          <p:cNvPr id="113" name="Google Shape;113;p17"/>
          <p:cNvSpPr txBox="1"/>
          <p:nvPr/>
        </p:nvSpPr>
        <p:spPr>
          <a:xfrm>
            <a:off x="6258175" y="3979275"/>
            <a:ext cx="150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cxnSp>
        <p:nvCxnSpPr>
          <p:cNvPr id="114" name="Google Shape;114;p17"/>
          <p:cNvCxnSpPr/>
          <p:nvPr/>
        </p:nvCxnSpPr>
        <p:spPr>
          <a:xfrm>
            <a:off x="5057713" y="2756125"/>
            <a:ext cx="3600" cy="1309800"/>
          </a:xfrm>
          <a:prstGeom prst="straightConnector1">
            <a:avLst/>
          </a:prstGeom>
          <a:noFill/>
          <a:ln w="28575" cap="flat" cmpd="sng">
            <a:solidFill>
              <a:schemeClr val="dk1"/>
            </a:solidFill>
            <a:prstDash val="solid"/>
            <a:round/>
            <a:headEnd type="none" w="med" len="med"/>
            <a:tailEnd type="none" w="med" len="med"/>
          </a:ln>
        </p:spPr>
      </p:cxnSp>
      <p:sp>
        <p:nvSpPr>
          <p:cNvPr id="115" name="Google Shape;115;p17"/>
          <p:cNvSpPr txBox="1"/>
          <p:nvPr/>
        </p:nvSpPr>
        <p:spPr>
          <a:xfrm>
            <a:off x="4900650" y="4164975"/>
            <a:ext cx="2517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jan. 1988</a:t>
            </a:r>
            <a:endParaRPr/>
          </a:p>
          <a:p>
            <a:pPr marL="0" lvl="0" indent="0" algn="l" rtl="0">
              <a:spcBef>
                <a:spcPts val="0"/>
              </a:spcBef>
              <a:spcAft>
                <a:spcPts val="0"/>
              </a:spcAft>
              <a:buNone/>
            </a:pPr>
            <a:r>
              <a:rPr lang="de"/>
              <a:t>Amma founds the </a:t>
            </a:r>
            <a:endParaRPr/>
          </a:p>
          <a:p>
            <a:pPr marL="0" lvl="0" indent="0" algn="l" rtl="0">
              <a:spcBef>
                <a:spcPts val="0"/>
              </a:spcBef>
              <a:spcAft>
                <a:spcPts val="0"/>
              </a:spcAft>
              <a:buNone/>
            </a:pPr>
            <a:r>
              <a:rPr lang="de"/>
              <a:t>Mothers Front Movement</a:t>
            </a:r>
            <a:endParaRPr/>
          </a:p>
        </p:txBody>
      </p:sp>
      <p:sp>
        <p:nvSpPr>
          <p:cNvPr id="116" name="Google Shape;116;p17"/>
          <p:cNvSpPr txBox="1"/>
          <p:nvPr/>
        </p:nvSpPr>
        <p:spPr>
          <a:xfrm>
            <a:off x="624350" y="4057275"/>
            <a:ext cx="1901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a:solidFill>
                  <a:schemeClr val="dk1"/>
                </a:solidFill>
              </a:rPr>
              <a:t>15.09.1987</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Thileepan’s hunger strike, dies 12 days later</a:t>
            </a:r>
            <a:endParaRPr/>
          </a:p>
        </p:txBody>
      </p:sp>
      <p:cxnSp>
        <p:nvCxnSpPr>
          <p:cNvPr id="117" name="Google Shape;117;p17"/>
          <p:cNvCxnSpPr/>
          <p:nvPr/>
        </p:nvCxnSpPr>
        <p:spPr>
          <a:xfrm flipH="1">
            <a:off x="1635275" y="2745075"/>
            <a:ext cx="13200" cy="1254600"/>
          </a:xfrm>
          <a:prstGeom prst="straightConnector1">
            <a:avLst/>
          </a:prstGeom>
          <a:noFill/>
          <a:ln w="28575" cap="flat" cmpd="sng">
            <a:solidFill>
              <a:schemeClr val="dk1"/>
            </a:solidFill>
            <a:prstDash val="solid"/>
            <a:round/>
            <a:headEnd type="none" w="med" len="med"/>
            <a:tailEnd type="none" w="med" len="med"/>
          </a:ln>
        </p:spPr>
      </p:cxnSp>
      <p:cxnSp>
        <p:nvCxnSpPr>
          <p:cNvPr id="118" name="Google Shape;118;p17"/>
          <p:cNvCxnSpPr/>
          <p:nvPr/>
        </p:nvCxnSpPr>
        <p:spPr>
          <a:xfrm>
            <a:off x="8039475" y="2147249"/>
            <a:ext cx="6000" cy="839100"/>
          </a:xfrm>
          <a:prstGeom prst="straightConnector1">
            <a:avLst/>
          </a:prstGeom>
          <a:noFill/>
          <a:ln w="28575" cap="flat" cmpd="sng">
            <a:solidFill>
              <a:schemeClr val="dk1"/>
            </a:solidFill>
            <a:prstDash val="solid"/>
            <a:round/>
            <a:headEnd type="none" w="med" len="med"/>
            <a:tailEnd type="none" w="med" len="med"/>
          </a:ln>
        </p:spPr>
      </p:cxnSp>
      <p:sp>
        <p:nvSpPr>
          <p:cNvPr id="119" name="Google Shape;119;p17"/>
          <p:cNvSpPr txBox="1"/>
          <p:nvPr/>
        </p:nvSpPr>
        <p:spPr>
          <a:xfrm>
            <a:off x="24250" y="3099400"/>
            <a:ext cx="1648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dirty="0" err="1"/>
              <a:t>aug.</a:t>
            </a:r>
            <a:r>
              <a:rPr lang="de" dirty="0"/>
              <a:t>- </a:t>
            </a:r>
            <a:r>
              <a:rPr lang="de" dirty="0" err="1"/>
              <a:t>sept.</a:t>
            </a:r>
            <a:r>
              <a:rPr lang="de" dirty="0"/>
              <a:t> 1987</a:t>
            </a:r>
            <a:endParaRPr dirty="0"/>
          </a:p>
          <a:p>
            <a:pPr marL="0" lvl="0" indent="0" algn="l" rtl="0">
              <a:spcBef>
                <a:spcPts val="0"/>
              </a:spcBef>
              <a:spcAft>
                <a:spcPts val="0"/>
              </a:spcAft>
              <a:buNone/>
            </a:pPr>
            <a:r>
              <a:rPr lang="de" dirty="0" err="1"/>
              <a:t>Niromi</a:t>
            </a:r>
            <a:r>
              <a:rPr lang="de" dirty="0"/>
              <a:t> </a:t>
            </a:r>
            <a:r>
              <a:rPr lang="de" dirty="0" err="1"/>
              <a:t>is</a:t>
            </a:r>
            <a:r>
              <a:rPr lang="de" dirty="0"/>
              <a:t> </a:t>
            </a:r>
            <a:r>
              <a:rPr lang="de" dirty="0" err="1"/>
              <a:t>sent</a:t>
            </a:r>
            <a:r>
              <a:rPr lang="de" dirty="0"/>
              <a:t> </a:t>
            </a:r>
            <a:r>
              <a:rPr lang="de" dirty="0" err="1"/>
              <a:t>home</a:t>
            </a:r>
            <a:r>
              <a:rPr lang="de" dirty="0"/>
              <a:t> </a:t>
            </a:r>
            <a:endParaRPr dirty="0"/>
          </a:p>
        </p:txBody>
      </p:sp>
      <p:cxnSp>
        <p:nvCxnSpPr>
          <p:cNvPr id="120" name="Google Shape;120;p17"/>
          <p:cNvCxnSpPr/>
          <p:nvPr/>
        </p:nvCxnSpPr>
        <p:spPr>
          <a:xfrm>
            <a:off x="2278150" y="2752150"/>
            <a:ext cx="5100" cy="672600"/>
          </a:xfrm>
          <a:prstGeom prst="straightConnector1">
            <a:avLst/>
          </a:prstGeom>
          <a:noFill/>
          <a:ln w="28575" cap="flat" cmpd="sng">
            <a:solidFill>
              <a:schemeClr val="dk1"/>
            </a:solidFill>
            <a:prstDash val="solid"/>
            <a:round/>
            <a:headEnd type="none" w="med" len="med"/>
            <a:tailEnd type="none" w="med" len="med"/>
          </a:ln>
        </p:spPr>
      </p:cxnSp>
      <p:sp>
        <p:nvSpPr>
          <p:cNvPr id="121" name="Google Shape;121;p17"/>
          <p:cNvSpPr txBox="1"/>
          <p:nvPr/>
        </p:nvSpPr>
        <p:spPr>
          <a:xfrm>
            <a:off x="1796526" y="3333675"/>
            <a:ext cx="1627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sept. 1987</a:t>
            </a:r>
            <a:endParaRPr/>
          </a:p>
          <a:p>
            <a:pPr marL="0" lvl="0" indent="0" algn="l" rtl="0">
              <a:spcBef>
                <a:spcPts val="0"/>
              </a:spcBef>
              <a:spcAft>
                <a:spcPts val="0"/>
              </a:spcAft>
              <a:buNone/>
            </a:pPr>
            <a:r>
              <a:rPr lang="de"/>
              <a:t>Niromi returns to the training camp</a:t>
            </a:r>
            <a:endParaRPr/>
          </a:p>
        </p:txBody>
      </p:sp>
      <p:cxnSp>
        <p:nvCxnSpPr>
          <p:cNvPr id="122" name="Google Shape;122;p17"/>
          <p:cNvCxnSpPr/>
          <p:nvPr/>
        </p:nvCxnSpPr>
        <p:spPr>
          <a:xfrm>
            <a:off x="827775" y="2759225"/>
            <a:ext cx="4800" cy="464100"/>
          </a:xfrm>
          <a:prstGeom prst="straightConnector1">
            <a:avLst/>
          </a:prstGeom>
          <a:noFill/>
          <a:ln w="28575" cap="flat" cmpd="sng">
            <a:solidFill>
              <a:schemeClr val="dk1"/>
            </a:solidFill>
            <a:prstDash val="solid"/>
            <a:round/>
            <a:headEnd type="none" w="med" len="med"/>
            <a:tailEnd type="none" w="med" len="med"/>
          </a:ln>
        </p:spPr>
      </p:cxnSp>
      <p:sp>
        <p:nvSpPr>
          <p:cNvPr id="123" name="Google Shape;123;p17"/>
          <p:cNvSpPr txBox="1"/>
          <p:nvPr/>
        </p:nvSpPr>
        <p:spPr>
          <a:xfrm>
            <a:off x="2767788" y="4312200"/>
            <a:ext cx="1804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dirty="0" err="1"/>
              <a:t>oct</a:t>
            </a:r>
            <a:r>
              <a:rPr lang="de" dirty="0"/>
              <a:t>. 1987</a:t>
            </a:r>
            <a:endParaRPr dirty="0"/>
          </a:p>
          <a:p>
            <a:pPr marL="0" lvl="0" indent="0" algn="l" rtl="0">
              <a:spcBef>
                <a:spcPts val="0"/>
              </a:spcBef>
              <a:spcAft>
                <a:spcPts val="0"/>
              </a:spcAft>
              <a:buNone/>
            </a:pPr>
            <a:r>
              <a:rPr lang="de" dirty="0" err="1"/>
              <a:t>Niromi</a:t>
            </a:r>
            <a:r>
              <a:rPr lang="de" dirty="0"/>
              <a:t> </a:t>
            </a:r>
            <a:r>
              <a:rPr lang="de" dirty="0" err="1"/>
              <a:t>is</a:t>
            </a:r>
            <a:r>
              <a:rPr lang="de" dirty="0"/>
              <a:t> </a:t>
            </a:r>
            <a:r>
              <a:rPr lang="de" dirty="0" err="1"/>
              <a:t>sent</a:t>
            </a:r>
            <a:r>
              <a:rPr lang="de" dirty="0"/>
              <a:t> </a:t>
            </a:r>
            <a:r>
              <a:rPr lang="de" dirty="0" err="1"/>
              <a:t>to</a:t>
            </a:r>
            <a:r>
              <a:rPr lang="de" dirty="0"/>
              <a:t> </a:t>
            </a:r>
            <a:r>
              <a:rPr lang="de" dirty="0" err="1"/>
              <a:t>the</a:t>
            </a:r>
            <a:r>
              <a:rPr lang="de" dirty="0"/>
              <a:t> </a:t>
            </a:r>
            <a:r>
              <a:rPr lang="de" dirty="0" err="1"/>
              <a:t>battlefield</a:t>
            </a:r>
            <a:endParaRPr dirty="0"/>
          </a:p>
        </p:txBody>
      </p:sp>
      <p:cxnSp>
        <p:nvCxnSpPr>
          <p:cNvPr id="124" name="Google Shape;124;p17"/>
          <p:cNvCxnSpPr/>
          <p:nvPr/>
        </p:nvCxnSpPr>
        <p:spPr>
          <a:xfrm>
            <a:off x="3424475" y="2756125"/>
            <a:ext cx="0" cy="1353300"/>
          </a:xfrm>
          <a:prstGeom prst="straightConnector1">
            <a:avLst/>
          </a:prstGeom>
          <a:noFill/>
          <a:ln w="28575" cap="flat" cmpd="sng">
            <a:solidFill>
              <a:schemeClr val="dk1"/>
            </a:solidFill>
            <a:prstDash val="solid"/>
            <a:round/>
            <a:headEnd type="none" w="med" len="med"/>
            <a:tailEnd type="none" w="med" len="med"/>
          </a:ln>
        </p:spPr>
      </p:cxnSp>
      <p:sp>
        <p:nvSpPr>
          <p:cNvPr id="125" name="Google Shape;125;p17"/>
          <p:cNvSpPr txBox="1"/>
          <p:nvPr/>
        </p:nvSpPr>
        <p:spPr>
          <a:xfrm>
            <a:off x="3753374" y="3365450"/>
            <a:ext cx="1504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dec.1987</a:t>
            </a:r>
            <a:endParaRPr/>
          </a:p>
          <a:p>
            <a:pPr marL="0" lvl="0" indent="0" algn="l" rtl="0">
              <a:spcBef>
                <a:spcPts val="0"/>
              </a:spcBef>
              <a:spcAft>
                <a:spcPts val="0"/>
              </a:spcAft>
              <a:buNone/>
            </a:pPr>
            <a:r>
              <a:rPr lang="de"/>
              <a:t>Niromi leaves the tigers</a:t>
            </a:r>
            <a:endParaRPr/>
          </a:p>
        </p:txBody>
      </p:sp>
      <p:cxnSp>
        <p:nvCxnSpPr>
          <p:cNvPr id="126" name="Google Shape;126;p17"/>
          <p:cNvCxnSpPr/>
          <p:nvPr/>
        </p:nvCxnSpPr>
        <p:spPr>
          <a:xfrm>
            <a:off x="4160075" y="2745075"/>
            <a:ext cx="3000" cy="693000"/>
          </a:xfrm>
          <a:prstGeom prst="straightConnector1">
            <a:avLst/>
          </a:prstGeom>
          <a:noFill/>
          <a:ln w="28575" cap="flat" cmpd="sng">
            <a:solidFill>
              <a:srgbClr val="0A0A0A"/>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cxnSp>
        <p:nvCxnSpPr>
          <p:cNvPr id="131" name="Google Shape;131;p18"/>
          <p:cNvCxnSpPr/>
          <p:nvPr/>
        </p:nvCxnSpPr>
        <p:spPr>
          <a:xfrm>
            <a:off x="311700" y="2860675"/>
            <a:ext cx="8520600" cy="0"/>
          </a:xfrm>
          <a:prstGeom prst="straightConnector1">
            <a:avLst/>
          </a:prstGeom>
          <a:noFill/>
          <a:ln w="228600" cap="flat" cmpd="sng">
            <a:solidFill>
              <a:schemeClr val="accent1"/>
            </a:solidFill>
            <a:prstDash val="solid"/>
            <a:round/>
            <a:headEnd type="none" w="med" len="med"/>
            <a:tailEnd type="stealth" w="med" len="med"/>
          </a:ln>
        </p:spPr>
      </p:cxnSp>
      <p:cxnSp>
        <p:nvCxnSpPr>
          <p:cNvPr id="132" name="Google Shape;132;p18"/>
          <p:cNvCxnSpPr/>
          <p:nvPr/>
        </p:nvCxnSpPr>
        <p:spPr>
          <a:xfrm>
            <a:off x="6714750" y="1262100"/>
            <a:ext cx="0" cy="1705500"/>
          </a:xfrm>
          <a:prstGeom prst="straightConnector1">
            <a:avLst/>
          </a:prstGeom>
          <a:noFill/>
          <a:ln w="19050" cap="flat" cmpd="sng">
            <a:solidFill>
              <a:srgbClr val="0A0A0A"/>
            </a:solidFill>
            <a:prstDash val="solid"/>
            <a:round/>
            <a:headEnd type="none" w="med" len="med"/>
            <a:tailEnd type="none" w="med" len="med"/>
          </a:ln>
        </p:spPr>
      </p:cxnSp>
      <p:sp>
        <p:nvSpPr>
          <p:cNvPr id="133" name="Google Shape;133;p18"/>
          <p:cNvSpPr txBox="1"/>
          <p:nvPr/>
        </p:nvSpPr>
        <p:spPr>
          <a:xfrm>
            <a:off x="5947800" y="0"/>
            <a:ext cx="2283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chemeClr val="dk1"/>
                </a:solidFill>
                <a:highlight>
                  <a:schemeClr val="lt1"/>
                </a:highlight>
              </a:rPr>
              <a:t>18.5.2009</a:t>
            </a:r>
            <a:endParaRPr>
              <a:solidFill>
                <a:schemeClr val="dk1"/>
              </a:solidFill>
              <a:highlight>
                <a:schemeClr val="lt1"/>
              </a:highlight>
            </a:endParaRPr>
          </a:p>
          <a:p>
            <a:pPr marL="0" lvl="0" indent="0" algn="l" rtl="0">
              <a:spcBef>
                <a:spcPts val="0"/>
              </a:spcBef>
              <a:spcAft>
                <a:spcPts val="0"/>
              </a:spcAft>
              <a:buNone/>
            </a:pPr>
            <a:r>
              <a:rPr lang="de">
                <a:solidFill>
                  <a:schemeClr val="dk1"/>
                </a:solidFill>
                <a:highlight>
                  <a:schemeClr val="lt1"/>
                </a:highlight>
              </a:rPr>
              <a:t>End of Civil War,</a:t>
            </a:r>
            <a:endParaRPr>
              <a:solidFill>
                <a:schemeClr val="dk1"/>
              </a:solidFill>
              <a:highlight>
                <a:schemeClr val="lt1"/>
              </a:highlight>
            </a:endParaRPr>
          </a:p>
          <a:p>
            <a:pPr marL="0" lvl="0" indent="0" algn="l" rtl="0">
              <a:spcBef>
                <a:spcPts val="0"/>
              </a:spcBef>
              <a:spcAft>
                <a:spcPts val="0"/>
              </a:spcAft>
              <a:buNone/>
            </a:pPr>
            <a:r>
              <a:rPr lang="de">
                <a:solidFill>
                  <a:schemeClr val="dk1"/>
                </a:solidFill>
                <a:highlight>
                  <a:schemeClr val="lt1"/>
                </a:highlight>
              </a:rPr>
              <a:t>Government defeats the LTTE,</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de">
                <a:solidFill>
                  <a:schemeClr val="dk1"/>
                </a:solidFill>
                <a:highlight>
                  <a:schemeClr val="lt1"/>
                </a:highlight>
              </a:rPr>
              <a:t>Prabhakaran is killed</a:t>
            </a:r>
            <a:endParaRPr>
              <a:solidFill>
                <a:schemeClr val="dk1"/>
              </a:solidFill>
              <a:highlight>
                <a:schemeClr val="lt1"/>
              </a:highlight>
            </a:endParaRPr>
          </a:p>
        </p:txBody>
      </p:sp>
      <p:cxnSp>
        <p:nvCxnSpPr>
          <p:cNvPr id="134" name="Google Shape;134;p18"/>
          <p:cNvCxnSpPr/>
          <p:nvPr/>
        </p:nvCxnSpPr>
        <p:spPr>
          <a:xfrm flipH="1">
            <a:off x="5072750" y="2256150"/>
            <a:ext cx="3600" cy="715200"/>
          </a:xfrm>
          <a:prstGeom prst="straightConnector1">
            <a:avLst/>
          </a:prstGeom>
          <a:noFill/>
          <a:ln w="28575" cap="flat" cmpd="sng">
            <a:solidFill>
              <a:schemeClr val="dk1"/>
            </a:solidFill>
            <a:prstDash val="solid"/>
            <a:round/>
            <a:headEnd type="none" w="med" len="med"/>
            <a:tailEnd type="none" w="med" len="med"/>
          </a:ln>
        </p:spPr>
      </p:cxnSp>
      <p:cxnSp>
        <p:nvCxnSpPr>
          <p:cNvPr id="135" name="Google Shape;135;p18"/>
          <p:cNvCxnSpPr/>
          <p:nvPr/>
        </p:nvCxnSpPr>
        <p:spPr>
          <a:xfrm>
            <a:off x="3255250" y="1215300"/>
            <a:ext cx="6300" cy="1763400"/>
          </a:xfrm>
          <a:prstGeom prst="straightConnector1">
            <a:avLst/>
          </a:prstGeom>
          <a:noFill/>
          <a:ln w="28575" cap="flat" cmpd="sng">
            <a:solidFill>
              <a:srgbClr val="0A0A0A"/>
            </a:solidFill>
            <a:prstDash val="solid"/>
            <a:round/>
            <a:headEnd type="none" w="med" len="med"/>
            <a:tailEnd type="none" w="med" len="med"/>
          </a:ln>
        </p:spPr>
      </p:cxnSp>
      <p:sp>
        <p:nvSpPr>
          <p:cNvPr id="136" name="Google Shape;136;p18"/>
          <p:cNvSpPr txBox="1"/>
          <p:nvPr/>
        </p:nvSpPr>
        <p:spPr>
          <a:xfrm>
            <a:off x="3916063" y="966900"/>
            <a:ext cx="194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7" name="Google Shape;137;p18"/>
          <p:cNvSpPr txBox="1"/>
          <p:nvPr/>
        </p:nvSpPr>
        <p:spPr>
          <a:xfrm>
            <a:off x="2772475" y="215400"/>
            <a:ext cx="1651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2002-2008</a:t>
            </a:r>
            <a:endParaRPr/>
          </a:p>
          <a:p>
            <a:pPr marL="0" lvl="0" indent="0" algn="l" rtl="0">
              <a:spcBef>
                <a:spcPts val="0"/>
              </a:spcBef>
              <a:spcAft>
                <a:spcPts val="0"/>
              </a:spcAft>
              <a:buNone/>
            </a:pPr>
            <a:r>
              <a:rPr lang="de"/>
              <a:t>Ceasefire that is broken by both sides repeatedly </a:t>
            </a:r>
            <a:endParaRPr/>
          </a:p>
        </p:txBody>
      </p:sp>
      <p:sp>
        <p:nvSpPr>
          <p:cNvPr id="138" name="Google Shape;138;p18"/>
          <p:cNvSpPr txBox="1"/>
          <p:nvPr/>
        </p:nvSpPr>
        <p:spPr>
          <a:xfrm>
            <a:off x="4513825" y="638175"/>
            <a:ext cx="1746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2004</a:t>
            </a:r>
            <a:endParaRPr/>
          </a:p>
          <a:p>
            <a:pPr marL="0" lvl="0" indent="0" algn="l" rtl="0">
              <a:spcBef>
                <a:spcPts val="0"/>
              </a:spcBef>
              <a:spcAft>
                <a:spcPts val="0"/>
              </a:spcAft>
              <a:buNone/>
            </a:pPr>
            <a:r>
              <a:rPr lang="de"/>
              <a:t>New fraction of tigers that later work with the government against the tigers</a:t>
            </a:r>
            <a:endParaRPr/>
          </a:p>
        </p:txBody>
      </p:sp>
      <p:cxnSp>
        <p:nvCxnSpPr>
          <p:cNvPr id="139" name="Google Shape;139;p18"/>
          <p:cNvCxnSpPr/>
          <p:nvPr/>
        </p:nvCxnSpPr>
        <p:spPr>
          <a:xfrm>
            <a:off x="7292225" y="2779900"/>
            <a:ext cx="13500" cy="1141500"/>
          </a:xfrm>
          <a:prstGeom prst="straightConnector1">
            <a:avLst/>
          </a:prstGeom>
          <a:noFill/>
          <a:ln w="28575" cap="flat" cmpd="sng">
            <a:solidFill>
              <a:schemeClr val="dk1"/>
            </a:solidFill>
            <a:prstDash val="solid"/>
            <a:round/>
            <a:headEnd type="none" w="med" len="med"/>
            <a:tailEnd type="none" w="med" len="med"/>
          </a:ln>
        </p:spPr>
      </p:cxnSp>
      <p:sp>
        <p:nvSpPr>
          <p:cNvPr id="140" name="Google Shape;140;p18"/>
          <p:cNvSpPr txBox="1"/>
          <p:nvPr/>
        </p:nvSpPr>
        <p:spPr>
          <a:xfrm>
            <a:off x="6902775" y="3921400"/>
            <a:ext cx="2068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01.06.2011</a:t>
            </a:r>
            <a:endParaRPr/>
          </a:p>
          <a:p>
            <a:pPr marL="0" lvl="0" indent="0" algn="l" rtl="0">
              <a:spcBef>
                <a:spcPts val="0"/>
              </a:spcBef>
              <a:spcAft>
                <a:spcPts val="0"/>
              </a:spcAft>
              <a:buNone/>
            </a:pPr>
            <a:r>
              <a:rPr lang="de"/>
              <a:t>Tamil Tigress is released on Ajanthi’s birthday</a:t>
            </a:r>
            <a:endParaRPr/>
          </a:p>
        </p:txBody>
      </p:sp>
      <p:cxnSp>
        <p:nvCxnSpPr>
          <p:cNvPr id="141" name="Google Shape;141;p18"/>
          <p:cNvCxnSpPr/>
          <p:nvPr/>
        </p:nvCxnSpPr>
        <p:spPr>
          <a:xfrm>
            <a:off x="1924400" y="2759225"/>
            <a:ext cx="9600" cy="907200"/>
          </a:xfrm>
          <a:prstGeom prst="straightConnector1">
            <a:avLst/>
          </a:prstGeom>
          <a:noFill/>
          <a:ln w="28575" cap="flat" cmpd="sng">
            <a:solidFill>
              <a:schemeClr val="dk1"/>
            </a:solidFill>
            <a:prstDash val="solid"/>
            <a:round/>
            <a:headEnd type="none" w="med" len="med"/>
            <a:tailEnd type="none" w="med" len="med"/>
          </a:ln>
        </p:spPr>
      </p:cxnSp>
      <p:sp>
        <p:nvSpPr>
          <p:cNvPr id="142" name="Google Shape;142;p18"/>
          <p:cNvSpPr txBox="1"/>
          <p:nvPr/>
        </p:nvSpPr>
        <p:spPr>
          <a:xfrm>
            <a:off x="1168375" y="3813975"/>
            <a:ext cx="2068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a:solidFill>
                  <a:schemeClr val="dk1"/>
                </a:solidFill>
              </a:rPr>
              <a:t>1995 </a:t>
            </a:r>
            <a:endParaRPr>
              <a:solidFill>
                <a:schemeClr val="dk1"/>
              </a:solidFill>
            </a:endParaRPr>
          </a:p>
          <a:p>
            <a:pPr marL="0" lvl="0" indent="0" algn="l" rtl="0">
              <a:spcBef>
                <a:spcPts val="0"/>
              </a:spcBef>
              <a:spcAft>
                <a:spcPts val="0"/>
              </a:spcAft>
              <a:buNone/>
            </a:pPr>
            <a:r>
              <a:rPr lang="de">
                <a:solidFill>
                  <a:schemeClr val="dk1"/>
                </a:solidFill>
              </a:rPr>
              <a:t>Akila dies at the age of 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a:off x="996479" y="0"/>
            <a:ext cx="735784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Thileepan &amp; Prabhakaran </a:t>
            </a:r>
            <a:endParaRPr/>
          </a:p>
        </p:txBody>
      </p:sp>
      <p:pic>
        <p:nvPicPr>
          <p:cNvPr id="153" name="Google Shape;153;p20"/>
          <p:cNvPicPr preferRelativeResize="0"/>
          <p:nvPr/>
        </p:nvPicPr>
        <p:blipFill>
          <a:blip r:embed="rId3">
            <a:alphaModFix/>
          </a:blip>
          <a:stretch>
            <a:fillRect/>
          </a:stretch>
        </p:blipFill>
        <p:spPr>
          <a:xfrm>
            <a:off x="5920925" y="0"/>
            <a:ext cx="3223075" cy="2148725"/>
          </a:xfrm>
          <a:prstGeom prst="rect">
            <a:avLst/>
          </a:prstGeom>
          <a:noFill/>
          <a:ln>
            <a:noFill/>
          </a:ln>
        </p:spPr>
      </p:pic>
      <p:pic>
        <p:nvPicPr>
          <p:cNvPr id="154" name="Google Shape;154;p20"/>
          <p:cNvPicPr preferRelativeResize="0"/>
          <p:nvPr/>
        </p:nvPicPr>
        <p:blipFill>
          <a:blip r:embed="rId4">
            <a:alphaModFix/>
          </a:blip>
          <a:stretch>
            <a:fillRect/>
          </a:stretch>
        </p:blipFill>
        <p:spPr>
          <a:xfrm>
            <a:off x="93625" y="1017725"/>
            <a:ext cx="1741050" cy="2426915"/>
          </a:xfrm>
          <a:prstGeom prst="rect">
            <a:avLst/>
          </a:prstGeom>
          <a:noFill/>
          <a:ln>
            <a:noFill/>
          </a:ln>
        </p:spPr>
      </p:pic>
      <p:sp>
        <p:nvSpPr>
          <p:cNvPr id="155" name="Google Shape;155;p20"/>
          <p:cNvSpPr txBox="1"/>
          <p:nvPr/>
        </p:nvSpPr>
        <p:spPr>
          <a:xfrm>
            <a:off x="311700" y="3666000"/>
            <a:ext cx="1461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Thileepan giving speeches during his hunger strike</a:t>
            </a:r>
            <a:endParaRPr/>
          </a:p>
        </p:txBody>
      </p:sp>
      <p:sp>
        <p:nvSpPr>
          <p:cNvPr id="156" name="Google Shape;156;p20"/>
          <p:cNvSpPr txBox="1"/>
          <p:nvPr/>
        </p:nvSpPr>
        <p:spPr>
          <a:xfrm>
            <a:off x="5345675" y="2409600"/>
            <a:ext cx="231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Prabhakaran</a:t>
            </a:r>
            <a:endParaRPr/>
          </a:p>
        </p:txBody>
      </p:sp>
      <p:pic>
        <p:nvPicPr>
          <p:cNvPr id="157" name="Google Shape;157;p20"/>
          <p:cNvPicPr preferRelativeResize="0"/>
          <p:nvPr/>
        </p:nvPicPr>
        <p:blipFill rotWithShape="1">
          <a:blip r:embed="rId5">
            <a:alphaModFix/>
          </a:blip>
          <a:srcRect l="4451" t="1997" r="1827" b="60446"/>
          <a:stretch/>
        </p:blipFill>
        <p:spPr>
          <a:xfrm>
            <a:off x="1834675" y="2148725"/>
            <a:ext cx="5156683" cy="2994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1"/>
          <p:cNvPicPr preferRelativeResize="0"/>
          <p:nvPr/>
        </p:nvPicPr>
        <p:blipFill rotWithShape="1">
          <a:blip r:embed="rId3">
            <a:alphaModFix/>
          </a:blip>
          <a:srcRect l="2440" t="45787" r="45074" b="2274"/>
          <a:stretch/>
        </p:blipFill>
        <p:spPr>
          <a:xfrm>
            <a:off x="69150" y="0"/>
            <a:ext cx="3293678" cy="5143499"/>
          </a:xfrm>
          <a:prstGeom prst="rect">
            <a:avLst/>
          </a:prstGeom>
          <a:noFill/>
          <a:ln>
            <a:noFill/>
          </a:ln>
        </p:spPr>
      </p:pic>
      <p:pic>
        <p:nvPicPr>
          <p:cNvPr id="163" name="Google Shape;163;p21"/>
          <p:cNvPicPr preferRelativeResize="0"/>
          <p:nvPr/>
        </p:nvPicPr>
        <p:blipFill rotWithShape="1">
          <a:blip r:embed="rId4">
            <a:alphaModFix/>
          </a:blip>
          <a:srcRect l="54070" t="49011" r="2758" b="9888"/>
          <a:stretch/>
        </p:blipFill>
        <p:spPr>
          <a:xfrm>
            <a:off x="5623340" y="0"/>
            <a:ext cx="3520660" cy="5143500"/>
          </a:xfrm>
          <a:prstGeom prst="rect">
            <a:avLst/>
          </a:prstGeom>
          <a:noFill/>
          <a:ln>
            <a:noFill/>
          </a:ln>
        </p:spPr>
      </p:pic>
      <p:sp>
        <p:nvSpPr>
          <p:cNvPr id="164" name="Google Shape;164;p21"/>
          <p:cNvSpPr txBox="1"/>
          <p:nvPr/>
        </p:nvSpPr>
        <p:spPr>
          <a:xfrm>
            <a:off x="3491675" y="577475"/>
            <a:ext cx="139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Niromi and her family 1978</a:t>
            </a:r>
            <a:endParaRPr/>
          </a:p>
        </p:txBody>
      </p:sp>
      <p:sp>
        <p:nvSpPr>
          <p:cNvPr id="165" name="Google Shape;165;p21"/>
          <p:cNvSpPr txBox="1"/>
          <p:nvPr/>
        </p:nvSpPr>
        <p:spPr>
          <a:xfrm>
            <a:off x="4270575" y="3129075"/>
            <a:ext cx="1275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t>Tamil Tigresses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1052</Words>
  <Application>Microsoft Macintosh PowerPoint</Application>
  <PresentationFormat>On-screen Show (16:9)</PresentationFormat>
  <Paragraphs>126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Courier New</vt:lpstr>
      <vt:lpstr>Arial</vt:lpstr>
      <vt:lpstr>Roboto</vt:lpstr>
      <vt:lpstr>Simple Light</vt:lpstr>
      <vt:lpstr>Tamil Tigress- Niromi de Soyza</vt:lpstr>
      <vt:lpstr>Outline </vt:lpstr>
      <vt:lpstr>Niromi de Soyza</vt:lpstr>
      <vt:lpstr>PowerPoint Presentation</vt:lpstr>
      <vt:lpstr>PowerPoint Presentation</vt:lpstr>
      <vt:lpstr>PowerPoint Presentation</vt:lpstr>
      <vt:lpstr>PowerPoint Presentation</vt:lpstr>
      <vt:lpstr>Thileepan &amp; Prabhakaran </vt:lpstr>
      <vt:lpstr>PowerPoint Presentation</vt:lpstr>
      <vt:lpstr>PowerPoint Presentation</vt:lpstr>
      <vt:lpstr>PowerPoint Presentation</vt:lpstr>
      <vt:lpstr>Change of Niromis mindset </vt:lpstr>
      <vt:lpstr>Discussion questions </vt:lpstr>
      <vt:lpstr>Discussion questions </vt:lpstr>
      <vt:lpstr>Discussion questions </vt:lpstr>
      <vt:lpstr>Discussion questions</vt:lpstr>
      <vt:lpstr>Discussion questions </vt:lpstr>
      <vt:lpstr>Discussion questions </vt:lpstr>
      <vt:lpstr>Discussion questions</vt:lpstr>
      <vt:lpstr>Discussion questions</vt:lpstr>
      <vt:lpstr>Abbreviations</vt:lpstr>
      <vt:lpstr>Additional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9vfontc22q@goetheuniversitaet.onmicrosoft.com</cp:lastModifiedBy>
  <cp:revision>5</cp:revision>
  <dcterms:modified xsi:type="dcterms:W3CDTF">2025-05-28T10:31:23Z</dcterms:modified>
</cp:coreProperties>
</file>