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81" r:id="rId2"/>
    <p:sldId id="282" r:id="rId3"/>
    <p:sldId id="256" r:id="rId4"/>
    <p:sldId id="258" r:id="rId5"/>
    <p:sldId id="259" r:id="rId6"/>
    <p:sldId id="260" r:id="rId7"/>
    <p:sldId id="261" r:id="rId8"/>
    <p:sldId id="283" r:id="rId9"/>
    <p:sldId id="266" r:id="rId10"/>
    <p:sldId id="262" r:id="rId11"/>
    <p:sldId id="263" r:id="rId12"/>
    <p:sldId id="264" r:id="rId13"/>
    <p:sldId id="265" r:id="rId14"/>
    <p:sldId id="267" r:id="rId15"/>
    <p:sldId id="268" r:id="rId16"/>
    <p:sldId id="269" r:id="rId17"/>
    <p:sldId id="280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8" r:id="rId26"/>
    <p:sldId id="277" r:id="rId27"/>
    <p:sldId id="279" r:id="rId2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178F"/>
    <a:srgbClr val="A470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555"/>
    <p:restoredTop sz="94753"/>
  </p:normalViewPr>
  <p:slideViewPr>
    <p:cSldViewPr snapToGrid="0">
      <p:cViewPr varScale="1">
        <p:scale>
          <a:sx n="93" d="100"/>
          <a:sy n="93" d="100"/>
        </p:scale>
        <p:origin x="208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0AE31C-9C95-49DD-A575-423A7D759243}" type="datetimeFigureOut">
              <a:rPr lang="de-DE" smtClean="0"/>
              <a:t>15.01.24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A2CF9C-976C-4518-B227-65ED926B7E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3232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2CF9C-976C-4518-B227-65ED926B7E3F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8643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2CF9C-976C-4518-B227-65ED926B7E3F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9185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2CF9C-976C-4518-B227-65ED926B7E3F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3569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0CBF4F-4775-D46A-AF27-7AD9793155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3AE2560-7164-0553-0979-7750BE6298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369A2EC-227F-197A-E632-09F49427E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EFBB5-A005-4446-A93B-D98A50A8EF52}" type="datetimeFigureOut">
              <a:rPr lang="de-DE" smtClean="0"/>
              <a:t>15.01.24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E4CEEDA-35E5-CC24-EFB6-0ADE55C6C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4E2CE62-9B51-F5D8-CB35-3E414DB39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38D7C-D3B1-7844-88B4-21B0F0508A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8869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D1A069-0D0A-9341-8BDD-04B60A8B2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5B65AD1-EE0C-EA17-3F54-7DF615A768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BFCA073-2511-7793-CCFA-B72EA7A86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EFBB5-A005-4446-A93B-D98A50A8EF52}" type="datetimeFigureOut">
              <a:rPr lang="de-DE" smtClean="0"/>
              <a:t>15.01.24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6186884-5087-DBD2-6825-440CEBDD0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6E74F03-8074-C864-B1CA-0266630AC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38D7C-D3B1-7844-88B4-21B0F0508A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5459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3E6CA980-9011-ED12-685A-F0ED0F81E6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072FBF0-2A42-F57A-6B08-543BC1BC5A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75EF698-A621-BD6A-F46B-A03D0A9B2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EFBB5-A005-4446-A93B-D98A50A8EF52}" type="datetimeFigureOut">
              <a:rPr lang="de-DE" smtClean="0"/>
              <a:t>15.01.24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CB5BB68-2AA0-721F-C5B7-F02F209C6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A7B366D-6294-5E1D-7E7F-0B27E45CE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38D7C-D3B1-7844-88B4-21B0F0508A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8384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A348DF-67B9-EC63-EFEA-DB9786166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5B2A137-D223-D31B-F499-33A6013A13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5881427-55D0-4035-8999-C403C56A1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EFBB5-A005-4446-A93B-D98A50A8EF52}" type="datetimeFigureOut">
              <a:rPr lang="de-DE" smtClean="0"/>
              <a:t>15.01.24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17F6940-8F3B-1E7E-088B-B50666841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5C79232-7BA4-74D7-B6DE-E4B3793D9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38D7C-D3B1-7844-88B4-21B0F0508A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6520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833FF1-0A2D-D2AE-7740-1F54D4197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29FE8CC-3DBA-573E-D044-950E5DBB6F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30ECD92-E64B-6D27-6058-8FA96B1BE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EFBB5-A005-4446-A93B-D98A50A8EF52}" type="datetimeFigureOut">
              <a:rPr lang="de-DE" smtClean="0"/>
              <a:t>15.01.24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3FF9B7F-BA46-C5C3-FBEF-0C6C627E4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BFB4EEE-13EE-BF31-3C2C-9BACC4CE5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38D7C-D3B1-7844-88B4-21B0F0508A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9512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CD6C95-30F6-86A8-59E1-72CE02E85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654592A-A7E4-9792-3A20-CC3EAC4C7A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E88E59C-676F-6C5B-34BF-F35256FAF5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AF2BAB1-4246-EF68-4576-1110E7F69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EFBB5-A005-4446-A93B-D98A50A8EF52}" type="datetimeFigureOut">
              <a:rPr lang="de-DE" smtClean="0"/>
              <a:t>15.01.24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F1E154F-2232-4EC5-9962-667EA7584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78A2964-6D64-E614-775D-AD3B1EB61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38D7C-D3B1-7844-88B4-21B0F0508A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064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33BAEC-B1C2-C49E-F102-5EDC1A704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08DA2C8-22A4-2814-ED03-5E6E292CFD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BDD0404-C0FF-2D11-64C7-B01AF9C018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AADFB03-5C5F-C8D4-D41A-E3E176120A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B8E083A-0DFC-A314-B844-DF472621F8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B591F2C-AE3A-5170-CDA3-9120C617E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EFBB5-A005-4446-A93B-D98A50A8EF52}" type="datetimeFigureOut">
              <a:rPr lang="de-DE" smtClean="0"/>
              <a:t>15.01.24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CE0FC33-29C1-6A24-7C8D-0853D5A53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C7E5AF7-6CF2-005A-282B-5F26824FB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38D7C-D3B1-7844-88B4-21B0F0508A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4469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59E8FC-6539-A717-2BFE-3BD5C67C6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AD2EE53-01A3-D50C-09B0-172164D8E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EFBB5-A005-4446-A93B-D98A50A8EF52}" type="datetimeFigureOut">
              <a:rPr lang="de-DE" smtClean="0"/>
              <a:t>15.01.24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B08E56D-6CB7-E5A9-3589-FD1D7124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81CCB15-FD5B-CEC1-4401-8D123A799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38D7C-D3B1-7844-88B4-21B0F0508A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7765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6838640-1183-B65B-A8BB-AD022B93A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EFBB5-A005-4446-A93B-D98A50A8EF52}" type="datetimeFigureOut">
              <a:rPr lang="de-DE" smtClean="0"/>
              <a:t>15.01.24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813A1E7-CCE8-F5EC-8C0D-2685EA070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3800C34-632C-75EE-3BE4-5A2201EC3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38D7C-D3B1-7844-88B4-21B0F0508A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8321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AC5F31-99BC-3431-D7A7-A8D53A05D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D1E95AF-099A-C871-4B5D-BE643853B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47902D7-EB87-C008-CE41-5447B0D858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16B1080-D28D-EC9A-83C4-36A34F5EB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EFBB5-A005-4446-A93B-D98A50A8EF52}" type="datetimeFigureOut">
              <a:rPr lang="de-DE" smtClean="0"/>
              <a:t>15.01.24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667552E-4246-160E-9068-B0BDAD394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5E859A3-7CD5-D42E-81C7-644BFB715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38D7C-D3B1-7844-88B4-21B0F0508A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9046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277FA0-C16A-18FF-87CC-39DA86712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4B0C96FB-6C77-149D-41B9-8B8F45726B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F413FFD-BB76-6D1E-D6FA-4B46E53C25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C1AE747-1D0E-2281-BFEF-02260C8AB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EFBB5-A005-4446-A93B-D98A50A8EF52}" type="datetimeFigureOut">
              <a:rPr lang="de-DE" smtClean="0"/>
              <a:t>15.01.24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33AC997-1927-71EF-84A7-4D9194E9F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EF266D1-E4A8-E4D1-250B-ADC8400B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38D7C-D3B1-7844-88B4-21B0F0508A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2407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FAF474B-B807-3B1E-E7E7-657A43480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D2346A2-6EF9-86B4-0329-E32DE57CB4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9713AB5-FB6F-E9C2-3DAA-71BE61E43C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8EFBB5-A005-4446-A93B-D98A50A8EF52}" type="datetimeFigureOut">
              <a:rPr lang="de-DE" smtClean="0"/>
              <a:t>15.01.24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551C38F-6AD5-0523-FAD9-E31B447D7B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E47146A-DEE9-D87C-87C6-27EA4088D9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A38D7C-D3B1-7844-88B4-21B0F0508A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6756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97B2DD5-816F-31D5-518A-28690D203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820" y="646528"/>
            <a:ext cx="10736179" cy="5537701"/>
          </a:xfrm>
        </p:spPr>
        <p:txBody>
          <a:bodyPr anchor="ctr"/>
          <a:lstStyle/>
          <a:p>
            <a:pPr marL="0" indent="0">
              <a:buNone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Zuallererst möchte ich euch sehr gerne kennenlernen!</a:t>
            </a: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Wie ist dein 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wie alt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bist du?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Was sind deine 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Hobbies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Was ist dein 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Lieblingsfach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Welche 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Sprachen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sprichst du?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Seit wann sprichst du 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Deutsch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5" name="Grafik 4" descr="Ein Bild, das Text, Software, Multimedia-Software, Computersymbol enthält.&#10;&#10;Automatisch generierte Beschreibung">
            <a:extLst>
              <a:ext uri="{FF2B5EF4-FFF2-40B4-BE49-F238E27FC236}">
                <a16:creationId xmlns:a16="http://schemas.microsoft.com/office/drawing/2014/main" id="{8F5E72A7-899C-39CD-68BC-3BCD970185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50" t="20915" r="23093" b="26798"/>
          <a:stretch/>
        </p:blipFill>
        <p:spPr>
          <a:xfrm>
            <a:off x="6734388" y="3826933"/>
            <a:ext cx="5271346" cy="279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22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Screenshot, Text, Software, Computersymbol enthält.&#10;&#10;Automatisch generierte Beschreibung">
            <a:extLst>
              <a:ext uri="{FF2B5EF4-FFF2-40B4-BE49-F238E27FC236}">
                <a16:creationId xmlns:a16="http://schemas.microsoft.com/office/drawing/2014/main" id="{8693F141-197D-99D0-19D6-69ED6BA607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58" t="26524" r="16399" b="20428"/>
          <a:stretch/>
        </p:blipFill>
        <p:spPr>
          <a:xfrm>
            <a:off x="784066" y="762280"/>
            <a:ext cx="10623868" cy="533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067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EBEDE8-E593-099B-5130-B8F0B1DA5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144" y="2103437"/>
            <a:ext cx="10515600" cy="1325563"/>
          </a:xfrm>
        </p:spPr>
        <p:txBody>
          <a:bodyPr>
            <a:normAutofit/>
          </a:bodyPr>
          <a:lstStyle/>
          <a:p>
            <a:r>
              <a:rPr lang="de-DE" sz="5500" dirty="0"/>
              <a:t>Was ist ein Gift und was bewirkt es?</a:t>
            </a:r>
          </a:p>
        </p:txBody>
      </p:sp>
      <p:pic>
        <p:nvPicPr>
          <p:cNvPr id="5" name="Grafik 4" descr="Ein Bild, das Verkehrsschild, Schild enthält.&#10;&#10;Automatisch generierte Beschreibung">
            <a:extLst>
              <a:ext uri="{FF2B5EF4-FFF2-40B4-BE49-F238E27FC236}">
                <a16:creationId xmlns:a16="http://schemas.microsoft.com/office/drawing/2014/main" id="{CAE118E2-4769-5C41-468C-072F2D260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4641" y="3138055"/>
            <a:ext cx="2582718" cy="258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5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Screenshot, Software, Text, Computersymbol enthält.&#10;&#10;Automatisch generierte Beschreibung">
            <a:extLst>
              <a:ext uri="{FF2B5EF4-FFF2-40B4-BE49-F238E27FC236}">
                <a16:creationId xmlns:a16="http://schemas.microsoft.com/office/drawing/2014/main" id="{CF27CDE8-4FE3-1FE0-CE19-BF9CCFD95B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991" t="28076" r="54665" b="67832"/>
          <a:stretch/>
        </p:blipFill>
        <p:spPr>
          <a:xfrm>
            <a:off x="3158834" y="4793673"/>
            <a:ext cx="7190511" cy="1198419"/>
          </a:xfrm>
          <a:prstGeom prst="rect">
            <a:avLst/>
          </a:prstGeom>
        </p:spPr>
      </p:pic>
      <p:pic>
        <p:nvPicPr>
          <p:cNvPr id="11" name="Grafik 10" descr="Ein Bild, das Grafiken, Farbigkeit, Screenshot, Grafikdesign enthält.&#10;&#10;Automatisch generierte Beschreibung">
            <a:extLst>
              <a:ext uri="{FF2B5EF4-FFF2-40B4-BE49-F238E27FC236}">
                <a16:creationId xmlns:a16="http://schemas.microsoft.com/office/drawing/2014/main" id="{423FD88C-EE28-6E42-875A-9AAD49143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3224" y="1252656"/>
            <a:ext cx="2705551" cy="287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6681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1D09781A-C8C9-6609-8000-BB182B722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10515600" cy="1325563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de-DE" sz="5000" dirty="0"/>
              <a:t>Thema der Stunde: </a:t>
            </a:r>
            <a:br>
              <a:rPr lang="de-DE" sz="5500" dirty="0"/>
            </a:br>
            <a:r>
              <a:rPr lang="de-DE" sz="5500" b="1" dirty="0"/>
              <a:t>Enzymgifte (auch: Enzymhemmer)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5062E93-1861-8770-8803-336153301FC8}"/>
              </a:ext>
            </a:extLst>
          </p:cNvPr>
          <p:cNvSpPr txBox="1"/>
          <p:nvPr/>
        </p:nvSpPr>
        <p:spPr>
          <a:xfrm>
            <a:off x="288758" y="5832909"/>
            <a:ext cx="5342021" cy="749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500" b="1" dirty="0"/>
              <a:t>Nomen: </a:t>
            </a:r>
            <a:r>
              <a:rPr lang="de-DE" sz="1500" dirty="0"/>
              <a:t>der Hemmer</a:t>
            </a:r>
          </a:p>
          <a:p>
            <a:pPr>
              <a:lnSpc>
                <a:spcPct val="150000"/>
              </a:lnSpc>
            </a:pPr>
            <a:r>
              <a:rPr lang="de-DE" sz="1500" b="1" dirty="0">
                <a:sym typeface="Wingdings" pitchFamily="2" charset="2"/>
              </a:rPr>
              <a:t>Adjektiv: </a:t>
            </a:r>
            <a:r>
              <a:rPr lang="de-DE" sz="1500" dirty="0">
                <a:sym typeface="Wingdings" pitchFamily="2" charset="2"/>
              </a:rPr>
              <a:t>hemmen = </a:t>
            </a:r>
            <a:r>
              <a:rPr lang="id-ID" sz="1500" dirty="0"/>
              <a:t>menghalangi</a:t>
            </a:r>
            <a:r>
              <a:rPr lang="de-DE" sz="1500" dirty="0">
                <a:sym typeface="Wingdings" pitchFamily="2" charset="2"/>
              </a:rPr>
              <a:t>  </a:t>
            </a:r>
            <a:endParaRPr lang="de-DE" sz="1500" dirty="0"/>
          </a:p>
        </p:txBody>
      </p:sp>
    </p:spTree>
    <p:extLst>
      <p:ext uri="{BB962C8B-B14F-4D97-AF65-F5344CB8AC3E}">
        <p14:creationId xmlns:p14="http://schemas.microsoft.com/office/powerpoint/2010/main" val="5530200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7A41EAF2-EE37-2A2F-767B-C55C7DE9C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06345"/>
            <a:ext cx="11353800" cy="132556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de-DE" sz="3000" b="1" dirty="0">
                <a:sym typeface="Wingdings" pitchFamily="2" charset="2"/>
              </a:rPr>
              <a:t> </a:t>
            </a:r>
            <a:r>
              <a:rPr lang="de-DE" sz="3000" b="1" u="sng" dirty="0"/>
              <a:t>Aufgabe</a:t>
            </a:r>
            <a:r>
              <a:rPr lang="de-DE" sz="3000" b="1" dirty="0"/>
              <a:t>: </a:t>
            </a:r>
            <a:r>
              <a:rPr lang="de-DE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(10 Minuten)</a:t>
            </a:r>
            <a:br>
              <a:rPr lang="de-DE" sz="3000" b="1" dirty="0"/>
            </a:br>
            <a:r>
              <a:rPr lang="de-DE" sz="3000" b="1" dirty="0"/>
              <a:t>Lese dir den Text zum Thema “Enzymgifte” durch. Markieren alle</a:t>
            </a:r>
            <a:br>
              <a:rPr lang="de-DE" sz="3000" b="1" dirty="0"/>
            </a:br>
            <a:r>
              <a:rPr lang="de-DE" sz="3000" b="1" dirty="0"/>
              <a:t>Schlüsselbegriffe (= Wörter mit zentraler Bedeutung) und schreibe diese auf.</a:t>
            </a:r>
            <a:br>
              <a:rPr lang="de-DE" sz="3000" b="1" dirty="0"/>
            </a:br>
            <a:endParaRPr lang="de-DE" sz="3000" b="1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89B5988-27BD-559B-1CC0-E8F4F4C36E79}"/>
              </a:ext>
            </a:extLst>
          </p:cNvPr>
          <p:cNvSpPr txBox="1"/>
          <p:nvPr/>
        </p:nvSpPr>
        <p:spPr>
          <a:xfrm>
            <a:off x="838200" y="4109542"/>
            <a:ext cx="9379527" cy="2084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de-DE" sz="3000" dirty="0">
                <a:latin typeface="Calibri" panose="020F0502020204030204" pitchFamily="34" charset="0"/>
                <a:cs typeface="Calibri" panose="020F0502020204030204" pitchFamily="34" charset="0"/>
              </a:rPr>
              <a:t> Einzelarbeit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de-DE" sz="3000" dirty="0">
                <a:latin typeface="Calibri" panose="020F0502020204030204" pitchFamily="34" charset="0"/>
                <a:cs typeface="Calibri" panose="020F0502020204030204" pitchFamily="34" charset="0"/>
              </a:rPr>
              <a:t> Ergebnisse vergleichen </a:t>
            </a:r>
            <a:r>
              <a:rPr lang="de-DE" sz="30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 </a:t>
            </a:r>
            <a:r>
              <a:rPr lang="de-DE" sz="3000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Arjuna</a:t>
            </a:r>
            <a:r>
              <a:rPr lang="de-DE" sz="30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+ </a:t>
            </a:r>
            <a:r>
              <a:rPr lang="de-DE" sz="3000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Cailtlyn</a:t>
            </a:r>
            <a:endParaRPr lang="de-DE" sz="3000" dirty="0">
              <a:latin typeface="Calibri" panose="020F0502020204030204" pitchFamily="34" charset="0"/>
              <a:cs typeface="Calibri" panose="020F0502020204030204" pitchFamily="34" charset="0"/>
              <a:sym typeface="Wingdings" pitchFamily="2" charset="2"/>
            </a:endParaRPr>
          </a:p>
          <a:p>
            <a:pPr>
              <a:lnSpc>
                <a:spcPct val="150000"/>
              </a:lnSpc>
            </a:pPr>
            <a:r>
              <a:rPr lang="de-DE" sz="30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                                                   Chi Hang + Chava + Keira</a:t>
            </a:r>
            <a:endParaRPr lang="de-DE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0009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7A41EAF2-EE37-2A2F-767B-C55C7DE9C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30208"/>
            <a:ext cx="11353800" cy="132556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de-DE" sz="3000" b="1" dirty="0">
                <a:sym typeface="Wingdings" pitchFamily="2" charset="2"/>
              </a:rPr>
              <a:t> </a:t>
            </a:r>
            <a:r>
              <a:rPr lang="de-DE" sz="3000" b="1" u="sng" dirty="0"/>
              <a:t>Aufgabe</a:t>
            </a:r>
            <a:r>
              <a:rPr lang="de-DE" sz="3000" b="1" dirty="0"/>
              <a:t>: </a:t>
            </a:r>
            <a:br>
              <a:rPr lang="de-DE" sz="3000" b="1" dirty="0"/>
            </a:br>
            <a:r>
              <a:rPr lang="de-DE" sz="3000" b="1" dirty="0"/>
              <a:t>Lese dir den Text zum Thema “Enzymgifte” durch. Markieren alle</a:t>
            </a:r>
            <a:br>
              <a:rPr lang="de-DE" sz="3000" b="1" dirty="0"/>
            </a:br>
            <a:r>
              <a:rPr lang="de-DE" sz="3000" b="1" dirty="0"/>
              <a:t>Schlüsselbegriffe (= Wörter mit zentraler Bedeutung) und schreibe diese auf.</a:t>
            </a:r>
            <a:br>
              <a:rPr lang="de-DE" sz="3000" b="1" dirty="0"/>
            </a:br>
            <a:endParaRPr lang="de-DE" sz="3000" b="1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52A2467-6133-57CA-5DF6-1B6F55FD69B5}"/>
              </a:ext>
            </a:extLst>
          </p:cNvPr>
          <p:cNvSpPr txBox="1"/>
          <p:nvPr/>
        </p:nvSpPr>
        <p:spPr>
          <a:xfrm>
            <a:off x="838200" y="3702230"/>
            <a:ext cx="10674927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500" dirty="0">
                <a:solidFill>
                  <a:srgbClr val="FC152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chemische Verbindungen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500" dirty="0">
                <a:solidFill>
                  <a:srgbClr val="FC152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Enzymhemmer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500" dirty="0">
                <a:solidFill>
                  <a:srgbClr val="FC152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schränken Aktivität ein / beeinträchtigen Aktivität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500" dirty="0">
                <a:solidFill>
                  <a:srgbClr val="FC152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 aktive Stelle binden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500" dirty="0">
                <a:solidFill>
                  <a:srgbClr val="FC152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Aktivität blockiert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500" dirty="0">
                <a:solidFill>
                  <a:srgbClr val="FC152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Struktur verändert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500" dirty="0">
                <a:solidFill>
                  <a:srgbClr val="FC152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Funktion / Funktionalität beeinträchtigt</a:t>
            </a:r>
          </a:p>
          <a:p>
            <a:endParaRPr lang="de-DE" dirty="0">
              <a:solidFill>
                <a:srgbClr val="FC1526"/>
              </a:solidFill>
              <a:effectLst/>
              <a:latin typeface="Helvetica" pitchFamily="2" charset="0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799841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FB62D61A-B930-0E4A-358D-CD35907B06B8}"/>
              </a:ext>
            </a:extLst>
          </p:cNvPr>
          <p:cNvSpPr txBox="1"/>
          <p:nvPr/>
        </p:nvSpPr>
        <p:spPr>
          <a:xfrm>
            <a:off x="3886200" y="1443290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4000" dirty="0">
                <a:solidFill>
                  <a:srgbClr val="4517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 Enzym-Quiz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5DC255D-924A-7BFD-A18D-4694DFFC5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912034"/>
            <a:ext cx="7772400" cy="264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3647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Säugetier, Katzen, Kleine bis mittelgroße Katzen, Schwanz enthält.&#10;&#10;Automatisch generierte Beschreibung">
            <a:extLst>
              <a:ext uri="{FF2B5EF4-FFF2-40B4-BE49-F238E27FC236}">
                <a16:creationId xmlns:a16="http://schemas.microsoft.com/office/drawing/2014/main" id="{71D8B388-7B2F-8E13-2308-3C08D162B4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879" r="4029" b="4435"/>
          <a:stretch/>
        </p:blipFill>
        <p:spPr>
          <a:xfrm>
            <a:off x="1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78E3E3C-5F28-0939-1DC1-A4E3017C1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1" y="1700212"/>
            <a:ext cx="5291663" cy="375284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de-DE" sz="5000" b="1" dirty="0">
                <a:latin typeface="Arial" panose="020B0604020202020204" pitchFamily="34" charset="0"/>
                <a:cs typeface="Arial" panose="020B0604020202020204" pitchFamily="34" charset="0"/>
              </a:rPr>
              <a:t>Pause</a:t>
            </a:r>
          </a:p>
          <a:p>
            <a:pPr marL="0" indent="0" algn="ctr">
              <a:buNone/>
            </a:pPr>
            <a:r>
              <a:rPr lang="de-DE" sz="2500" dirty="0">
                <a:latin typeface="+mj-lt"/>
              </a:rPr>
              <a:t>5 Minuten</a:t>
            </a:r>
          </a:p>
        </p:txBody>
      </p:sp>
    </p:spTree>
    <p:extLst>
      <p:ext uri="{BB962C8B-B14F-4D97-AF65-F5344CB8AC3E}">
        <p14:creationId xmlns:p14="http://schemas.microsoft.com/office/powerpoint/2010/main" val="11059025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93DBA7-9AF1-34BC-70CE-E40912D44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5000" dirty="0"/>
              <a:t>Arten von Enzymhemmungen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B7737B0-939D-C853-6113-091525F91E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3700" b="1" u="sng" dirty="0">
                <a:latin typeface="+mj-lt"/>
              </a:rPr>
              <a:t>Aufgabe: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de-DE" sz="3000" b="1" dirty="0" err="1">
                <a:latin typeface="+mj-lt"/>
              </a:rPr>
              <a:t>Lies</a:t>
            </a:r>
            <a:r>
              <a:rPr lang="de-DE" sz="3000" dirty="0">
                <a:latin typeface="+mj-lt"/>
              </a:rPr>
              <a:t> dir deinen Text durch. </a:t>
            </a:r>
            <a:r>
              <a:rPr lang="de-DE" sz="3000" b="1" dirty="0">
                <a:latin typeface="+mj-lt"/>
              </a:rPr>
              <a:t>Markiere wichtige Begriffe </a:t>
            </a:r>
            <a:r>
              <a:rPr lang="de-DE" sz="3000" dirty="0">
                <a:latin typeface="+mj-lt"/>
              </a:rPr>
              <a:t>und </a:t>
            </a:r>
            <a:r>
              <a:rPr lang="de-DE" sz="3000" b="1" dirty="0">
                <a:latin typeface="+mj-lt"/>
              </a:rPr>
              <a:t>Wortgruppen</a:t>
            </a:r>
            <a:r>
              <a:rPr lang="de-DE" sz="3000" dirty="0">
                <a:latin typeface="+mj-lt"/>
              </a:rPr>
              <a:t>. </a:t>
            </a:r>
            <a:r>
              <a:rPr lang="de-DE" sz="3000" b="1" dirty="0">
                <a:latin typeface="+mj-lt"/>
              </a:rPr>
              <a:t>Sprich</a:t>
            </a:r>
            <a:r>
              <a:rPr lang="de-DE" sz="3000" dirty="0">
                <a:latin typeface="+mj-lt"/>
              </a:rPr>
              <a:t> mit deinem </a:t>
            </a:r>
            <a:r>
              <a:rPr lang="de-DE" sz="3000" b="1" dirty="0">
                <a:latin typeface="+mj-lt"/>
              </a:rPr>
              <a:t>Gruppenpartner</a:t>
            </a:r>
            <a:r>
              <a:rPr lang="de-DE" sz="3000" dirty="0">
                <a:latin typeface="+mj-lt"/>
              </a:rPr>
              <a:t> über den Text. Macht euch </a:t>
            </a:r>
            <a:r>
              <a:rPr lang="de-DE" sz="3000" b="1" dirty="0">
                <a:latin typeface="+mj-lt"/>
              </a:rPr>
              <a:t>Skizzen und Notizen</a:t>
            </a:r>
            <a:r>
              <a:rPr lang="de-DE" sz="3000" dirty="0">
                <a:latin typeface="+mj-lt"/>
              </a:rPr>
              <a:t>, um das Thema des Textes später zu </a:t>
            </a:r>
            <a:r>
              <a:rPr lang="de-DE" sz="3000" b="1" dirty="0">
                <a:latin typeface="+mj-lt"/>
              </a:rPr>
              <a:t>präsentieren</a:t>
            </a:r>
            <a:r>
              <a:rPr lang="de-DE" sz="3000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768318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6713E3-2D07-CAC7-77D7-7A1E4F13F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5000" dirty="0"/>
              <a:t>Kompetitive Hemmung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9DB79948-FBE1-82DD-B837-997F92C6D1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2034540"/>
            <a:ext cx="10985525" cy="3699351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3D60BF47-0FC0-294D-4CBE-49C43210A83F}"/>
              </a:ext>
            </a:extLst>
          </p:cNvPr>
          <p:cNvSpPr txBox="1"/>
          <p:nvPr/>
        </p:nvSpPr>
        <p:spPr>
          <a:xfrm>
            <a:off x="1303020" y="4972050"/>
            <a:ext cx="7475220" cy="5029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113B861-D311-AAAB-D529-EE24D407BB1C}"/>
              </a:ext>
            </a:extLst>
          </p:cNvPr>
          <p:cNvSpPr txBox="1"/>
          <p:nvPr/>
        </p:nvSpPr>
        <p:spPr>
          <a:xfrm>
            <a:off x="9435402" y="2853732"/>
            <a:ext cx="2019719" cy="26212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28836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BAE3B11-AF21-1458-49E0-81C070387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1370812"/>
            <a:ext cx="11454063" cy="447733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de-DE" sz="3000" dirty="0">
                <a:latin typeface="Arial" panose="020B0604020202020204" pitchFamily="34" charset="0"/>
                <a:cs typeface="Arial" panose="020B0604020202020204" pitchFamily="34" charset="0"/>
              </a:rPr>
              <a:t>Ich…</a:t>
            </a:r>
          </a:p>
          <a:p>
            <a:pPr marL="0" indent="0">
              <a:lnSpc>
                <a:spcPct val="100000"/>
              </a:lnSpc>
              <a:buNone/>
            </a:pPr>
            <a:endParaRPr lang="de-DE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Font typeface="Symbol" pitchFamily="2" charset="2"/>
              <a:buChar char="-"/>
            </a:pPr>
            <a:r>
              <a:rPr lang="de-DE" sz="2300" dirty="0">
                <a:latin typeface="Arial" panose="020B0604020202020204" pitchFamily="34" charset="0"/>
                <a:cs typeface="Arial" panose="020B0604020202020204" pitchFamily="34" charset="0"/>
              </a:rPr>
              <a:t> bin Frau </a:t>
            </a:r>
            <a:r>
              <a:rPr lang="de-DE" sz="2300" b="1" dirty="0">
                <a:latin typeface="Arial" panose="020B0604020202020204" pitchFamily="34" charset="0"/>
                <a:cs typeface="Arial" panose="020B0604020202020204" pitchFamily="34" charset="0"/>
              </a:rPr>
              <a:t>Cicek</a:t>
            </a:r>
          </a:p>
          <a:p>
            <a:pPr>
              <a:lnSpc>
                <a:spcPct val="100000"/>
              </a:lnSpc>
              <a:buFont typeface="Symbol" pitchFamily="2" charset="2"/>
              <a:buChar char="-"/>
            </a:pPr>
            <a:r>
              <a:rPr lang="de-DE" sz="2300" dirty="0">
                <a:latin typeface="Arial" panose="020B0604020202020204" pitchFamily="34" charset="0"/>
                <a:cs typeface="Arial" panose="020B0604020202020204" pitchFamily="34" charset="0"/>
              </a:rPr>
              <a:t> bin </a:t>
            </a:r>
            <a:r>
              <a:rPr lang="de-DE" sz="2300" b="1" dirty="0">
                <a:latin typeface="Arial" panose="020B0604020202020204" pitchFamily="34" charset="0"/>
                <a:cs typeface="Arial" panose="020B0604020202020204" pitchFamily="34" charset="0"/>
              </a:rPr>
              <a:t>31 Jahre </a:t>
            </a:r>
            <a:r>
              <a:rPr lang="de-DE" sz="2300" dirty="0">
                <a:latin typeface="Arial" panose="020B0604020202020204" pitchFamily="34" charset="0"/>
                <a:cs typeface="Arial" panose="020B0604020202020204" pitchFamily="34" charset="0"/>
              </a:rPr>
              <a:t>alt</a:t>
            </a:r>
          </a:p>
          <a:p>
            <a:pPr>
              <a:lnSpc>
                <a:spcPct val="100000"/>
              </a:lnSpc>
              <a:buFont typeface="Symbol" pitchFamily="2" charset="2"/>
              <a:buChar char="-"/>
            </a:pPr>
            <a:r>
              <a:rPr lang="de-DE" sz="2300" dirty="0">
                <a:latin typeface="Arial" panose="020B0604020202020204" pitchFamily="34" charset="0"/>
                <a:cs typeface="Arial" panose="020B0604020202020204" pitchFamily="34" charset="0"/>
              </a:rPr>
              <a:t> wohne in </a:t>
            </a:r>
            <a:r>
              <a:rPr lang="de-DE" sz="2300" b="1" dirty="0">
                <a:latin typeface="Arial" panose="020B0604020202020204" pitchFamily="34" charset="0"/>
                <a:cs typeface="Arial" panose="020B0604020202020204" pitchFamily="34" charset="0"/>
              </a:rPr>
              <a:t>Berlin</a:t>
            </a:r>
          </a:p>
          <a:p>
            <a:pPr>
              <a:lnSpc>
                <a:spcPct val="100000"/>
              </a:lnSpc>
              <a:buFont typeface="Symbol" pitchFamily="2" charset="2"/>
              <a:buChar char="-"/>
            </a:pPr>
            <a:r>
              <a:rPr lang="de-DE" sz="2300" dirty="0">
                <a:latin typeface="Arial" panose="020B0604020202020204" pitchFamily="34" charset="0"/>
                <a:cs typeface="Arial" panose="020B0604020202020204" pitchFamily="34" charset="0"/>
              </a:rPr>
              <a:t> habe einen </a:t>
            </a:r>
            <a:r>
              <a:rPr lang="de-DE" sz="2300" b="1" dirty="0">
                <a:latin typeface="Arial" panose="020B0604020202020204" pitchFamily="34" charset="0"/>
                <a:cs typeface="Arial" panose="020B0604020202020204" pitchFamily="34" charset="0"/>
              </a:rPr>
              <a:t>3-jährigen Sohn</a:t>
            </a:r>
          </a:p>
          <a:p>
            <a:pPr>
              <a:lnSpc>
                <a:spcPct val="100000"/>
              </a:lnSpc>
              <a:buFont typeface="Symbol" pitchFamily="2" charset="2"/>
              <a:buChar char="-"/>
            </a:pPr>
            <a:r>
              <a:rPr lang="de-DE" sz="2300" dirty="0">
                <a:latin typeface="Arial" panose="020B0604020202020204" pitchFamily="34" charset="0"/>
                <a:cs typeface="Arial" panose="020B0604020202020204" pitchFamily="34" charset="0"/>
              </a:rPr>
              <a:t> spreche die Sprachen </a:t>
            </a:r>
            <a:r>
              <a:rPr lang="de-DE" sz="2300" b="1" dirty="0">
                <a:latin typeface="Arial" panose="020B0604020202020204" pitchFamily="34" charset="0"/>
                <a:cs typeface="Arial" panose="020B0604020202020204" pitchFamily="34" charset="0"/>
              </a:rPr>
              <a:t>Türkisch</a:t>
            </a:r>
            <a:r>
              <a:rPr lang="de-DE" sz="2300" dirty="0">
                <a:latin typeface="Arial" panose="020B0604020202020204" pitchFamily="34" charset="0"/>
                <a:cs typeface="Arial" panose="020B0604020202020204" pitchFamily="34" charset="0"/>
              </a:rPr>
              <a:t> (Erstsprache) und </a:t>
            </a:r>
            <a:r>
              <a:rPr lang="de-DE" sz="2300" b="1" dirty="0">
                <a:latin typeface="Arial" panose="020B0604020202020204" pitchFamily="34" charset="0"/>
                <a:cs typeface="Arial" panose="020B0604020202020204" pitchFamily="34" charset="0"/>
              </a:rPr>
              <a:t>Deutsch</a:t>
            </a:r>
            <a:r>
              <a:rPr lang="de-DE" sz="2300" dirty="0">
                <a:latin typeface="Arial" panose="020B0604020202020204" pitchFamily="34" charset="0"/>
                <a:cs typeface="Arial" panose="020B0604020202020204" pitchFamily="34" charset="0"/>
              </a:rPr>
              <a:t> (Zweitsprache)</a:t>
            </a:r>
          </a:p>
          <a:p>
            <a:pPr>
              <a:lnSpc>
                <a:spcPct val="100000"/>
              </a:lnSpc>
              <a:buFont typeface="Symbol" pitchFamily="2" charset="2"/>
              <a:buChar char="-"/>
            </a:pPr>
            <a:r>
              <a:rPr lang="de-DE" sz="2300" dirty="0">
                <a:latin typeface="Arial" panose="020B0604020202020204" pitchFamily="34" charset="0"/>
                <a:cs typeface="Arial" panose="020B0604020202020204" pitchFamily="34" charset="0"/>
              </a:rPr>
              <a:t> bin Studentin der </a:t>
            </a:r>
            <a:r>
              <a:rPr lang="de-DE" sz="2300" b="1" dirty="0">
                <a:latin typeface="Arial" panose="020B0604020202020204" pitchFamily="34" charset="0"/>
                <a:cs typeface="Arial" panose="020B0604020202020204" pitchFamily="34" charset="0"/>
              </a:rPr>
              <a:t>Universität Potsdam</a:t>
            </a:r>
          </a:p>
          <a:p>
            <a:pPr>
              <a:lnSpc>
                <a:spcPct val="100000"/>
              </a:lnSpc>
              <a:buFont typeface="Symbol" pitchFamily="2" charset="2"/>
              <a:buChar char="-"/>
            </a:pPr>
            <a:r>
              <a:rPr lang="de-DE" sz="2300" dirty="0">
                <a:latin typeface="Arial" panose="020B0604020202020204" pitchFamily="34" charset="0"/>
                <a:cs typeface="Arial" panose="020B0604020202020204" pitchFamily="34" charset="0"/>
              </a:rPr>
              <a:t> bin angehende Lehrerin für die Fächer </a:t>
            </a:r>
            <a:r>
              <a:rPr lang="de-DE" sz="2300" b="1" dirty="0">
                <a:latin typeface="Arial" panose="020B0604020202020204" pitchFamily="34" charset="0"/>
                <a:cs typeface="Arial" panose="020B0604020202020204" pitchFamily="34" charset="0"/>
              </a:rPr>
              <a:t>Wirtschaft-Arbeits-Technik</a:t>
            </a:r>
            <a:r>
              <a:rPr lang="de-DE" sz="2300" dirty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de-DE" sz="2300" b="1" dirty="0">
                <a:latin typeface="Arial" panose="020B0604020202020204" pitchFamily="34" charset="0"/>
                <a:cs typeface="Arial" panose="020B0604020202020204" pitchFamily="34" charset="0"/>
              </a:rPr>
              <a:t>Deutsch</a:t>
            </a:r>
            <a:r>
              <a:rPr lang="de-DE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sz="2300" dirty="0">
                <a:latin typeface="Arial" panose="020B0604020202020204" pitchFamily="34" charset="0"/>
                <a:cs typeface="Arial" panose="020B0604020202020204" pitchFamily="34" charset="0"/>
              </a:rPr>
              <a:t>    (7. – 10. Klassenstufe)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3F6BAC95-A38C-2A9C-C9A8-8FB0583DF59A}"/>
              </a:ext>
            </a:extLst>
          </p:cNvPr>
          <p:cNvGrpSpPr/>
          <p:nvPr/>
        </p:nvGrpSpPr>
        <p:grpSpPr>
          <a:xfrm>
            <a:off x="6132096" y="180474"/>
            <a:ext cx="5791200" cy="3897924"/>
            <a:chOff x="6276474" y="0"/>
            <a:chExt cx="5791200" cy="3897924"/>
          </a:xfrm>
        </p:grpSpPr>
        <p:pic>
          <p:nvPicPr>
            <p:cNvPr id="5" name="Grafik 4" descr="Ein Bild, das Text, Multimedia-Software, Software, Computer enthält.&#10;&#10;Automatisch generierte Beschreibung">
              <a:extLst>
                <a:ext uri="{FF2B5EF4-FFF2-40B4-BE49-F238E27FC236}">
                  <a16:creationId xmlns:a16="http://schemas.microsoft.com/office/drawing/2014/main" id="{00B99703-C019-D494-B3E9-891693B55B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8519" t="14989" r="24836" b="24009"/>
            <a:stretch/>
          </p:blipFill>
          <p:spPr>
            <a:xfrm>
              <a:off x="6276474" y="0"/>
              <a:ext cx="5791200" cy="3897924"/>
            </a:xfrm>
            <a:prstGeom prst="rect">
              <a:avLst/>
            </a:prstGeom>
          </p:spPr>
        </p:pic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212E77F0-6915-E5A0-31AD-5A0CFDE5C8B8}"/>
                </a:ext>
              </a:extLst>
            </p:cNvPr>
            <p:cNvSpPr/>
            <p:nvPr/>
          </p:nvSpPr>
          <p:spPr>
            <a:xfrm>
              <a:off x="6276474" y="3573379"/>
              <a:ext cx="5646821" cy="3245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42204526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4FCBD0-C398-20AB-E5B6-D3FE8A142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5000" dirty="0"/>
              <a:t>Kompetitive Hemmung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42B1B50-D4DF-C739-2FCB-5B3FBB81F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94958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DE" sz="3000" dirty="0">
                <a:latin typeface="+mj-lt"/>
              </a:rPr>
              <a:t>reversibel</a:t>
            </a:r>
          </a:p>
          <a:p>
            <a:pPr>
              <a:lnSpc>
                <a:spcPct val="150000"/>
              </a:lnSpc>
            </a:pPr>
            <a:r>
              <a:rPr lang="de-DE" sz="3000" dirty="0">
                <a:latin typeface="+mj-lt"/>
              </a:rPr>
              <a:t>Substrat und Inhibitor konkurrieren um Enzym</a:t>
            </a:r>
          </a:p>
          <a:p>
            <a:pPr>
              <a:lnSpc>
                <a:spcPct val="150000"/>
              </a:lnSpc>
            </a:pPr>
            <a:r>
              <a:rPr lang="de-DE" sz="3000" dirty="0">
                <a:latin typeface="+mj-lt"/>
              </a:rPr>
              <a:t>Enzym bindet Inhibitor oder Substrat im aktiven Zentrum</a:t>
            </a:r>
          </a:p>
          <a:p>
            <a:pPr>
              <a:lnSpc>
                <a:spcPct val="150000"/>
              </a:lnSpc>
            </a:pPr>
            <a:r>
              <a:rPr lang="de-DE" sz="3000" dirty="0">
                <a:latin typeface="+mj-lt"/>
              </a:rPr>
              <a:t>Ergebnis: Produkt entsteht nicht oder nur sehr wenig </a:t>
            </a:r>
          </a:p>
          <a:p>
            <a:pPr>
              <a:lnSpc>
                <a:spcPct val="150000"/>
              </a:lnSpc>
            </a:pPr>
            <a:r>
              <a:rPr lang="de-DE" sz="3000" dirty="0">
                <a:latin typeface="+mj-lt"/>
              </a:rPr>
              <a:t>Beispiel: Therapie bei </a:t>
            </a:r>
            <a:r>
              <a:rPr lang="de-DE" sz="3000" dirty="0" err="1">
                <a:latin typeface="+mj-lt"/>
              </a:rPr>
              <a:t>Methanolvergiftung</a:t>
            </a:r>
            <a:endParaRPr lang="de-DE" sz="3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397855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16E237-1BCF-3DE3-F061-9C1CEF8C9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440370"/>
            <a:ext cx="10515600" cy="1325563"/>
          </a:xfrm>
        </p:spPr>
        <p:txBody>
          <a:bodyPr>
            <a:normAutofit/>
          </a:bodyPr>
          <a:lstStyle/>
          <a:p>
            <a:r>
              <a:rPr lang="de-DE" sz="5000" dirty="0"/>
              <a:t>Beispiel: </a:t>
            </a:r>
            <a:r>
              <a:rPr lang="de-DE" sz="5000" dirty="0" err="1"/>
              <a:t>Methanolvergiftung</a:t>
            </a:r>
            <a:endParaRPr lang="de-DE" sz="5000" dirty="0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197D8BB6-3C05-43A6-D1EA-C62A8B7E91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0780" r="2047" b="30213"/>
          <a:stretch/>
        </p:blipFill>
        <p:spPr>
          <a:xfrm>
            <a:off x="112972" y="2697479"/>
            <a:ext cx="11966056" cy="227430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D3E11AC-F6A4-4664-A9A2-5B3493E234D6}"/>
              </a:ext>
            </a:extLst>
          </p:cNvPr>
          <p:cNvSpPr txBox="1"/>
          <p:nvPr/>
        </p:nvSpPr>
        <p:spPr>
          <a:xfrm>
            <a:off x="3874770" y="4560570"/>
            <a:ext cx="742950" cy="4112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1F66ACF-6FFB-EFDF-3A98-A062DF6B0B8E}"/>
              </a:ext>
            </a:extLst>
          </p:cNvPr>
          <p:cNvSpPr txBox="1"/>
          <p:nvPr/>
        </p:nvSpPr>
        <p:spPr>
          <a:xfrm>
            <a:off x="6300316" y="4381081"/>
            <a:ext cx="5778712" cy="5124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15A1C87E-8F00-8FA5-A5C0-A5BEA5654607}"/>
              </a:ext>
            </a:extLst>
          </p:cNvPr>
          <p:cNvSpPr/>
          <p:nvPr/>
        </p:nvSpPr>
        <p:spPr>
          <a:xfrm>
            <a:off x="127123" y="2697479"/>
            <a:ext cx="70514" cy="2534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64520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D452E0-8F65-E42B-1F89-2207FD99F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5000" dirty="0"/>
              <a:t>Nicht - kompetitive Hemmung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E6F9F143-54DB-0A37-BFE0-4B7DD9FF7B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9343" y="1988820"/>
            <a:ext cx="11438562" cy="385191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D681518-4848-4077-09CC-B9681BEBAD06}"/>
              </a:ext>
            </a:extLst>
          </p:cNvPr>
          <p:cNvSpPr txBox="1"/>
          <p:nvPr/>
        </p:nvSpPr>
        <p:spPr>
          <a:xfrm>
            <a:off x="1028700" y="4972050"/>
            <a:ext cx="7612380" cy="6400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87ED486-FD89-F1A3-9A03-E0D7EB41C79E}"/>
              </a:ext>
            </a:extLst>
          </p:cNvPr>
          <p:cNvSpPr txBox="1"/>
          <p:nvPr/>
        </p:nvSpPr>
        <p:spPr>
          <a:xfrm>
            <a:off x="9425354" y="2853732"/>
            <a:ext cx="2160395" cy="27583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731849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B4E08B-3B66-CE38-8EC1-4B5C9F960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5000" dirty="0"/>
              <a:t>Nicht-kompetitive Hemmung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E03500-E882-A871-DE12-245ECDB60C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de-DE" sz="3200" dirty="0">
                <a:latin typeface="+mj-lt"/>
              </a:rPr>
              <a:t>reversibel</a:t>
            </a:r>
          </a:p>
          <a:p>
            <a:pPr>
              <a:lnSpc>
                <a:spcPct val="150000"/>
              </a:lnSpc>
            </a:pPr>
            <a:r>
              <a:rPr lang="de-DE" sz="3200" dirty="0">
                <a:latin typeface="+mj-lt"/>
              </a:rPr>
              <a:t>Hemmstoff bindet an regulatorisches Zentrum und verändert aktives Zentrum</a:t>
            </a:r>
          </a:p>
          <a:p>
            <a:pPr>
              <a:lnSpc>
                <a:spcPct val="150000"/>
              </a:lnSpc>
            </a:pPr>
            <a:r>
              <a:rPr lang="de-DE" sz="3200" dirty="0">
                <a:latin typeface="+mj-lt"/>
              </a:rPr>
              <a:t>Ergebnis: Schlüssel-Schloss-Prinzip funktioniert nicht mehr -&gt; kein Produkt entsteht, solang viel Hemmstoff verfügbar ist -&gt; nach Abbau Hemmstoff Schlüssel-Schloss-Prinzip wieder möglich</a:t>
            </a:r>
          </a:p>
          <a:p>
            <a:pPr>
              <a:lnSpc>
                <a:spcPct val="150000"/>
              </a:lnSpc>
            </a:pPr>
            <a:r>
              <a:rPr lang="de-DE" sz="3200" dirty="0">
                <a:latin typeface="+mj-lt"/>
              </a:rPr>
              <a:t>Beispiel: Glukose-Verdauung</a:t>
            </a:r>
          </a:p>
          <a:p>
            <a:endParaRPr lang="de-DE" sz="4000" dirty="0"/>
          </a:p>
        </p:txBody>
      </p:sp>
    </p:spTree>
    <p:extLst>
      <p:ext uri="{BB962C8B-B14F-4D97-AF65-F5344CB8AC3E}">
        <p14:creationId xmlns:p14="http://schemas.microsoft.com/office/powerpoint/2010/main" val="5915691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1D71E0-628B-AC12-5C48-7275F8CB6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5000" dirty="0"/>
              <a:t>Beispiel: Glukose-Verdauung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16C60A73-4D53-B059-9765-E485A71AA2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230953"/>
            <a:ext cx="10515600" cy="3540681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F6A2D19-95EF-2ABD-D354-E4DFCB094A48}"/>
              </a:ext>
            </a:extLst>
          </p:cNvPr>
          <p:cNvSpPr txBox="1"/>
          <p:nvPr/>
        </p:nvSpPr>
        <p:spPr>
          <a:xfrm>
            <a:off x="1245870" y="4914900"/>
            <a:ext cx="6983730" cy="6400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C58240E-6937-929E-1A27-6CC6DC016C8D}"/>
              </a:ext>
            </a:extLst>
          </p:cNvPr>
          <p:cNvSpPr txBox="1"/>
          <p:nvPr/>
        </p:nvSpPr>
        <p:spPr>
          <a:xfrm>
            <a:off x="1571731" y="5062947"/>
            <a:ext cx="638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PFK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06F83EA-94D5-0A44-EC59-FF8E0EE59C17}"/>
              </a:ext>
            </a:extLst>
          </p:cNvPr>
          <p:cNvSpPr txBox="1"/>
          <p:nvPr/>
        </p:nvSpPr>
        <p:spPr>
          <a:xfrm>
            <a:off x="2823587" y="4908649"/>
            <a:ext cx="137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Fructose-6-phosphat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F1B2539-0727-6A8C-29C7-7B270D585AAA}"/>
              </a:ext>
            </a:extLst>
          </p:cNvPr>
          <p:cNvSpPr txBox="1"/>
          <p:nvPr/>
        </p:nvSpPr>
        <p:spPr>
          <a:xfrm>
            <a:off x="4607881" y="5016976"/>
            <a:ext cx="1034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ATP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CEC6F66-F65A-F1DF-EFED-1C4AC941D8CE}"/>
              </a:ext>
            </a:extLst>
          </p:cNvPr>
          <p:cNvSpPr txBox="1"/>
          <p:nvPr/>
        </p:nvSpPr>
        <p:spPr>
          <a:xfrm>
            <a:off x="6410848" y="5016976"/>
            <a:ext cx="181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ATP-PFK-Komplex</a:t>
            </a:r>
          </a:p>
        </p:txBody>
      </p:sp>
    </p:spTree>
    <p:extLst>
      <p:ext uri="{BB962C8B-B14F-4D97-AF65-F5344CB8AC3E}">
        <p14:creationId xmlns:p14="http://schemas.microsoft.com/office/powerpoint/2010/main" val="6067122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D452E0-8F65-E42B-1F89-2207FD99F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5000" dirty="0"/>
              <a:t>Irreversible Hemmung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E6F9F143-54DB-0A37-BFE0-4B7DD9FF7B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976"/>
          <a:stretch/>
        </p:blipFill>
        <p:spPr>
          <a:xfrm>
            <a:off x="519343" y="2642716"/>
            <a:ext cx="11438562" cy="319801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D681518-4848-4077-09CC-B9681BEBAD06}"/>
              </a:ext>
            </a:extLst>
          </p:cNvPr>
          <p:cNvSpPr txBox="1"/>
          <p:nvPr/>
        </p:nvSpPr>
        <p:spPr>
          <a:xfrm>
            <a:off x="1028700" y="4972050"/>
            <a:ext cx="7612380" cy="6400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87ED486-FD89-F1A3-9A03-E0D7EB41C79E}"/>
              </a:ext>
            </a:extLst>
          </p:cNvPr>
          <p:cNvSpPr txBox="1"/>
          <p:nvPr/>
        </p:nvSpPr>
        <p:spPr>
          <a:xfrm>
            <a:off x="9425354" y="2853732"/>
            <a:ext cx="2160395" cy="27583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6C7A00BA-350A-2C8D-891D-D355F89D2E75}"/>
              </a:ext>
            </a:extLst>
          </p:cNvPr>
          <p:cNvCxnSpPr>
            <a:cxnSpLocks/>
          </p:cNvCxnSpPr>
          <p:nvPr/>
        </p:nvCxnSpPr>
        <p:spPr>
          <a:xfrm>
            <a:off x="694266" y="2642716"/>
            <a:ext cx="11057467" cy="0"/>
          </a:xfrm>
          <a:prstGeom prst="line">
            <a:avLst/>
          </a:prstGeom>
          <a:ln w="57150">
            <a:solidFill>
              <a:srgbClr val="A470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38507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42D30E-B49F-A888-962E-7157FBBB6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5000" dirty="0"/>
              <a:t>Irreversible Hemmung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8EF2599-86BB-C7E1-B37A-3D1F93413B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de-DE" sz="3000" dirty="0">
                <a:latin typeface="+mj-lt"/>
              </a:rPr>
              <a:t>irreversibel</a:t>
            </a:r>
          </a:p>
          <a:p>
            <a:pPr>
              <a:lnSpc>
                <a:spcPct val="150000"/>
              </a:lnSpc>
            </a:pPr>
            <a:r>
              <a:rPr lang="de-DE" sz="3000" dirty="0">
                <a:latin typeface="+mj-lt"/>
              </a:rPr>
              <a:t>Hemmstoff bindet stark an regulatorisches Zentrum</a:t>
            </a:r>
          </a:p>
          <a:p>
            <a:pPr>
              <a:lnSpc>
                <a:spcPct val="150000"/>
              </a:lnSpc>
            </a:pPr>
            <a:r>
              <a:rPr lang="de-DE" sz="3000" dirty="0">
                <a:latin typeface="+mj-lt"/>
              </a:rPr>
              <a:t>Ergebnis: Schlüssel-Schloss-Prinzip funktioniert nicht mehr -&gt; kein Produkt entsteht, sogar nachdem Hemmstoff abgebaut ist bleibt aktives Zentrum verändert</a:t>
            </a:r>
          </a:p>
          <a:p>
            <a:pPr>
              <a:lnSpc>
                <a:spcPct val="150000"/>
              </a:lnSpc>
            </a:pPr>
            <a:r>
              <a:rPr lang="de-DE" sz="3000" dirty="0">
                <a:latin typeface="+mj-lt"/>
              </a:rPr>
              <a:t>Beispiel: Penicillin-Wirkung auf Bakterium</a:t>
            </a:r>
          </a:p>
        </p:txBody>
      </p:sp>
    </p:spTree>
    <p:extLst>
      <p:ext uri="{BB962C8B-B14F-4D97-AF65-F5344CB8AC3E}">
        <p14:creationId xmlns:p14="http://schemas.microsoft.com/office/powerpoint/2010/main" val="30594049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31FDFC-1A95-2167-23E9-BD2BD9504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5000" dirty="0"/>
              <a:t>Beispiel Penicillin-Wirkung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7AA1CCE8-F450-E258-9B3F-D032FF1367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2533480"/>
            <a:ext cx="10515600" cy="2935628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7ED0F5B-9529-458C-F71E-B903C1E03E4E}"/>
              </a:ext>
            </a:extLst>
          </p:cNvPr>
          <p:cNvSpPr txBox="1"/>
          <p:nvPr/>
        </p:nvSpPr>
        <p:spPr>
          <a:xfrm>
            <a:off x="1232681" y="4663440"/>
            <a:ext cx="691515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  <a:p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357EFB9-2FA4-EEAE-B89B-F8E3DEE426DB}"/>
              </a:ext>
            </a:extLst>
          </p:cNvPr>
          <p:cNvSpPr txBox="1"/>
          <p:nvPr/>
        </p:nvSpPr>
        <p:spPr>
          <a:xfrm>
            <a:off x="8993275" y="2692958"/>
            <a:ext cx="1966044" cy="24618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40EDD80-5D04-84D8-FC9E-DCD3D7BED369}"/>
              </a:ext>
            </a:extLst>
          </p:cNvPr>
          <p:cNvSpPr txBox="1"/>
          <p:nvPr/>
        </p:nvSpPr>
        <p:spPr>
          <a:xfrm>
            <a:off x="1627162" y="4801939"/>
            <a:ext cx="1540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TPP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AD68ED8-07DB-72E6-34AE-3EE508A2A3B0}"/>
              </a:ext>
            </a:extLst>
          </p:cNvPr>
          <p:cNvSpPr txBox="1"/>
          <p:nvPr/>
        </p:nvSpPr>
        <p:spPr>
          <a:xfrm>
            <a:off x="2903909" y="4665897"/>
            <a:ext cx="1786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Bakterien-Protein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26062E4-6312-DB6B-6889-92D59E3C5FDA}"/>
              </a:ext>
            </a:extLst>
          </p:cNvPr>
          <p:cNvSpPr txBox="1"/>
          <p:nvPr/>
        </p:nvSpPr>
        <p:spPr>
          <a:xfrm>
            <a:off x="4444573" y="4663440"/>
            <a:ext cx="2183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Penicillin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5B143C8-CECA-7896-B9E7-073CCB31B23F}"/>
              </a:ext>
            </a:extLst>
          </p:cNvPr>
          <p:cNvSpPr txBox="1"/>
          <p:nvPr/>
        </p:nvSpPr>
        <p:spPr>
          <a:xfrm>
            <a:off x="6551525" y="4663440"/>
            <a:ext cx="1517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TPP-Penicillin-</a:t>
            </a:r>
          </a:p>
          <a:p>
            <a:r>
              <a:rPr lang="de-DE" dirty="0"/>
              <a:t>Komplex</a:t>
            </a:r>
          </a:p>
        </p:txBody>
      </p:sp>
      <p:pic>
        <p:nvPicPr>
          <p:cNvPr id="11" name="Inhaltsplatzhalter 3">
            <a:extLst>
              <a:ext uri="{FF2B5EF4-FFF2-40B4-BE49-F238E27FC236}">
                <a16:creationId xmlns:a16="http://schemas.microsoft.com/office/drawing/2014/main" id="{70B11F05-939D-2263-43EE-C7A6C25573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615" t="5375" r="31937" b="32720"/>
          <a:stretch/>
        </p:blipFill>
        <p:spPr>
          <a:xfrm>
            <a:off x="9249453" y="2846141"/>
            <a:ext cx="1519293" cy="1817299"/>
          </a:xfrm>
          <a:prstGeom prst="rect">
            <a:avLst/>
          </a:prstGeom>
        </p:spPr>
      </p:pic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54E3F194-EF59-F965-28D3-9AE19F5DCA67}"/>
              </a:ext>
            </a:extLst>
          </p:cNvPr>
          <p:cNvCxnSpPr>
            <a:cxnSpLocks/>
          </p:cNvCxnSpPr>
          <p:nvPr/>
        </p:nvCxnSpPr>
        <p:spPr>
          <a:xfrm flipH="1">
            <a:off x="8735490" y="4663440"/>
            <a:ext cx="619525" cy="644547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137EE1C0-69BD-63D2-D87A-AA17FB83D2E5}"/>
              </a:ext>
            </a:extLst>
          </p:cNvPr>
          <p:cNvSpPr txBox="1"/>
          <p:nvPr/>
        </p:nvSpPr>
        <p:spPr>
          <a:xfrm>
            <a:off x="9261378" y="4709606"/>
            <a:ext cx="2075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TPP nach Penicillin-Abspaltung</a:t>
            </a:r>
          </a:p>
        </p:txBody>
      </p:sp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18078198-219F-818D-D28A-FBFA5CFFB171}"/>
              </a:ext>
            </a:extLst>
          </p:cNvPr>
          <p:cNvCxnSpPr>
            <a:cxnSpLocks/>
          </p:cNvCxnSpPr>
          <p:nvPr/>
        </p:nvCxnSpPr>
        <p:spPr>
          <a:xfrm>
            <a:off x="1032933" y="2558051"/>
            <a:ext cx="10143067" cy="0"/>
          </a:xfrm>
          <a:prstGeom prst="line">
            <a:avLst/>
          </a:prstGeom>
          <a:ln w="57150">
            <a:solidFill>
              <a:srgbClr val="A470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2173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Diagramm, Design enthält.&#10;&#10;Automatisch generierte Beschreibung">
            <a:extLst>
              <a:ext uri="{FF2B5EF4-FFF2-40B4-BE49-F238E27FC236}">
                <a16:creationId xmlns:a16="http://schemas.microsoft.com/office/drawing/2014/main" id="{6EC06064-13B0-6A63-7861-3D9AFC5AB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4752" y="1875285"/>
            <a:ext cx="4972412" cy="3369734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4909FD12-0D90-C115-50C1-868C7E5FED1A}"/>
              </a:ext>
            </a:extLst>
          </p:cNvPr>
          <p:cNvSpPr/>
          <p:nvPr/>
        </p:nvSpPr>
        <p:spPr>
          <a:xfrm>
            <a:off x="6252407" y="4307306"/>
            <a:ext cx="649705" cy="6015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AF2A1F3E-867B-EBDF-A08D-4B5AD0727451}"/>
              </a:ext>
            </a:extLst>
          </p:cNvPr>
          <p:cNvGrpSpPr/>
          <p:nvPr/>
        </p:nvGrpSpPr>
        <p:grpSpPr>
          <a:xfrm>
            <a:off x="437143" y="1427747"/>
            <a:ext cx="5815264" cy="4186990"/>
            <a:chOff x="1002632" y="1427747"/>
            <a:chExt cx="5815264" cy="4186990"/>
          </a:xfrm>
        </p:grpSpPr>
        <p:pic>
          <p:nvPicPr>
            <p:cNvPr id="5" name="Grafik 4" descr="Ein Bild, das Text, Schrift, Diagramm, Screenshot enthält.&#10;&#10;Automatisch generierte Beschreibung">
              <a:extLst>
                <a:ext uri="{FF2B5EF4-FFF2-40B4-BE49-F238E27FC236}">
                  <a16:creationId xmlns:a16="http://schemas.microsoft.com/office/drawing/2014/main" id="{5F62F4A3-F436-9097-C95D-34853B4B0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99116" y="1560847"/>
              <a:ext cx="3850217" cy="3736305"/>
            </a:xfrm>
            <a:prstGeom prst="rect">
              <a:avLst/>
            </a:prstGeom>
          </p:spPr>
        </p:pic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0BFEDB8C-FE03-EBFE-AF46-223341B1CB0E}"/>
                </a:ext>
              </a:extLst>
            </p:cNvPr>
            <p:cNvSpPr/>
            <p:nvPr/>
          </p:nvSpPr>
          <p:spPr>
            <a:xfrm>
              <a:off x="1002632" y="1427747"/>
              <a:ext cx="420548" cy="41869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1" name="Gerade Verbindung mit Pfeil 10">
              <a:extLst>
                <a:ext uri="{FF2B5EF4-FFF2-40B4-BE49-F238E27FC236}">
                  <a16:creationId xmlns:a16="http://schemas.microsoft.com/office/drawing/2014/main" id="{ED824A13-7F94-426F-F94F-F31CD15FB09D}"/>
                </a:ext>
              </a:extLst>
            </p:cNvPr>
            <p:cNvCxnSpPr>
              <a:cxnSpLocks/>
            </p:cNvCxnSpPr>
            <p:nvPr/>
          </p:nvCxnSpPr>
          <p:spPr>
            <a:xfrm>
              <a:off x="5855369" y="4223084"/>
              <a:ext cx="96252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8DE4AD10-2DDB-E702-9760-9B57B3855C38}"/>
                </a:ext>
              </a:extLst>
            </p:cNvPr>
            <p:cNvSpPr/>
            <p:nvPr/>
          </p:nvSpPr>
          <p:spPr>
            <a:xfrm>
              <a:off x="3104147" y="1927418"/>
              <a:ext cx="1251285" cy="4788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2330E8D1-7EB1-E8E9-BB74-833147902397}"/>
                </a:ext>
              </a:extLst>
            </p:cNvPr>
            <p:cNvSpPr/>
            <p:nvPr/>
          </p:nvSpPr>
          <p:spPr>
            <a:xfrm>
              <a:off x="3212431" y="1987578"/>
              <a:ext cx="1696453" cy="478898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F03A6197-10EB-FC77-1249-8C055CCBA3F9}"/>
                </a:ext>
              </a:extLst>
            </p:cNvPr>
            <p:cNvSpPr/>
            <p:nvPr/>
          </p:nvSpPr>
          <p:spPr>
            <a:xfrm>
              <a:off x="5213237" y="4483772"/>
              <a:ext cx="1488351" cy="49730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3CE9BF1F-8646-83DA-E920-B83E5DFD5A73}"/>
                </a:ext>
              </a:extLst>
            </p:cNvPr>
            <p:cNvSpPr/>
            <p:nvPr/>
          </p:nvSpPr>
          <p:spPr>
            <a:xfrm>
              <a:off x="2646947" y="3729788"/>
              <a:ext cx="1082842" cy="445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7FB0D15D-9FC4-1C0B-1EBB-37916875C025}"/>
                </a:ext>
              </a:extLst>
            </p:cNvPr>
            <p:cNvSpPr/>
            <p:nvPr/>
          </p:nvSpPr>
          <p:spPr>
            <a:xfrm>
              <a:off x="2671012" y="3789948"/>
              <a:ext cx="1175086" cy="35819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47442887-563E-BF54-6C0C-1FF33BB57229}"/>
                </a:ext>
              </a:extLst>
            </p:cNvPr>
            <p:cNvSpPr/>
            <p:nvPr/>
          </p:nvSpPr>
          <p:spPr>
            <a:xfrm>
              <a:off x="1343248" y="3128212"/>
              <a:ext cx="1219478" cy="3368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8" name="Rechteck 17">
            <a:extLst>
              <a:ext uri="{FF2B5EF4-FFF2-40B4-BE49-F238E27FC236}">
                <a16:creationId xmlns:a16="http://schemas.microsoft.com/office/drawing/2014/main" id="{0F427CE8-F689-EDD4-E1C4-CC5B876DEBE7}"/>
              </a:ext>
            </a:extLst>
          </p:cNvPr>
          <p:cNvSpPr/>
          <p:nvPr/>
        </p:nvSpPr>
        <p:spPr>
          <a:xfrm>
            <a:off x="10438955" y="4415596"/>
            <a:ext cx="1412150" cy="49328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95DB2CF0-FAFC-F64C-F77D-AEE53ED2E524}"/>
              </a:ext>
            </a:extLst>
          </p:cNvPr>
          <p:cNvSpPr/>
          <p:nvPr/>
        </p:nvSpPr>
        <p:spPr>
          <a:xfrm>
            <a:off x="6376832" y="2979823"/>
            <a:ext cx="1407600" cy="6015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6E0889B4-7455-DB9C-922C-9D9009D38FE7}"/>
              </a:ext>
            </a:extLst>
          </p:cNvPr>
          <p:cNvSpPr/>
          <p:nvPr/>
        </p:nvSpPr>
        <p:spPr>
          <a:xfrm>
            <a:off x="7784432" y="2695074"/>
            <a:ext cx="1407600" cy="6015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F9BCD9DB-A6B9-9DD2-250E-61E5C802EDD1}"/>
              </a:ext>
            </a:extLst>
          </p:cNvPr>
          <p:cNvSpPr/>
          <p:nvPr/>
        </p:nvSpPr>
        <p:spPr>
          <a:xfrm>
            <a:off x="7824099" y="2707115"/>
            <a:ext cx="1412150" cy="49328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A33E6F91-83C5-52AC-274D-D6804CEB866B}"/>
              </a:ext>
            </a:extLst>
          </p:cNvPr>
          <p:cNvSpPr/>
          <p:nvPr/>
        </p:nvSpPr>
        <p:spPr>
          <a:xfrm>
            <a:off x="9680962" y="3128212"/>
            <a:ext cx="1527914" cy="45319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9B378C9A-5929-1CFE-C71A-D3AC1C711868}"/>
              </a:ext>
            </a:extLst>
          </p:cNvPr>
          <p:cNvSpPr/>
          <p:nvPr/>
        </p:nvSpPr>
        <p:spPr>
          <a:xfrm>
            <a:off x="4659780" y="4483772"/>
            <a:ext cx="1452255" cy="49730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79AEEE96-B5B5-5E73-3374-4A7E7B4A973C}"/>
              </a:ext>
            </a:extLst>
          </p:cNvPr>
          <p:cNvSpPr/>
          <p:nvPr/>
        </p:nvSpPr>
        <p:spPr>
          <a:xfrm>
            <a:off x="10418902" y="4411580"/>
            <a:ext cx="1452255" cy="49730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8418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Diagramm, Design enthält.&#10;&#10;Automatisch generierte Beschreibung">
            <a:extLst>
              <a:ext uri="{FF2B5EF4-FFF2-40B4-BE49-F238E27FC236}">
                <a16:creationId xmlns:a16="http://schemas.microsoft.com/office/drawing/2014/main" id="{6EC06064-13B0-6A63-7861-3D9AFC5AB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4752" y="1875285"/>
            <a:ext cx="4972412" cy="3369734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4909FD12-0D90-C115-50C1-868C7E5FED1A}"/>
              </a:ext>
            </a:extLst>
          </p:cNvPr>
          <p:cNvSpPr/>
          <p:nvPr/>
        </p:nvSpPr>
        <p:spPr>
          <a:xfrm>
            <a:off x="6252407" y="4307306"/>
            <a:ext cx="649705" cy="6015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AF2A1F3E-867B-EBDF-A08D-4B5AD0727451}"/>
              </a:ext>
            </a:extLst>
          </p:cNvPr>
          <p:cNvGrpSpPr/>
          <p:nvPr/>
        </p:nvGrpSpPr>
        <p:grpSpPr>
          <a:xfrm>
            <a:off x="437143" y="1427747"/>
            <a:ext cx="5815264" cy="4186990"/>
            <a:chOff x="1002632" y="1427747"/>
            <a:chExt cx="5815264" cy="4186990"/>
          </a:xfrm>
        </p:grpSpPr>
        <p:pic>
          <p:nvPicPr>
            <p:cNvPr id="5" name="Grafik 4" descr="Ein Bild, das Text, Schrift, Diagramm, Screenshot enthält.&#10;&#10;Automatisch generierte Beschreibung">
              <a:extLst>
                <a:ext uri="{FF2B5EF4-FFF2-40B4-BE49-F238E27FC236}">
                  <a16:creationId xmlns:a16="http://schemas.microsoft.com/office/drawing/2014/main" id="{5F62F4A3-F436-9097-C95D-34853B4B0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99116" y="1560847"/>
              <a:ext cx="3850217" cy="3736305"/>
            </a:xfrm>
            <a:prstGeom prst="rect">
              <a:avLst/>
            </a:prstGeom>
          </p:spPr>
        </p:pic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0BFEDB8C-FE03-EBFE-AF46-223341B1CB0E}"/>
                </a:ext>
              </a:extLst>
            </p:cNvPr>
            <p:cNvSpPr/>
            <p:nvPr/>
          </p:nvSpPr>
          <p:spPr>
            <a:xfrm>
              <a:off x="1002632" y="1427747"/>
              <a:ext cx="420548" cy="41869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1" name="Gerade Verbindung mit Pfeil 10">
              <a:extLst>
                <a:ext uri="{FF2B5EF4-FFF2-40B4-BE49-F238E27FC236}">
                  <a16:creationId xmlns:a16="http://schemas.microsoft.com/office/drawing/2014/main" id="{ED824A13-7F94-426F-F94F-F31CD15FB09D}"/>
                </a:ext>
              </a:extLst>
            </p:cNvPr>
            <p:cNvCxnSpPr>
              <a:cxnSpLocks/>
            </p:cNvCxnSpPr>
            <p:nvPr/>
          </p:nvCxnSpPr>
          <p:spPr>
            <a:xfrm>
              <a:off x="5855369" y="4223084"/>
              <a:ext cx="96252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8DE4AD10-2DDB-E702-9760-9B57B3855C38}"/>
                </a:ext>
              </a:extLst>
            </p:cNvPr>
            <p:cNvSpPr/>
            <p:nvPr/>
          </p:nvSpPr>
          <p:spPr>
            <a:xfrm>
              <a:off x="3104147" y="1927418"/>
              <a:ext cx="1251285" cy="4788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2330E8D1-7EB1-E8E9-BB74-833147902397}"/>
                </a:ext>
              </a:extLst>
            </p:cNvPr>
            <p:cNvSpPr/>
            <p:nvPr/>
          </p:nvSpPr>
          <p:spPr>
            <a:xfrm>
              <a:off x="3212431" y="1987578"/>
              <a:ext cx="1696453" cy="478898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F03A6197-10EB-FC77-1249-8C055CCBA3F9}"/>
                </a:ext>
              </a:extLst>
            </p:cNvPr>
            <p:cNvSpPr/>
            <p:nvPr/>
          </p:nvSpPr>
          <p:spPr>
            <a:xfrm>
              <a:off x="5213237" y="4483772"/>
              <a:ext cx="1488351" cy="49730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3CE9BF1F-8646-83DA-E920-B83E5DFD5A73}"/>
                </a:ext>
              </a:extLst>
            </p:cNvPr>
            <p:cNvSpPr/>
            <p:nvPr/>
          </p:nvSpPr>
          <p:spPr>
            <a:xfrm>
              <a:off x="2646947" y="3729788"/>
              <a:ext cx="1082842" cy="445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7FB0D15D-9FC4-1C0B-1EBB-37916875C025}"/>
                </a:ext>
              </a:extLst>
            </p:cNvPr>
            <p:cNvSpPr/>
            <p:nvPr/>
          </p:nvSpPr>
          <p:spPr>
            <a:xfrm>
              <a:off x="2671012" y="3789948"/>
              <a:ext cx="1175086" cy="35819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47442887-563E-BF54-6C0C-1FF33BB57229}"/>
                </a:ext>
              </a:extLst>
            </p:cNvPr>
            <p:cNvSpPr/>
            <p:nvPr/>
          </p:nvSpPr>
          <p:spPr>
            <a:xfrm>
              <a:off x="1343248" y="3128212"/>
              <a:ext cx="1219478" cy="3368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8" name="Rechteck 17">
            <a:extLst>
              <a:ext uri="{FF2B5EF4-FFF2-40B4-BE49-F238E27FC236}">
                <a16:creationId xmlns:a16="http://schemas.microsoft.com/office/drawing/2014/main" id="{0F427CE8-F689-EDD4-E1C4-CC5B876DEBE7}"/>
              </a:ext>
            </a:extLst>
          </p:cNvPr>
          <p:cNvSpPr/>
          <p:nvPr/>
        </p:nvSpPr>
        <p:spPr>
          <a:xfrm>
            <a:off x="10438955" y="4415596"/>
            <a:ext cx="1412150" cy="49328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95DB2CF0-FAFC-F64C-F77D-AEE53ED2E524}"/>
              </a:ext>
            </a:extLst>
          </p:cNvPr>
          <p:cNvSpPr/>
          <p:nvPr/>
        </p:nvSpPr>
        <p:spPr>
          <a:xfrm>
            <a:off x="6376832" y="2979823"/>
            <a:ext cx="1407600" cy="6015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6E0889B4-7455-DB9C-922C-9D9009D38FE7}"/>
              </a:ext>
            </a:extLst>
          </p:cNvPr>
          <p:cNvSpPr/>
          <p:nvPr/>
        </p:nvSpPr>
        <p:spPr>
          <a:xfrm>
            <a:off x="7784432" y="2695074"/>
            <a:ext cx="1407600" cy="6015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F9BCD9DB-A6B9-9DD2-250E-61E5C802EDD1}"/>
              </a:ext>
            </a:extLst>
          </p:cNvPr>
          <p:cNvSpPr/>
          <p:nvPr/>
        </p:nvSpPr>
        <p:spPr>
          <a:xfrm>
            <a:off x="7824099" y="2707115"/>
            <a:ext cx="1412150" cy="49328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A33E6F91-83C5-52AC-274D-D6804CEB866B}"/>
              </a:ext>
            </a:extLst>
          </p:cNvPr>
          <p:cNvSpPr/>
          <p:nvPr/>
        </p:nvSpPr>
        <p:spPr>
          <a:xfrm>
            <a:off x="9680962" y="3128212"/>
            <a:ext cx="1527914" cy="45319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B77305-237F-8B48-48C7-EEA71FE5DAD4}"/>
              </a:ext>
            </a:extLst>
          </p:cNvPr>
          <p:cNvSpPr txBox="1"/>
          <p:nvPr/>
        </p:nvSpPr>
        <p:spPr>
          <a:xfrm>
            <a:off x="4934132" y="4538275"/>
            <a:ext cx="1074920" cy="370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Enzym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6C6EFB7-0B73-EAF8-3A2D-920C25687FFD}"/>
              </a:ext>
            </a:extLst>
          </p:cNvPr>
          <p:cNvSpPr txBox="1"/>
          <p:nvPr/>
        </p:nvSpPr>
        <p:spPr>
          <a:xfrm>
            <a:off x="10703902" y="4460883"/>
            <a:ext cx="1074920" cy="370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Enzym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D1A0060C-56D4-04F2-C260-EB196D66F338}"/>
              </a:ext>
            </a:extLst>
          </p:cNvPr>
          <p:cNvSpPr/>
          <p:nvPr/>
        </p:nvSpPr>
        <p:spPr>
          <a:xfrm>
            <a:off x="2098060" y="3783937"/>
            <a:ext cx="1182549" cy="36420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16743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Diagramm, Design enthält.&#10;&#10;Automatisch generierte Beschreibung">
            <a:extLst>
              <a:ext uri="{FF2B5EF4-FFF2-40B4-BE49-F238E27FC236}">
                <a16:creationId xmlns:a16="http://schemas.microsoft.com/office/drawing/2014/main" id="{6EC06064-13B0-6A63-7861-3D9AFC5AB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4752" y="1875285"/>
            <a:ext cx="4972412" cy="3369734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4909FD12-0D90-C115-50C1-868C7E5FED1A}"/>
              </a:ext>
            </a:extLst>
          </p:cNvPr>
          <p:cNvSpPr/>
          <p:nvPr/>
        </p:nvSpPr>
        <p:spPr>
          <a:xfrm>
            <a:off x="6252407" y="4307306"/>
            <a:ext cx="649705" cy="6015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AF2A1F3E-867B-EBDF-A08D-4B5AD0727451}"/>
              </a:ext>
            </a:extLst>
          </p:cNvPr>
          <p:cNvGrpSpPr/>
          <p:nvPr/>
        </p:nvGrpSpPr>
        <p:grpSpPr>
          <a:xfrm>
            <a:off x="437143" y="1427747"/>
            <a:ext cx="5815264" cy="4186990"/>
            <a:chOff x="1002632" y="1427747"/>
            <a:chExt cx="5815264" cy="4186990"/>
          </a:xfrm>
        </p:grpSpPr>
        <p:pic>
          <p:nvPicPr>
            <p:cNvPr id="5" name="Grafik 4" descr="Ein Bild, das Text, Schrift, Diagramm, Screenshot enthält.&#10;&#10;Automatisch generierte Beschreibung">
              <a:extLst>
                <a:ext uri="{FF2B5EF4-FFF2-40B4-BE49-F238E27FC236}">
                  <a16:creationId xmlns:a16="http://schemas.microsoft.com/office/drawing/2014/main" id="{5F62F4A3-F436-9097-C95D-34853B4B0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99116" y="1560847"/>
              <a:ext cx="3850217" cy="3736305"/>
            </a:xfrm>
            <a:prstGeom prst="rect">
              <a:avLst/>
            </a:prstGeom>
          </p:spPr>
        </p:pic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0BFEDB8C-FE03-EBFE-AF46-223341B1CB0E}"/>
                </a:ext>
              </a:extLst>
            </p:cNvPr>
            <p:cNvSpPr/>
            <p:nvPr/>
          </p:nvSpPr>
          <p:spPr>
            <a:xfrm>
              <a:off x="1002632" y="1427747"/>
              <a:ext cx="420548" cy="41869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1" name="Gerade Verbindung mit Pfeil 10">
              <a:extLst>
                <a:ext uri="{FF2B5EF4-FFF2-40B4-BE49-F238E27FC236}">
                  <a16:creationId xmlns:a16="http://schemas.microsoft.com/office/drawing/2014/main" id="{ED824A13-7F94-426F-F94F-F31CD15FB09D}"/>
                </a:ext>
              </a:extLst>
            </p:cNvPr>
            <p:cNvCxnSpPr>
              <a:cxnSpLocks/>
            </p:cNvCxnSpPr>
            <p:nvPr/>
          </p:nvCxnSpPr>
          <p:spPr>
            <a:xfrm>
              <a:off x="5855369" y="4223084"/>
              <a:ext cx="96252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8DE4AD10-2DDB-E702-9760-9B57B3855C38}"/>
                </a:ext>
              </a:extLst>
            </p:cNvPr>
            <p:cNvSpPr/>
            <p:nvPr/>
          </p:nvSpPr>
          <p:spPr>
            <a:xfrm>
              <a:off x="3104147" y="1927418"/>
              <a:ext cx="1251285" cy="4788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2330E8D1-7EB1-E8E9-BB74-833147902397}"/>
                </a:ext>
              </a:extLst>
            </p:cNvPr>
            <p:cNvSpPr/>
            <p:nvPr/>
          </p:nvSpPr>
          <p:spPr>
            <a:xfrm>
              <a:off x="3212431" y="1987578"/>
              <a:ext cx="1696453" cy="478898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F03A6197-10EB-FC77-1249-8C055CCBA3F9}"/>
                </a:ext>
              </a:extLst>
            </p:cNvPr>
            <p:cNvSpPr/>
            <p:nvPr/>
          </p:nvSpPr>
          <p:spPr>
            <a:xfrm>
              <a:off x="5213237" y="4483772"/>
              <a:ext cx="1488351" cy="49730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3CE9BF1F-8646-83DA-E920-B83E5DFD5A73}"/>
                </a:ext>
              </a:extLst>
            </p:cNvPr>
            <p:cNvSpPr/>
            <p:nvPr/>
          </p:nvSpPr>
          <p:spPr>
            <a:xfrm>
              <a:off x="2646947" y="3729788"/>
              <a:ext cx="1082842" cy="445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7FB0D15D-9FC4-1C0B-1EBB-37916875C025}"/>
                </a:ext>
              </a:extLst>
            </p:cNvPr>
            <p:cNvSpPr/>
            <p:nvPr/>
          </p:nvSpPr>
          <p:spPr>
            <a:xfrm>
              <a:off x="2671012" y="3789948"/>
              <a:ext cx="1175086" cy="35819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47442887-563E-BF54-6C0C-1FF33BB57229}"/>
                </a:ext>
              </a:extLst>
            </p:cNvPr>
            <p:cNvSpPr/>
            <p:nvPr/>
          </p:nvSpPr>
          <p:spPr>
            <a:xfrm>
              <a:off x="1343248" y="3128212"/>
              <a:ext cx="1219478" cy="3368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8" name="Rechteck 17">
            <a:extLst>
              <a:ext uri="{FF2B5EF4-FFF2-40B4-BE49-F238E27FC236}">
                <a16:creationId xmlns:a16="http://schemas.microsoft.com/office/drawing/2014/main" id="{0F427CE8-F689-EDD4-E1C4-CC5B876DEBE7}"/>
              </a:ext>
            </a:extLst>
          </p:cNvPr>
          <p:cNvSpPr/>
          <p:nvPr/>
        </p:nvSpPr>
        <p:spPr>
          <a:xfrm>
            <a:off x="10438955" y="4415596"/>
            <a:ext cx="1412150" cy="49328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95DB2CF0-FAFC-F64C-F77D-AEE53ED2E524}"/>
              </a:ext>
            </a:extLst>
          </p:cNvPr>
          <p:cNvSpPr/>
          <p:nvPr/>
        </p:nvSpPr>
        <p:spPr>
          <a:xfrm>
            <a:off x="6376832" y="2979823"/>
            <a:ext cx="1407600" cy="6015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6E0889B4-7455-DB9C-922C-9D9009D38FE7}"/>
              </a:ext>
            </a:extLst>
          </p:cNvPr>
          <p:cNvSpPr/>
          <p:nvPr/>
        </p:nvSpPr>
        <p:spPr>
          <a:xfrm>
            <a:off x="7784432" y="2695074"/>
            <a:ext cx="1407600" cy="6015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F9BCD9DB-A6B9-9DD2-250E-61E5C802EDD1}"/>
              </a:ext>
            </a:extLst>
          </p:cNvPr>
          <p:cNvSpPr/>
          <p:nvPr/>
        </p:nvSpPr>
        <p:spPr>
          <a:xfrm>
            <a:off x="7824099" y="2707115"/>
            <a:ext cx="1412150" cy="49328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A33E6F91-83C5-52AC-274D-D6804CEB866B}"/>
              </a:ext>
            </a:extLst>
          </p:cNvPr>
          <p:cNvSpPr/>
          <p:nvPr/>
        </p:nvSpPr>
        <p:spPr>
          <a:xfrm>
            <a:off x="9680962" y="3128212"/>
            <a:ext cx="1527914" cy="45319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6ED0D05-DE64-EEC6-0BDE-930A78E7482F}"/>
              </a:ext>
            </a:extLst>
          </p:cNvPr>
          <p:cNvSpPr txBox="1"/>
          <p:nvPr/>
        </p:nvSpPr>
        <p:spPr>
          <a:xfrm>
            <a:off x="2147535" y="3780282"/>
            <a:ext cx="1074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aktives Zentrum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B77305-237F-8B48-48C7-EEA71FE5DAD4}"/>
              </a:ext>
            </a:extLst>
          </p:cNvPr>
          <p:cNvSpPr txBox="1"/>
          <p:nvPr/>
        </p:nvSpPr>
        <p:spPr>
          <a:xfrm>
            <a:off x="4934132" y="4538275"/>
            <a:ext cx="1074920" cy="370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Enzym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6C6EFB7-0B73-EAF8-3A2D-920C25687FFD}"/>
              </a:ext>
            </a:extLst>
          </p:cNvPr>
          <p:cNvSpPr txBox="1"/>
          <p:nvPr/>
        </p:nvSpPr>
        <p:spPr>
          <a:xfrm>
            <a:off x="10703902" y="4460883"/>
            <a:ext cx="1074920" cy="370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Enzym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FA4B004E-61C8-0504-B6CB-BD4A98D596B2}"/>
              </a:ext>
            </a:extLst>
          </p:cNvPr>
          <p:cNvSpPr/>
          <p:nvPr/>
        </p:nvSpPr>
        <p:spPr>
          <a:xfrm>
            <a:off x="7824099" y="2703099"/>
            <a:ext cx="1404029" cy="49730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D50E1B26-5496-5F0F-0095-4E64974A637D}"/>
              </a:ext>
            </a:extLst>
          </p:cNvPr>
          <p:cNvSpPr/>
          <p:nvPr/>
        </p:nvSpPr>
        <p:spPr>
          <a:xfrm>
            <a:off x="2646941" y="2000987"/>
            <a:ext cx="1696453" cy="47889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3842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Diagramm, Design enthält.&#10;&#10;Automatisch generierte Beschreibung">
            <a:extLst>
              <a:ext uri="{FF2B5EF4-FFF2-40B4-BE49-F238E27FC236}">
                <a16:creationId xmlns:a16="http://schemas.microsoft.com/office/drawing/2014/main" id="{6EC06064-13B0-6A63-7861-3D9AFC5AB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4752" y="1875285"/>
            <a:ext cx="4972412" cy="3369734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4909FD12-0D90-C115-50C1-868C7E5FED1A}"/>
              </a:ext>
            </a:extLst>
          </p:cNvPr>
          <p:cNvSpPr/>
          <p:nvPr/>
        </p:nvSpPr>
        <p:spPr>
          <a:xfrm>
            <a:off x="6252407" y="4307306"/>
            <a:ext cx="649705" cy="6015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AF2A1F3E-867B-EBDF-A08D-4B5AD0727451}"/>
              </a:ext>
            </a:extLst>
          </p:cNvPr>
          <p:cNvGrpSpPr/>
          <p:nvPr/>
        </p:nvGrpSpPr>
        <p:grpSpPr>
          <a:xfrm>
            <a:off x="437143" y="1427747"/>
            <a:ext cx="5815264" cy="4186990"/>
            <a:chOff x="1002632" y="1427747"/>
            <a:chExt cx="5815264" cy="4186990"/>
          </a:xfrm>
        </p:grpSpPr>
        <p:pic>
          <p:nvPicPr>
            <p:cNvPr id="5" name="Grafik 4" descr="Ein Bild, das Text, Schrift, Diagramm, Screenshot enthält.&#10;&#10;Automatisch generierte Beschreibung">
              <a:extLst>
                <a:ext uri="{FF2B5EF4-FFF2-40B4-BE49-F238E27FC236}">
                  <a16:creationId xmlns:a16="http://schemas.microsoft.com/office/drawing/2014/main" id="{5F62F4A3-F436-9097-C95D-34853B4B0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99116" y="1560847"/>
              <a:ext cx="3850217" cy="3736305"/>
            </a:xfrm>
            <a:prstGeom prst="rect">
              <a:avLst/>
            </a:prstGeom>
          </p:spPr>
        </p:pic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0BFEDB8C-FE03-EBFE-AF46-223341B1CB0E}"/>
                </a:ext>
              </a:extLst>
            </p:cNvPr>
            <p:cNvSpPr/>
            <p:nvPr/>
          </p:nvSpPr>
          <p:spPr>
            <a:xfrm>
              <a:off x="1002632" y="1427747"/>
              <a:ext cx="420548" cy="41869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1" name="Gerade Verbindung mit Pfeil 10">
              <a:extLst>
                <a:ext uri="{FF2B5EF4-FFF2-40B4-BE49-F238E27FC236}">
                  <a16:creationId xmlns:a16="http://schemas.microsoft.com/office/drawing/2014/main" id="{ED824A13-7F94-426F-F94F-F31CD15FB09D}"/>
                </a:ext>
              </a:extLst>
            </p:cNvPr>
            <p:cNvCxnSpPr>
              <a:cxnSpLocks/>
            </p:cNvCxnSpPr>
            <p:nvPr/>
          </p:nvCxnSpPr>
          <p:spPr>
            <a:xfrm>
              <a:off x="5855369" y="4223084"/>
              <a:ext cx="96252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8DE4AD10-2DDB-E702-9760-9B57B3855C38}"/>
                </a:ext>
              </a:extLst>
            </p:cNvPr>
            <p:cNvSpPr/>
            <p:nvPr/>
          </p:nvSpPr>
          <p:spPr>
            <a:xfrm>
              <a:off x="3104147" y="1927418"/>
              <a:ext cx="1251285" cy="4788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2330E8D1-7EB1-E8E9-BB74-833147902397}"/>
                </a:ext>
              </a:extLst>
            </p:cNvPr>
            <p:cNvSpPr/>
            <p:nvPr/>
          </p:nvSpPr>
          <p:spPr>
            <a:xfrm>
              <a:off x="3212431" y="1987578"/>
              <a:ext cx="1696453" cy="478898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F03A6197-10EB-FC77-1249-8C055CCBA3F9}"/>
                </a:ext>
              </a:extLst>
            </p:cNvPr>
            <p:cNvSpPr/>
            <p:nvPr/>
          </p:nvSpPr>
          <p:spPr>
            <a:xfrm>
              <a:off x="5213237" y="4483772"/>
              <a:ext cx="1488351" cy="49730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3CE9BF1F-8646-83DA-E920-B83E5DFD5A73}"/>
                </a:ext>
              </a:extLst>
            </p:cNvPr>
            <p:cNvSpPr/>
            <p:nvPr/>
          </p:nvSpPr>
          <p:spPr>
            <a:xfrm>
              <a:off x="2646947" y="3729788"/>
              <a:ext cx="1082842" cy="445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7FB0D15D-9FC4-1C0B-1EBB-37916875C025}"/>
                </a:ext>
              </a:extLst>
            </p:cNvPr>
            <p:cNvSpPr/>
            <p:nvPr/>
          </p:nvSpPr>
          <p:spPr>
            <a:xfrm>
              <a:off x="2671012" y="3789948"/>
              <a:ext cx="1175086" cy="35819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47442887-563E-BF54-6C0C-1FF33BB57229}"/>
                </a:ext>
              </a:extLst>
            </p:cNvPr>
            <p:cNvSpPr/>
            <p:nvPr/>
          </p:nvSpPr>
          <p:spPr>
            <a:xfrm>
              <a:off x="1343248" y="3128212"/>
              <a:ext cx="1219478" cy="3368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8" name="Rechteck 17">
            <a:extLst>
              <a:ext uri="{FF2B5EF4-FFF2-40B4-BE49-F238E27FC236}">
                <a16:creationId xmlns:a16="http://schemas.microsoft.com/office/drawing/2014/main" id="{0F427CE8-F689-EDD4-E1C4-CC5B876DEBE7}"/>
              </a:ext>
            </a:extLst>
          </p:cNvPr>
          <p:cNvSpPr/>
          <p:nvPr/>
        </p:nvSpPr>
        <p:spPr>
          <a:xfrm>
            <a:off x="10438955" y="4415596"/>
            <a:ext cx="1412150" cy="49328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95DB2CF0-FAFC-F64C-F77D-AEE53ED2E524}"/>
              </a:ext>
            </a:extLst>
          </p:cNvPr>
          <p:cNvSpPr/>
          <p:nvPr/>
        </p:nvSpPr>
        <p:spPr>
          <a:xfrm>
            <a:off x="6376832" y="2979823"/>
            <a:ext cx="1407600" cy="6015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6E0889B4-7455-DB9C-922C-9D9009D38FE7}"/>
              </a:ext>
            </a:extLst>
          </p:cNvPr>
          <p:cNvSpPr/>
          <p:nvPr/>
        </p:nvSpPr>
        <p:spPr>
          <a:xfrm>
            <a:off x="7784432" y="2695074"/>
            <a:ext cx="1407600" cy="6015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F9BCD9DB-A6B9-9DD2-250E-61E5C802EDD1}"/>
              </a:ext>
            </a:extLst>
          </p:cNvPr>
          <p:cNvSpPr/>
          <p:nvPr/>
        </p:nvSpPr>
        <p:spPr>
          <a:xfrm>
            <a:off x="7824099" y="2707115"/>
            <a:ext cx="1412150" cy="49328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A33E6F91-83C5-52AC-274D-D6804CEB866B}"/>
              </a:ext>
            </a:extLst>
          </p:cNvPr>
          <p:cNvSpPr/>
          <p:nvPr/>
        </p:nvSpPr>
        <p:spPr>
          <a:xfrm>
            <a:off x="9680962" y="3128212"/>
            <a:ext cx="1527914" cy="45319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6E8B8B5-5595-D8B2-EDDD-40D8BBBBC499}"/>
              </a:ext>
            </a:extLst>
          </p:cNvPr>
          <p:cNvSpPr txBox="1"/>
          <p:nvPr/>
        </p:nvSpPr>
        <p:spPr>
          <a:xfrm>
            <a:off x="2923677" y="2035706"/>
            <a:ext cx="1074920" cy="370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Substrat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6ED0D05-DE64-EEC6-0BDE-930A78E7482F}"/>
              </a:ext>
            </a:extLst>
          </p:cNvPr>
          <p:cNvSpPr txBox="1"/>
          <p:nvPr/>
        </p:nvSpPr>
        <p:spPr>
          <a:xfrm>
            <a:off x="2147535" y="3780282"/>
            <a:ext cx="1074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aktives Zentrum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B77305-237F-8B48-48C7-EEA71FE5DAD4}"/>
              </a:ext>
            </a:extLst>
          </p:cNvPr>
          <p:cNvSpPr txBox="1"/>
          <p:nvPr/>
        </p:nvSpPr>
        <p:spPr>
          <a:xfrm>
            <a:off x="4934132" y="4538275"/>
            <a:ext cx="1074920" cy="370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Enzym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6C6EFB7-0B73-EAF8-3A2D-920C25687FFD}"/>
              </a:ext>
            </a:extLst>
          </p:cNvPr>
          <p:cNvSpPr txBox="1"/>
          <p:nvPr/>
        </p:nvSpPr>
        <p:spPr>
          <a:xfrm>
            <a:off x="10703902" y="4460883"/>
            <a:ext cx="1074920" cy="370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Enzym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ACEE8D14-FBD0-7668-F871-9704A4A9C571}"/>
              </a:ext>
            </a:extLst>
          </p:cNvPr>
          <p:cNvSpPr txBox="1"/>
          <p:nvPr/>
        </p:nvSpPr>
        <p:spPr>
          <a:xfrm>
            <a:off x="7988615" y="2754508"/>
            <a:ext cx="1728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Substrat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0A0A7643-BEDD-9D98-97AF-D1973539C115}"/>
              </a:ext>
            </a:extLst>
          </p:cNvPr>
          <p:cNvSpPr/>
          <p:nvPr/>
        </p:nvSpPr>
        <p:spPr>
          <a:xfrm>
            <a:off x="9668885" y="3123840"/>
            <a:ext cx="1539991" cy="45756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7665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Diagramm, Design enthält.&#10;&#10;Automatisch generierte Beschreibung">
            <a:extLst>
              <a:ext uri="{FF2B5EF4-FFF2-40B4-BE49-F238E27FC236}">
                <a16:creationId xmlns:a16="http://schemas.microsoft.com/office/drawing/2014/main" id="{6EC06064-13B0-6A63-7861-3D9AFC5AB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4752" y="1875285"/>
            <a:ext cx="4972412" cy="3369734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4909FD12-0D90-C115-50C1-868C7E5FED1A}"/>
              </a:ext>
            </a:extLst>
          </p:cNvPr>
          <p:cNvSpPr/>
          <p:nvPr/>
        </p:nvSpPr>
        <p:spPr>
          <a:xfrm>
            <a:off x="6252407" y="4307306"/>
            <a:ext cx="649705" cy="6015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AF2A1F3E-867B-EBDF-A08D-4B5AD0727451}"/>
              </a:ext>
            </a:extLst>
          </p:cNvPr>
          <p:cNvGrpSpPr/>
          <p:nvPr/>
        </p:nvGrpSpPr>
        <p:grpSpPr>
          <a:xfrm>
            <a:off x="437143" y="1427747"/>
            <a:ext cx="5815264" cy="4186990"/>
            <a:chOff x="1002632" y="1427747"/>
            <a:chExt cx="5815264" cy="4186990"/>
          </a:xfrm>
        </p:grpSpPr>
        <p:pic>
          <p:nvPicPr>
            <p:cNvPr id="5" name="Grafik 4" descr="Ein Bild, das Text, Schrift, Diagramm, Screenshot enthält.&#10;&#10;Automatisch generierte Beschreibung">
              <a:extLst>
                <a:ext uri="{FF2B5EF4-FFF2-40B4-BE49-F238E27FC236}">
                  <a16:creationId xmlns:a16="http://schemas.microsoft.com/office/drawing/2014/main" id="{5F62F4A3-F436-9097-C95D-34853B4B0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99116" y="1560847"/>
              <a:ext cx="3850217" cy="3736305"/>
            </a:xfrm>
            <a:prstGeom prst="rect">
              <a:avLst/>
            </a:prstGeom>
          </p:spPr>
        </p:pic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0BFEDB8C-FE03-EBFE-AF46-223341B1CB0E}"/>
                </a:ext>
              </a:extLst>
            </p:cNvPr>
            <p:cNvSpPr/>
            <p:nvPr/>
          </p:nvSpPr>
          <p:spPr>
            <a:xfrm>
              <a:off x="1002632" y="1427747"/>
              <a:ext cx="420548" cy="41869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1" name="Gerade Verbindung mit Pfeil 10">
              <a:extLst>
                <a:ext uri="{FF2B5EF4-FFF2-40B4-BE49-F238E27FC236}">
                  <a16:creationId xmlns:a16="http://schemas.microsoft.com/office/drawing/2014/main" id="{ED824A13-7F94-426F-F94F-F31CD15FB09D}"/>
                </a:ext>
              </a:extLst>
            </p:cNvPr>
            <p:cNvCxnSpPr>
              <a:cxnSpLocks/>
            </p:cNvCxnSpPr>
            <p:nvPr/>
          </p:nvCxnSpPr>
          <p:spPr>
            <a:xfrm>
              <a:off x="5855369" y="4223084"/>
              <a:ext cx="96252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8DE4AD10-2DDB-E702-9760-9B57B3855C38}"/>
                </a:ext>
              </a:extLst>
            </p:cNvPr>
            <p:cNvSpPr/>
            <p:nvPr/>
          </p:nvSpPr>
          <p:spPr>
            <a:xfrm>
              <a:off x="3104147" y="1927418"/>
              <a:ext cx="1251285" cy="4788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2330E8D1-7EB1-E8E9-BB74-833147902397}"/>
                </a:ext>
              </a:extLst>
            </p:cNvPr>
            <p:cNvSpPr/>
            <p:nvPr/>
          </p:nvSpPr>
          <p:spPr>
            <a:xfrm>
              <a:off x="3212431" y="1987578"/>
              <a:ext cx="1696453" cy="478898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F03A6197-10EB-FC77-1249-8C055CCBA3F9}"/>
                </a:ext>
              </a:extLst>
            </p:cNvPr>
            <p:cNvSpPr/>
            <p:nvPr/>
          </p:nvSpPr>
          <p:spPr>
            <a:xfrm>
              <a:off x="5213237" y="4483772"/>
              <a:ext cx="1488351" cy="49730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3CE9BF1F-8646-83DA-E920-B83E5DFD5A73}"/>
                </a:ext>
              </a:extLst>
            </p:cNvPr>
            <p:cNvSpPr/>
            <p:nvPr/>
          </p:nvSpPr>
          <p:spPr>
            <a:xfrm>
              <a:off x="2646947" y="3729788"/>
              <a:ext cx="1082842" cy="445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7FB0D15D-9FC4-1C0B-1EBB-37916875C025}"/>
                </a:ext>
              </a:extLst>
            </p:cNvPr>
            <p:cNvSpPr/>
            <p:nvPr/>
          </p:nvSpPr>
          <p:spPr>
            <a:xfrm>
              <a:off x="2671012" y="3789948"/>
              <a:ext cx="1175086" cy="35819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47442887-563E-BF54-6C0C-1FF33BB57229}"/>
                </a:ext>
              </a:extLst>
            </p:cNvPr>
            <p:cNvSpPr/>
            <p:nvPr/>
          </p:nvSpPr>
          <p:spPr>
            <a:xfrm>
              <a:off x="1343248" y="3128212"/>
              <a:ext cx="1219478" cy="3368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8" name="Rechteck 17">
            <a:extLst>
              <a:ext uri="{FF2B5EF4-FFF2-40B4-BE49-F238E27FC236}">
                <a16:creationId xmlns:a16="http://schemas.microsoft.com/office/drawing/2014/main" id="{0F427CE8-F689-EDD4-E1C4-CC5B876DEBE7}"/>
              </a:ext>
            </a:extLst>
          </p:cNvPr>
          <p:cNvSpPr/>
          <p:nvPr/>
        </p:nvSpPr>
        <p:spPr>
          <a:xfrm>
            <a:off x="10438955" y="4415596"/>
            <a:ext cx="1412150" cy="49328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95DB2CF0-FAFC-F64C-F77D-AEE53ED2E524}"/>
              </a:ext>
            </a:extLst>
          </p:cNvPr>
          <p:cNvSpPr/>
          <p:nvPr/>
        </p:nvSpPr>
        <p:spPr>
          <a:xfrm>
            <a:off x="6376832" y="2979823"/>
            <a:ext cx="1407600" cy="6015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6E0889B4-7455-DB9C-922C-9D9009D38FE7}"/>
              </a:ext>
            </a:extLst>
          </p:cNvPr>
          <p:cNvSpPr/>
          <p:nvPr/>
        </p:nvSpPr>
        <p:spPr>
          <a:xfrm>
            <a:off x="7784432" y="2695074"/>
            <a:ext cx="1407600" cy="6015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F9BCD9DB-A6B9-9DD2-250E-61E5C802EDD1}"/>
              </a:ext>
            </a:extLst>
          </p:cNvPr>
          <p:cNvSpPr/>
          <p:nvPr/>
        </p:nvSpPr>
        <p:spPr>
          <a:xfrm>
            <a:off x="7824099" y="2707115"/>
            <a:ext cx="1412150" cy="49328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A33E6F91-83C5-52AC-274D-D6804CEB866B}"/>
              </a:ext>
            </a:extLst>
          </p:cNvPr>
          <p:cNvSpPr/>
          <p:nvPr/>
        </p:nvSpPr>
        <p:spPr>
          <a:xfrm>
            <a:off x="9680962" y="3128212"/>
            <a:ext cx="1527914" cy="45319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6E8B8B5-5595-D8B2-EDDD-40D8BBBBC499}"/>
              </a:ext>
            </a:extLst>
          </p:cNvPr>
          <p:cNvSpPr txBox="1"/>
          <p:nvPr/>
        </p:nvSpPr>
        <p:spPr>
          <a:xfrm>
            <a:off x="2923677" y="2035706"/>
            <a:ext cx="1074920" cy="370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Substrat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6ED0D05-DE64-EEC6-0BDE-930A78E7482F}"/>
              </a:ext>
            </a:extLst>
          </p:cNvPr>
          <p:cNvSpPr txBox="1"/>
          <p:nvPr/>
        </p:nvSpPr>
        <p:spPr>
          <a:xfrm>
            <a:off x="2147535" y="3780282"/>
            <a:ext cx="1074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aktives Zentrum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B77305-237F-8B48-48C7-EEA71FE5DAD4}"/>
              </a:ext>
            </a:extLst>
          </p:cNvPr>
          <p:cNvSpPr txBox="1"/>
          <p:nvPr/>
        </p:nvSpPr>
        <p:spPr>
          <a:xfrm>
            <a:off x="4934132" y="4538275"/>
            <a:ext cx="1074920" cy="370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Enzym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6C6EFB7-0B73-EAF8-3A2D-920C25687FFD}"/>
              </a:ext>
            </a:extLst>
          </p:cNvPr>
          <p:cNvSpPr txBox="1"/>
          <p:nvPr/>
        </p:nvSpPr>
        <p:spPr>
          <a:xfrm>
            <a:off x="10703902" y="4460883"/>
            <a:ext cx="1074920" cy="370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Enzym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9077DD2-6CA1-9222-8300-4E69D46260DD}"/>
              </a:ext>
            </a:extLst>
          </p:cNvPr>
          <p:cNvSpPr txBox="1"/>
          <p:nvPr/>
        </p:nvSpPr>
        <p:spPr>
          <a:xfrm>
            <a:off x="9925146" y="3151910"/>
            <a:ext cx="1728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Produkte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ACEE8D14-FBD0-7668-F871-9704A4A9C571}"/>
              </a:ext>
            </a:extLst>
          </p:cNvPr>
          <p:cNvSpPr txBox="1"/>
          <p:nvPr/>
        </p:nvSpPr>
        <p:spPr>
          <a:xfrm>
            <a:off x="7988615" y="2754508"/>
            <a:ext cx="1728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Substrat</a:t>
            </a:r>
          </a:p>
        </p:txBody>
      </p:sp>
    </p:spTree>
    <p:extLst>
      <p:ext uri="{BB962C8B-B14F-4D97-AF65-F5344CB8AC3E}">
        <p14:creationId xmlns:p14="http://schemas.microsoft.com/office/powerpoint/2010/main" val="629709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Software, Webseite, Computersymbol enthält.&#10;&#10;Automatisch generierte Beschreibung">
            <a:extLst>
              <a:ext uri="{FF2B5EF4-FFF2-40B4-BE49-F238E27FC236}">
                <a16:creationId xmlns:a16="http://schemas.microsoft.com/office/drawing/2014/main" id="{511E6C01-9393-1FAD-6F73-C07E586BFD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392" t="32549" r="2206" b="32157"/>
          <a:stretch/>
        </p:blipFill>
        <p:spPr>
          <a:xfrm>
            <a:off x="6096000" y="1714500"/>
            <a:ext cx="5822315" cy="302895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6A82D9F-AB0D-2FDA-C5C0-A53AEC64AFD8}"/>
              </a:ext>
            </a:extLst>
          </p:cNvPr>
          <p:cNvSpPr txBox="1"/>
          <p:nvPr/>
        </p:nvSpPr>
        <p:spPr>
          <a:xfrm>
            <a:off x="354368" y="1037665"/>
            <a:ext cx="5822314" cy="5113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Symbol" pitchFamily="2" charset="2"/>
              <a:buChar char="-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Das Enzym bindet sich an ein Substrat, das die spezifische chemische Reaktion katalysiert.</a:t>
            </a:r>
          </a:p>
          <a:p>
            <a:pPr marL="285750" indent="-285750">
              <a:lnSpc>
                <a:spcPct val="150000"/>
              </a:lnSpc>
              <a:buFont typeface="Symbol" pitchFamily="2" charset="2"/>
              <a:buChar char="-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Die Bindung erfolgt an der aktiven Stelle des Enzyms.</a:t>
            </a:r>
          </a:p>
          <a:p>
            <a:pPr marL="285750" indent="-285750">
              <a:lnSpc>
                <a:spcPct val="150000"/>
              </a:lnSpc>
              <a:buFont typeface="Symbol" pitchFamily="2" charset="2"/>
              <a:buChar char="-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Sobald das Substrat gebunden ist, verändert das Enzym seine Struktur, um die chemische Reaktion zu erleichtern.</a:t>
            </a:r>
          </a:p>
          <a:p>
            <a:pPr marL="285750" indent="-285750">
              <a:lnSpc>
                <a:spcPct val="150000"/>
              </a:lnSpc>
              <a:buFont typeface="Symbol" pitchFamily="2" charset="2"/>
              <a:buChar char="-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Nachdem die Reaktion abgeschlossen ist, trennt sich das Enzym vom Produkt.</a:t>
            </a:r>
          </a:p>
          <a:p>
            <a:pPr marL="285750" indent="-285750">
              <a:lnSpc>
                <a:spcPct val="150000"/>
              </a:lnSpc>
              <a:buFont typeface="Symbol" pitchFamily="2" charset="2"/>
              <a:buChar char="-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Das Enzym ist nun wieder für weitere Reaktionen verfügbar.</a:t>
            </a:r>
          </a:p>
        </p:txBody>
      </p:sp>
    </p:spTree>
    <p:extLst>
      <p:ext uri="{BB962C8B-B14F-4D97-AF65-F5344CB8AC3E}">
        <p14:creationId xmlns:p14="http://schemas.microsoft.com/office/powerpoint/2010/main" val="4327425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131B90-1F3A-1DF9-0D79-3F84975AF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97445"/>
            <a:ext cx="11353800" cy="132556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de-DE" sz="2000" b="1" dirty="0">
                <a:sym typeface="Wingdings" pitchFamily="2" charset="2"/>
              </a:rPr>
              <a:t> </a:t>
            </a:r>
            <a:r>
              <a:rPr lang="de-DE" sz="2000" b="1" u="sng" dirty="0"/>
              <a:t>Aufgabe:</a:t>
            </a:r>
            <a:r>
              <a:rPr lang="de-DE" sz="2000" b="1" dirty="0"/>
              <a:t> Vervollständige den Text mithilfe der untenstehenden Wörter.</a:t>
            </a:r>
            <a:br>
              <a:rPr lang="de-DE" sz="2000" b="1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endParaRPr lang="de-DE" sz="2000" b="1" dirty="0"/>
          </a:p>
        </p:txBody>
      </p:sp>
      <p:pic>
        <p:nvPicPr>
          <p:cNvPr id="5" name="Grafik 4" descr="Ein Bild, das Screenshot, Text, Software, Multimedia-Software enthält.&#10;&#10;Automatisch generierte Beschreibung">
            <a:extLst>
              <a:ext uri="{FF2B5EF4-FFF2-40B4-BE49-F238E27FC236}">
                <a16:creationId xmlns:a16="http://schemas.microsoft.com/office/drawing/2014/main" id="{3D07DD69-AAA6-9800-F467-CD4F8B3113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54" t="42029" r="33032" b="15362"/>
          <a:stretch/>
        </p:blipFill>
        <p:spPr>
          <a:xfrm>
            <a:off x="2552699" y="1088015"/>
            <a:ext cx="7086602" cy="5630976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FBB188CA-E219-338D-5F19-F6E2CC9712FF}"/>
              </a:ext>
            </a:extLst>
          </p:cNvPr>
          <p:cNvSpPr txBox="1"/>
          <p:nvPr/>
        </p:nvSpPr>
        <p:spPr>
          <a:xfrm>
            <a:off x="8399318" y="420145"/>
            <a:ext cx="1496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(5 Minuten)</a:t>
            </a:r>
          </a:p>
        </p:txBody>
      </p:sp>
    </p:spTree>
    <p:extLst>
      <p:ext uri="{BB962C8B-B14F-4D97-AF65-F5344CB8AC3E}">
        <p14:creationId xmlns:p14="http://schemas.microsoft.com/office/powerpoint/2010/main" val="33607834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510</Words>
  <Application>Microsoft Macintosh PowerPoint</Application>
  <PresentationFormat>Breitbild</PresentationFormat>
  <Paragraphs>97</Paragraphs>
  <Slides>27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Helvetica</vt:lpstr>
      <vt:lpstr>Symbol</vt:lpstr>
      <vt:lpstr>Wingdings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 Aufgabe: Vervollständige den Text mithilfe der untenstehenden Wörter. </vt:lpstr>
      <vt:lpstr>PowerPoint-Präsentation</vt:lpstr>
      <vt:lpstr>Was ist ein Gift und was bewirkt es?</vt:lpstr>
      <vt:lpstr>PowerPoint-Präsentation</vt:lpstr>
      <vt:lpstr>Thema der Stunde:  Enzymgifte (auch: Enzymhemmer)</vt:lpstr>
      <vt:lpstr> Aufgabe: (10 Minuten) Lese dir den Text zum Thema “Enzymgifte” durch. Markieren alle Schlüsselbegriffe (= Wörter mit zentraler Bedeutung) und schreibe diese auf. </vt:lpstr>
      <vt:lpstr> Aufgabe:  Lese dir den Text zum Thema “Enzymgifte” durch. Markieren alle Schlüsselbegriffe (= Wörter mit zentraler Bedeutung) und schreibe diese auf. </vt:lpstr>
      <vt:lpstr>PowerPoint-Präsentation</vt:lpstr>
      <vt:lpstr>PowerPoint-Präsentation</vt:lpstr>
      <vt:lpstr>Arten von Enzymhemmungen</vt:lpstr>
      <vt:lpstr>Kompetitive Hemmung</vt:lpstr>
      <vt:lpstr>Kompetitive Hemmung</vt:lpstr>
      <vt:lpstr>Beispiel: Methanolvergiftung</vt:lpstr>
      <vt:lpstr>Nicht - kompetitive Hemmung</vt:lpstr>
      <vt:lpstr>Nicht-kompetitive Hemmung</vt:lpstr>
      <vt:lpstr>Beispiel: Glukose-Verdauung</vt:lpstr>
      <vt:lpstr>Irreversible Hemmung</vt:lpstr>
      <vt:lpstr>Irreversible Hemmung</vt:lpstr>
      <vt:lpstr>Beispiel Penicillin-Wirkung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Dirim Cicek</dc:creator>
  <cp:lastModifiedBy>Dirim Cicek</cp:lastModifiedBy>
  <cp:revision>13</cp:revision>
  <dcterms:created xsi:type="dcterms:W3CDTF">2023-12-13T20:04:17Z</dcterms:created>
  <dcterms:modified xsi:type="dcterms:W3CDTF">2024-01-15T22:13:32Z</dcterms:modified>
</cp:coreProperties>
</file>