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63" r:id="rId5"/>
    <p:sldId id="266" r:id="rId6"/>
    <p:sldId id="270" r:id="rId7"/>
    <p:sldId id="271" r:id="rId8"/>
    <p:sldId id="264" r:id="rId9"/>
    <p:sldId id="265" r:id="rId10"/>
    <p:sldId id="269" r:id="rId11"/>
    <p:sldId id="272" r:id="rId12"/>
    <p:sldId id="262" r:id="rId13"/>
    <p:sldId id="267" r:id="rId14"/>
    <p:sldId id="260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D547A8-32FA-4234-9270-A0A9F8358456}" v="807" dt="2022-12-01T18:38:23.2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3" d="100"/>
          <a:sy n="93" d="100"/>
        </p:scale>
        <p:origin x="5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0A3B99-187B-4C56-BFC7-6625C5F0F107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B9892F6-213C-4681-B0AE-79BAAEBB9751}">
      <dgm:prSet custT="1"/>
      <dgm:spPr/>
      <dgm:t>
        <a:bodyPr/>
        <a:lstStyle/>
        <a:p>
          <a:r>
            <a:rPr lang="de-DE" sz="5300" dirty="0"/>
            <a:t>Martin Thormann:  </a:t>
          </a:r>
        </a:p>
        <a:p>
          <a:r>
            <a:rPr lang="de-DE" sz="3200" dirty="0"/>
            <a:t>martin.thormann@uni-potsdam.de</a:t>
          </a:r>
          <a:endParaRPr lang="en-US" sz="3200" dirty="0"/>
        </a:p>
      </dgm:t>
    </dgm:pt>
    <dgm:pt modelId="{5558481D-8706-41A5-B601-D8DD73C9AF51}" type="parTrans" cxnId="{DC4EC1DB-3123-4259-87BB-A6E626B82BD5}">
      <dgm:prSet/>
      <dgm:spPr/>
      <dgm:t>
        <a:bodyPr/>
        <a:lstStyle/>
        <a:p>
          <a:endParaRPr lang="en-US"/>
        </a:p>
      </dgm:t>
    </dgm:pt>
    <dgm:pt modelId="{7DF70262-15B7-4FE5-BECD-1C215024E84F}" type="sibTrans" cxnId="{DC4EC1DB-3123-4259-87BB-A6E626B82BD5}">
      <dgm:prSet/>
      <dgm:spPr/>
      <dgm:t>
        <a:bodyPr/>
        <a:lstStyle/>
        <a:p>
          <a:endParaRPr lang="en-US"/>
        </a:p>
      </dgm:t>
    </dgm:pt>
    <dgm:pt modelId="{DB0D8188-DD29-4C51-8D4A-B9FA7D410A6A}">
      <dgm:prSet custT="1"/>
      <dgm:spPr/>
      <dgm:t>
        <a:bodyPr/>
        <a:lstStyle/>
        <a:p>
          <a:r>
            <a:rPr lang="de-DE" sz="6500" dirty="0"/>
            <a:t>Hannes Großkurth:</a:t>
          </a:r>
        </a:p>
        <a:p>
          <a:r>
            <a:rPr lang="en-US" sz="3200" dirty="0"/>
            <a:t>hgrossku@uni-potsdam.de</a:t>
          </a:r>
        </a:p>
      </dgm:t>
    </dgm:pt>
    <dgm:pt modelId="{2EBB6913-BF27-4457-A8FD-7477A2A12426}" type="parTrans" cxnId="{A2F7FCBF-F48E-4E9D-A469-95A0007324E9}">
      <dgm:prSet/>
      <dgm:spPr/>
      <dgm:t>
        <a:bodyPr/>
        <a:lstStyle/>
        <a:p>
          <a:endParaRPr lang="en-US"/>
        </a:p>
      </dgm:t>
    </dgm:pt>
    <dgm:pt modelId="{7C5EE5D6-278E-4295-A6B3-FD1BB188520D}" type="sibTrans" cxnId="{A2F7FCBF-F48E-4E9D-A469-95A0007324E9}">
      <dgm:prSet/>
      <dgm:spPr/>
      <dgm:t>
        <a:bodyPr/>
        <a:lstStyle/>
        <a:p>
          <a:endParaRPr lang="en-US"/>
        </a:p>
      </dgm:t>
    </dgm:pt>
    <dgm:pt modelId="{289ACCE5-359B-4ED0-8711-6FF2331A549C}" type="pres">
      <dgm:prSet presAssocID="{500A3B99-187B-4C56-BFC7-6625C5F0F107}" presName="vert0" presStyleCnt="0">
        <dgm:presLayoutVars>
          <dgm:dir/>
          <dgm:animOne val="branch"/>
          <dgm:animLvl val="lvl"/>
        </dgm:presLayoutVars>
      </dgm:prSet>
      <dgm:spPr/>
    </dgm:pt>
    <dgm:pt modelId="{BCCDDC29-C1BD-435B-810B-ADAEA8E11D55}" type="pres">
      <dgm:prSet presAssocID="{BB9892F6-213C-4681-B0AE-79BAAEBB9751}" presName="thickLine" presStyleLbl="alignNode1" presStyleIdx="0" presStyleCnt="2"/>
      <dgm:spPr/>
    </dgm:pt>
    <dgm:pt modelId="{3761FE9C-C850-44E7-961D-6FAC4DC6466D}" type="pres">
      <dgm:prSet presAssocID="{BB9892F6-213C-4681-B0AE-79BAAEBB9751}" presName="horz1" presStyleCnt="0"/>
      <dgm:spPr/>
    </dgm:pt>
    <dgm:pt modelId="{7FA70509-2BD9-4E2D-B9F5-A12AF9D6172B}" type="pres">
      <dgm:prSet presAssocID="{BB9892F6-213C-4681-B0AE-79BAAEBB9751}" presName="tx1" presStyleLbl="revTx" presStyleIdx="0" presStyleCnt="2"/>
      <dgm:spPr/>
    </dgm:pt>
    <dgm:pt modelId="{B431E981-1199-409C-99A0-28B5BDFEFC4C}" type="pres">
      <dgm:prSet presAssocID="{BB9892F6-213C-4681-B0AE-79BAAEBB9751}" presName="vert1" presStyleCnt="0"/>
      <dgm:spPr/>
    </dgm:pt>
    <dgm:pt modelId="{A54D92E8-4E2A-403B-A05F-993937274059}" type="pres">
      <dgm:prSet presAssocID="{DB0D8188-DD29-4C51-8D4A-B9FA7D410A6A}" presName="thickLine" presStyleLbl="alignNode1" presStyleIdx="1" presStyleCnt="2"/>
      <dgm:spPr/>
    </dgm:pt>
    <dgm:pt modelId="{B1F4131D-1DE2-4F51-8A3E-E5E169F70795}" type="pres">
      <dgm:prSet presAssocID="{DB0D8188-DD29-4C51-8D4A-B9FA7D410A6A}" presName="horz1" presStyleCnt="0"/>
      <dgm:spPr/>
    </dgm:pt>
    <dgm:pt modelId="{5D4D5F60-E82A-4795-ADB4-A3FAA52D4F94}" type="pres">
      <dgm:prSet presAssocID="{DB0D8188-DD29-4C51-8D4A-B9FA7D410A6A}" presName="tx1" presStyleLbl="revTx" presStyleIdx="1" presStyleCnt="2"/>
      <dgm:spPr/>
    </dgm:pt>
    <dgm:pt modelId="{E947DAAA-EAB9-492D-9A1D-6E66A59F5204}" type="pres">
      <dgm:prSet presAssocID="{DB0D8188-DD29-4C51-8D4A-B9FA7D410A6A}" presName="vert1" presStyleCnt="0"/>
      <dgm:spPr/>
    </dgm:pt>
  </dgm:ptLst>
  <dgm:cxnLst>
    <dgm:cxn modelId="{4A374809-996A-4556-8222-A022A1058531}" type="presOf" srcId="{DB0D8188-DD29-4C51-8D4A-B9FA7D410A6A}" destId="{5D4D5F60-E82A-4795-ADB4-A3FAA52D4F94}" srcOrd="0" destOrd="0" presId="urn:microsoft.com/office/officeart/2008/layout/LinedList"/>
    <dgm:cxn modelId="{19B26E86-ACC2-40D4-8402-1FBBF3D170A9}" type="presOf" srcId="{BB9892F6-213C-4681-B0AE-79BAAEBB9751}" destId="{7FA70509-2BD9-4E2D-B9F5-A12AF9D6172B}" srcOrd="0" destOrd="0" presId="urn:microsoft.com/office/officeart/2008/layout/LinedList"/>
    <dgm:cxn modelId="{A2F7FCBF-F48E-4E9D-A469-95A0007324E9}" srcId="{500A3B99-187B-4C56-BFC7-6625C5F0F107}" destId="{DB0D8188-DD29-4C51-8D4A-B9FA7D410A6A}" srcOrd="1" destOrd="0" parTransId="{2EBB6913-BF27-4457-A8FD-7477A2A12426}" sibTransId="{7C5EE5D6-278E-4295-A6B3-FD1BB188520D}"/>
    <dgm:cxn modelId="{DC4EC1DB-3123-4259-87BB-A6E626B82BD5}" srcId="{500A3B99-187B-4C56-BFC7-6625C5F0F107}" destId="{BB9892F6-213C-4681-B0AE-79BAAEBB9751}" srcOrd="0" destOrd="0" parTransId="{5558481D-8706-41A5-B601-D8DD73C9AF51}" sibTransId="{7DF70262-15B7-4FE5-BECD-1C215024E84F}"/>
    <dgm:cxn modelId="{6B9D3EE2-A0AC-48D9-A53A-BF50D0598A1A}" type="presOf" srcId="{500A3B99-187B-4C56-BFC7-6625C5F0F107}" destId="{289ACCE5-359B-4ED0-8711-6FF2331A549C}" srcOrd="0" destOrd="0" presId="urn:microsoft.com/office/officeart/2008/layout/LinedList"/>
    <dgm:cxn modelId="{243E5E91-59A0-40F8-A765-FAF5C60C8B57}" type="presParOf" srcId="{289ACCE5-359B-4ED0-8711-6FF2331A549C}" destId="{BCCDDC29-C1BD-435B-810B-ADAEA8E11D55}" srcOrd="0" destOrd="0" presId="urn:microsoft.com/office/officeart/2008/layout/LinedList"/>
    <dgm:cxn modelId="{FFEA6EFB-D829-4669-92D5-E3573BC8AB6A}" type="presParOf" srcId="{289ACCE5-359B-4ED0-8711-6FF2331A549C}" destId="{3761FE9C-C850-44E7-961D-6FAC4DC6466D}" srcOrd="1" destOrd="0" presId="urn:microsoft.com/office/officeart/2008/layout/LinedList"/>
    <dgm:cxn modelId="{60A5B40B-F337-4FDA-9DEF-8814BAFD9951}" type="presParOf" srcId="{3761FE9C-C850-44E7-961D-6FAC4DC6466D}" destId="{7FA70509-2BD9-4E2D-B9F5-A12AF9D6172B}" srcOrd="0" destOrd="0" presId="urn:microsoft.com/office/officeart/2008/layout/LinedList"/>
    <dgm:cxn modelId="{030BF01F-9F48-4CE3-8CD3-4F55AB3BC3D9}" type="presParOf" srcId="{3761FE9C-C850-44E7-961D-6FAC4DC6466D}" destId="{B431E981-1199-409C-99A0-28B5BDFEFC4C}" srcOrd="1" destOrd="0" presId="urn:microsoft.com/office/officeart/2008/layout/LinedList"/>
    <dgm:cxn modelId="{15F806C5-0D8D-480E-A70E-8B7CFE7B4031}" type="presParOf" srcId="{289ACCE5-359B-4ED0-8711-6FF2331A549C}" destId="{A54D92E8-4E2A-403B-A05F-993937274059}" srcOrd="2" destOrd="0" presId="urn:microsoft.com/office/officeart/2008/layout/LinedList"/>
    <dgm:cxn modelId="{05FC5832-F5DF-4F25-AB28-E9FA60B07E43}" type="presParOf" srcId="{289ACCE5-359B-4ED0-8711-6FF2331A549C}" destId="{B1F4131D-1DE2-4F51-8A3E-E5E169F70795}" srcOrd="3" destOrd="0" presId="urn:microsoft.com/office/officeart/2008/layout/LinedList"/>
    <dgm:cxn modelId="{717EB154-50AE-4787-9408-3FA4734A3999}" type="presParOf" srcId="{B1F4131D-1DE2-4F51-8A3E-E5E169F70795}" destId="{5D4D5F60-E82A-4795-ADB4-A3FAA52D4F94}" srcOrd="0" destOrd="0" presId="urn:microsoft.com/office/officeart/2008/layout/LinedList"/>
    <dgm:cxn modelId="{AAAF0775-9F47-4539-B07F-ECFC6B01FEAF}" type="presParOf" srcId="{B1F4131D-1DE2-4F51-8A3E-E5E169F70795}" destId="{E947DAAA-EAB9-492D-9A1D-6E66A59F520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DA67FE-EC6C-4749-B54E-7931ABB0F3D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13EA85D-401F-4642-93EC-B830B6A48F91}">
      <dgm:prSet/>
      <dgm:spPr/>
      <dgm:t>
        <a:bodyPr/>
        <a:lstStyle/>
        <a:p>
          <a:r>
            <a:rPr lang="de-DE" dirty="0"/>
            <a:t>• Behauptung/ These </a:t>
          </a:r>
          <a:r>
            <a:rPr lang="de-DE" i="1" dirty="0"/>
            <a:t>(Fast Food ist ungesund.)</a:t>
          </a:r>
          <a:endParaRPr lang="en-US" dirty="0"/>
        </a:p>
      </dgm:t>
    </dgm:pt>
    <dgm:pt modelId="{15D82E19-5584-4E20-A569-C2DBC359ABF8}" type="parTrans" cxnId="{DDD30272-1903-40C4-8FA3-C06F4E69C9C3}">
      <dgm:prSet/>
      <dgm:spPr/>
      <dgm:t>
        <a:bodyPr/>
        <a:lstStyle/>
        <a:p>
          <a:endParaRPr lang="en-US"/>
        </a:p>
      </dgm:t>
    </dgm:pt>
    <dgm:pt modelId="{B3B2FB5F-5B54-4E56-B86B-E3FD6AF0333A}" type="sibTrans" cxnId="{DDD30272-1903-40C4-8FA3-C06F4E69C9C3}">
      <dgm:prSet/>
      <dgm:spPr/>
      <dgm:t>
        <a:bodyPr/>
        <a:lstStyle/>
        <a:p>
          <a:endParaRPr lang="en-US"/>
        </a:p>
      </dgm:t>
    </dgm:pt>
    <dgm:pt modelId="{711BEC98-1388-4B0D-8F87-042E035A3FE7}">
      <dgm:prSet/>
      <dgm:spPr/>
      <dgm:t>
        <a:bodyPr/>
        <a:lstStyle/>
        <a:p>
          <a:r>
            <a:rPr lang="de-DE" dirty="0"/>
            <a:t>• Begründung </a:t>
          </a:r>
          <a:r>
            <a:rPr lang="de-DE" i="1" dirty="0"/>
            <a:t>(Pommes oder Hamburger enthalten viel Fett.)</a:t>
          </a:r>
          <a:endParaRPr lang="en-US" dirty="0"/>
        </a:p>
      </dgm:t>
    </dgm:pt>
    <dgm:pt modelId="{8EC2221E-3CA8-4B5A-BB61-7ACB4007D9DA}" type="parTrans" cxnId="{D0200D5D-E23C-40A1-8067-EF5031DFBD1A}">
      <dgm:prSet/>
      <dgm:spPr/>
      <dgm:t>
        <a:bodyPr/>
        <a:lstStyle/>
        <a:p>
          <a:endParaRPr lang="en-US"/>
        </a:p>
      </dgm:t>
    </dgm:pt>
    <dgm:pt modelId="{3A62FCF4-01C1-43AA-86E5-E241F01ED921}" type="sibTrans" cxnId="{D0200D5D-E23C-40A1-8067-EF5031DFBD1A}">
      <dgm:prSet/>
      <dgm:spPr/>
      <dgm:t>
        <a:bodyPr/>
        <a:lstStyle/>
        <a:p>
          <a:endParaRPr lang="en-US"/>
        </a:p>
      </dgm:t>
    </dgm:pt>
    <dgm:pt modelId="{C26C3E45-E36E-46CE-85D8-B7DAA7BD7484}">
      <dgm:prSet/>
      <dgm:spPr/>
      <dgm:t>
        <a:bodyPr/>
        <a:lstStyle/>
        <a:p>
          <a:r>
            <a:rPr lang="de-DE" dirty="0"/>
            <a:t>• Beispiel </a:t>
          </a:r>
          <a:r>
            <a:rPr lang="de-DE" i="1" dirty="0"/>
            <a:t>(Studie XY zeigt, dass häufiger Konsum von Fast Food zu Krankheiten führen kann.)</a:t>
          </a:r>
          <a:endParaRPr lang="en-US" dirty="0"/>
        </a:p>
      </dgm:t>
    </dgm:pt>
    <dgm:pt modelId="{14F185DB-E42F-4A45-950C-9BB19D896D04}" type="parTrans" cxnId="{9F33C881-5BA9-4E4E-94DB-91F776B2D097}">
      <dgm:prSet/>
      <dgm:spPr/>
      <dgm:t>
        <a:bodyPr/>
        <a:lstStyle/>
        <a:p>
          <a:endParaRPr lang="en-US"/>
        </a:p>
      </dgm:t>
    </dgm:pt>
    <dgm:pt modelId="{819E4CAD-D390-451A-96EA-388F1B559A0D}" type="sibTrans" cxnId="{9F33C881-5BA9-4E4E-94DB-91F776B2D097}">
      <dgm:prSet/>
      <dgm:spPr/>
      <dgm:t>
        <a:bodyPr/>
        <a:lstStyle/>
        <a:p>
          <a:endParaRPr lang="en-US"/>
        </a:p>
      </dgm:t>
    </dgm:pt>
    <dgm:pt modelId="{C1884D7C-0F80-469E-BF44-A332C585D922}" type="pres">
      <dgm:prSet presAssocID="{8ADA67FE-EC6C-4749-B54E-7931ABB0F3DC}" presName="linear" presStyleCnt="0">
        <dgm:presLayoutVars>
          <dgm:animLvl val="lvl"/>
          <dgm:resizeHandles val="exact"/>
        </dgm:presLayoutVars>
      </dgm:prSet>
      <dgm:spPr/>
    </dgm:pt>
    <dgm:pt modelId="{5ED33528-8D10-4100-984A-2904EDEBB27A}" type="pres">
      <dgm:prSet presAssocID="{D13EA85D-401F-4642-93EC-B830B6A48F9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38323D4-152A-430B-813D-5DB49621FC5B}" type="pres">
      <dgm:prSet presAssocID="{B3B2FB5F-5B54-4E56-B86B-E3FD6AF0333A}" presName="spacer" presStyleCnt="0"/>
      <dgm:spPr/>
    </dgm:pt>
    <dgm:pt modelId="{1659A186-04F4-429C-8F75-1C24BCCDE6F8}" type="pres">
      <dgm:prSet presAssocID="{711BEC98-1388-4B0D-8F87-042E035A3FE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FE8E3DB-CBBA-4A17-AE6F-A9EB22117D41}" type="pres">
      <dgm:prSet presAssocID="{3A62FCF4-01C1-43AA-86E5-E241F01ED921}" presName="spacer" presStyleCnt="0"/>
      <dgm:spPr/>
    </dgm:pt>
    <dgm:pt modelId="{BEC408BE-C882-4617-9F80-C3645B0AADA7}" type="pres">
      <dgm:prSet presAssocID="{C26C3E45-E36E-46CE-85D8-B7DAA7BD748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07F3512-5938-436E-BB8D-DB149CC7AF4E}" type="presOf" srcId="{8ADA67FE-EC6C-4749-B54E-7931ABB0F3DC}" destId="{C1884D7C-0F80-469E-BF44-A332C585D922}" srcOrd="0" destOrd="0" presId="urn:microsoft.com/office/officeart/2005/8/layout/vList2"/>
    <dgm:cxn modelId="{4885C134-0798-4444-9BB0-3667D4276991}" type="presOf" srcId="{D13EA85D-401F-4642-93EC-B830B6A48F91}" destId="{5ED33528-8D10-4100-984A-2904EDEBB27A}" srcOrd="0" destOrd="0" presId="urn:microsoft.com/office/officeart/2005/8/layout/vList2"/>
    <dgm:cxn modelId="{D0200D5D-E23C-40A1-8067-EF5031DFBD1A}" srcId="{8ADA67FE-EC6C-4749-B54E-7931ABB0F3DC}" destId="{711BEC98-1388-4B0D-8F87-042E035A3FE7}" srcOrd="1" destOrd="0" parTransId="{8EC2221E-3CA8-4B5A-BB61-7ACB4007D9DA}" sibTransId="{3A62FCF4-01C1-43AA-86E5-E241F01ED921}"/>
    <dgm:cxn modelId="{DDD30272-1903-40C4-8FA3-C06F4E69C9C3}" srcId="{8ADA67FE-EC6C-4749-B54E-7931ABB0F3DC}" destId="{D13EA85D-401F-4642-93EC-B830B6A48F91}" srcOrd="0" destOrd="0" parTransId="{15D82E19-5584-4E20-A569-C2DBC359ABF8}" sibTransId="{B3B2FB5F-5B54-4E56-B86B-E3FD6AF0333A}"/>
    <dgm:cxn modelId="{9F33C881-5BA9-4E4E-94DB-91F776B2D097}" srcId="{8ADA67FE-EC6C-4749-B54E-7931ABB0F3DC}" destId="{C26C3E45-E36E-46CE-85D8-B7DAA7BD7484}" srcOrd="2" destOrd="0" parTransId="{14F185DB-E42F-4A45-950C-9BB19D896D04}" sibTransId="{819E4CAD-D390-451A-96EA-388F1B559A0D}"/>
    <dgm:cxn modelId="{C4227291-E66C-4EFA-9BDB-AB13E29D7BDD}" type="presOf" srcId="{C26C3E45-E36E-46CE-85D8-B7DAA7BD7484}" destId="{BEC408BE-C882-4617-9F80-C3645B0AADA7}" srcOrd="0" destOrd="0" presId="urn:microsoft.com/office/officeart/2005/8/layout/vList2"/>
    <dgm:cxn modelId="{2A0144F0-F46D-4BCC-91B4-8A0EDFBD0D48}" type="presOf" srcId="{711BEC98-1388-4B0D-8F87-042E035A3FE7}" destId="{1659A186-04F4-429C-8F75-1C24BCCDE6F8}" srcOrd="0" destOrd="0" presId="urn:microsoft.com/office/officeart/2005/8/layout/vList2"/>
    <dgm:cxn modelId="{CA275D42-F6DB-4E3F-AD03-B365885288D2}" type="presParOf" srcId="{C1884D7C-0F80-469E-BF44-A332C585D922}" destId="{5ED33528-8D10-4100-984A-2904EDEBB27A}" srcOrd="0" destOrd="0" presId="urn:microsoft.com/office/officeart/2005/8/layout/vList2"/>
    <dgm:cxn modelId="{810BEC2E-93FB-44C9-AF4B-5EB127258DA3}" type="presParOf" srcId="{C1884D7C-0F80-469E-BF44-A332C585D922}" destId="{138323D4-152A-430B-813D-5DB49621FC5B}" srcOrd="1" destOrd="0" presId="urn:microsoft.com/office/officeart/2005/8/layout/vList2"/>
    <dgm:cxn modelId="{BBAE706F-14F8-4673-A5DC-7B9614FF3617}" type="presParOf" srcId="{C1884D7C-0F80-469E-BF44-A332C585D922}" destId="{1659A186-04F4-429C-8F75-1C24BCCDE6F8}" srcOrd="2" destOrd="0" presId="urn:microsoft.com/office/officeart/2005/8/layout/vList2"/>
    <dgm:cxn modelId="{5171B235-FCC7-49FB-A7CB-FD22CC858179}" type="presParOf" srcId="{C1884D7C-0F80-469E-BF44-A332C585D922}" destId="{8FE8E3DB-CBBA-4A17-AE6F-A9EB22117D41}" srcOrd="3" destOrd="0" presId="urn:microsoft.com/office/officeart/2005/8/layout/vList2"/>
    <dgm:cxn modelId="{283B66E2-2ADE-44C3-AEA3-6CB297F89684}" type="presParOf" srcId="{C1884D7C-0F80-469E-BF44-A332C585D922}" destId="{BEC408BE-C882-4617-9F80-C3645B0AADA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CDDC29-C1BD-435B-810B-ADAEA8E11D55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A70509-2BD9-4E2D-B9F5-A12AF9D6172B}">
      <dsp:nvSpPr>
        <dsp:cNvPr id="0" name=""/>
        <dsp:cNvSpPr/>
      </dsp:nvSpPr>
      <dsp:spPr>
        <a:xfrm>
          <a:off x="0" y="0"/>
          <a:ext cx="6900512" cy="2768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930" tIns="201930" rIns="201930" bIns="201930" numCol="1" spcCol="1270" anchor="t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5300" kern="1200" dirty="0"/>
            <a:t>Martin Thormann:  </a:t>
          </a:r>
        </a:p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kern="1200" dirty="0"/>
            <a:t>martin.thormann@uni-potsdam.de</a:t>
          </a:r>
          <a:endParaRPr lang="en-US" sz="3200" kern="1200" dirty="0"/>
        </a:p>
      </dsp:txBody>
      <dsp:txXfrm>
        <a:off x="0" y="0"/>
        <a:ext cx="6900512" cy="2768070"/>
      </dsp:txXfrm>
    </dsp:sp>
    <dsp:sp modelId="{A54D92E8-4E2A-403B-A05F-993937274059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4D5F60-E82A-4795-ADB4-A3FAA52D4F94}">
      <dsp:nvSpPr>
        <dsp:cNvPr id="0" name=""/>
        <dsp:cNvSpPr/>
      </dsp:nvSpPr>
      <dsp:spPr>
        <a:xfrm>
          <a:off x="0" y="2768070"/>
          <a:ext cx="6900512" cy="2768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6500" kern="1200" dirty="0"/>
            <a:t>Hannes Großkurth:</a:t>
          </a:r>
        </a:p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hgrossku@uni-potsdam.de</a:t>
          </a:r>
        </a:p>
      </dsp:txBody>
      <dsp:txXfrm>
        <a:off x="0" y="2768070"/>
        <a:ext cx="6900512" cy="27680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D33528-8D10-4100-984A-2904EDEBB27A}">
      <dsp:nvSpPr>
        <dsp:cNvPr id="0" name=""/>
        <dsp:cNvSpPr/>
      </dsp:nvSpPr>
      <dsp:spPr>
        <a:xfrm>
          <a:off x="0" y="61824"/>
          <a:ext cx="6263640" cy="173415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100" kern="1200" dirty="0"/>
            <a:t>• Behauptung/ These </a:t>
          </a:r>
          <a:r>
            <a:rPr lang="de-DE" sz="3100" i="1" kern="1200" dirty="0"/>
            <a:t>(Fast Food ist ungesund.)</a:t>
          </a:r>
          <a:endParaRPr lang="en-US" sz="3100" kern="1200" dirty="0"/>
        </a:p>
      </dsp:txBody>
      <dsp:txXfrm>
        <a:off x="84655" y="146479"/>
        <a:ext cx="6094330" cy="1564849"/>
      </dsp:txXfrm>
    </dsp:sp>
    <dsp:sp modelId="{1659A186-04F4-429C-8F75-1C24BCCDE6F8}">
      <dsp:nvSpPr>
        <dsp:cNvPr id="0" name=""/>
        <dsp:cNvSpPr/>
      </dsp:nvSpPr>
      <dsp:spPr>
        <a:xfrm>
          <a:off x="0" y="1885264"/>
          <a:ext cx="6263640" cy="1734159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100" kern="1200" dirty="0"/>
            <a:t>• Begründung </a:t>
          </a:r>
          <a:r>
            <a:rPr lang="de-DE" sz="3100" i="1" kern="1200" dirty="0"/>
            <a:t>(Pommes oder Hamburger enthalten viel Fett.)</a:t>
          </a:r>
          <a:endParaRPr lang="en-US" sz="3100" kern="1200" dirty="0"/>
        </a:p>
      </dsp:txBody>
      <dsp:txXfrm>
        <a:off x="84655" y="1969919"/>
        <a:ext cx="6094330" cy="1564849"/>
      </dsp:txXfrm>
    </dsp:sp>
    <dsp:sp modelId="{BEC408BE-C882-4617-9F80-C3645B0AADA7}">
      <dsp:nvSpPr>
        <dsp:cNvPr id="0" name=""/>
        <dsp:cNvSpPr/>
      </dsp:nvSpPr>
      <dsp:spPr>
        <a:xfrm>
          <a:off x="0" y="3708703"/>
          <a:ext cx="6263640" cy="1734159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100" kern="1200" dirty="0"/>
            <a:t>• Beispiel </a:t>
          </a:r>
          <a:r>
            <a:rPr lang="de-DE" sz="3100" i="1" kern="1200" dirty="0"/>
            <a:t>(Studie XY zeigt, dass häufiger Konsum von Fast Food zu Krankheiten führen kann.)</a:t>
          </a:r>
          <a:endParaRPr lang="en-US" sz="3100" kern="1200" dirty="0"/>
        </a:p>
      </dsp:txBody>
      <dsp:txXfrm>
        <a:off x="84655" y="3793358"/>
        <a:ext cx="6094330" cy="15648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E437A0-DE97-0C80-84D7-FA8BCF3D9F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94BC116-5255-5430-6A0B-0FFD27B769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26AA0DB-3449-FA08-A2AB-65338E88D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4A5A3-D4D8-4FB3-9C88-B67A718308DF}" type="datetimeFigureOut">
              <a:rPr lang="de-DE" smtClean="0"/>
              <a:t>01.12.2022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2B1454D-30B4-4697-4186-6A8D9F1FC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55972C4-5D79-499C-892D-4FE9CEE34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7225-DE60-41AF-8472-855A7893FC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052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F75992-102B-0339-1BE8-C4E5886DD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FB1D795-2144-6460-A9F3-8EEB469566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FB25A65-4C42-AE07-8A81-9C575C8FC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4A5A3-D4D8-4FB3-9C88-B67A718308DF}" type="datetimeFigureOut">
              <a:rPr lang="de-DE" smtClean="0"/>
              <a:t>01.12.2022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24818F8-B094-88C5-F351-71CB53D37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A777A6-8542-9F0A-D268-211ADE1D3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7225-DE60-41AF-8472-855A7893FC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2610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70CCC685-2958-3168-FD49-6855333609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0DEFF30-70C3-171F-B7BA-9128094862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F62265-67B4-5FB3-DD98-EDD8B2CE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4A5A3-D4D8-4FB3-9C88-B67A718308DF}" type="datetimeFigureOut">
              <a:rPr lang="de-DE" smtClean="0"/>
              <a:t>01.12.2022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291857-6230-D3F7-4AE8-63802F88B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8EFBBE-CA6A-5CB6-6990-705935323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7225-DE60-41AF-8472-855A7893FC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4982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3781FD-4E99-E822-389E-9E1D33485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0A959AF-552E-384C-6920-EE5B52C56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C804E0B-3D33-44CD-A334-916F4190A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4A5A3-D4D8-4FB3-9C88-B67A718308DF}" type="datetimeFigureOut">
              <a:rPr lang="de-DE" smtClean="0"/>
              <a:t>01.12.2022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CFC615D-EC93-638F-343A-734D71CB1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B8C12B8-0B40-F914-8F87-1A1D65653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7225-DE60-41AF-8472-855A7893FC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1935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157AB4-4F4B-CD0D-98E3-83DFF425C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5D8AE32-7072-3432-54F7-DCF84988E8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4278E10-7105-8D0D-D35C-1461589AD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4A5A3-D4D8-4FB3-9C88-B67A718308DF}" type="datetimeFigureOut">
              <a:rPr lang="de-DE" smtClean="0"/>
              <a:t>01.12.2022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8EBDDDB-50AA-226A-BC1A-39A62C602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E671062-F15D-6154-87DF-75ED14210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7225-DE60-41AF-8472-855A7893FC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6006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82B9D1-27EA-40E3-D14E-77D6E1329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9CF7829-82E4-038C-4C5A-B03E102BAF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B4ABF00-BED6-CBFC-1FFF-06E64E87DA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7049D6C-EFD7-3001-2E42-ADE112715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4A5A3-D4D8-4FB3-9C88-B67A718308DF}" type="datetimeFigureOut">
              <a:rPr lang="de-DE" smtClean="0"/>
              <a:t>01.12.2022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7C0A410-2A52-264F-45FA-907B053E1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241BB23-062D-1AB8-D4A2-0818410C7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7225-DE60-41AF-8472-855A7893FC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6090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37249B-C0F2-FF48-0B45-BAA2DAC4E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817EE67-D21D-DE87-F9CA-CA71967C72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A6B2C14-8C6F-29FC-B4DE-8B54292941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876C9E4-D473-A9AF-E464-7C2CAD5F6D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193AEC9-9A9B-43E4-8B3A-8D3A77D50C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2DBFC39-F0A1-DFF3-E15B-D1594DCD4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4A5A3-D4D8-4FB3-9C88-B67A718308DF}" type="datetimeFigureOut">
              <a:rPr lang="de-DE" smtClean="0"/>
              <a:t>01.12.2022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AE94C53-AB35-9BBF-8E55-606484810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C3CBB75-9D0C-B6EA-2017-51A1A1EFA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7225-DE60-41AF-8472-855A7893FC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5361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258EDD-633B-1A34-8568-A6F3481AF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0B21FE0-2D86-152B-4F8C-7AB8F60F7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4A5A3-D4D8-4FB3-9C88-B67A718308DF}" type="datetimeFigureOut">
              <a:rPr lang="de-DE" smtClean="0"/>
              <a:t>01.12.2022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0F2B96D-094B-6407-6FEC-55E14721D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2717026-AA87-BC2A-235C-BE96D7D66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7225-DE60-41AF-8472-855A7893FC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809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26A3466-82E9-F1EE-85EF-89D85982A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4A5A3-D4D8-4FB3-9C88-B67A718308DF}" type="datetimeFigureOut">
              <a:rPr lang="de-DE" smtClean="0"/>
              <a:t>01.12.2022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21B0393-ECC3-128F-6B46-AFF761208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D86ACF9-C2D7-371C-790E-8F7F50D0F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7225-DE60-41AF-8472-855A7893FC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5317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9C82ED-2463-7F56-F60E-F116A9831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2215257-E9A2-7DF6-1473-1FF744969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2291FC7-1574-7382-E758-E2BE401B58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53CDEDC-061D-211A-B070-E85A10150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4A5A3-D4D8-4FB3-9C88-B67A718308DF}" type="datetimeFigureOut">
              <a:rPr lang="de-DE" smtClean="0"/>
              <a:t>01.12.2022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DB8EFD8-4B3F-E63D-40EC-C0159B624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1E2C2B9-7648-26CF-24DC-7251D42CA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7225-DE60-41AF-8472-855A7893FC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2253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D39210-9F7C-4DC8-7245-79D773472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7F6D7C1-D22D-1D9F-7750-E250EAC6B4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3758A0D-CE96-8978-97FF-907DA19CB0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A908C83-7523-8D48-D23D-4F3D5A26C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4A5A3-D4D8-4FB3-9C88-B67A718308DF}" type="datetimeFigureOut">
              <a:rPr lang="de-DE" smtClean="0"/>
              <a:t>01.12.2022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85E42F3-351F-0495-0422-CF10D153A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B4CAAA8-FBE5-E496-A0FC-B0D6518E2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7225-DE60-41AF-8472-855A7893FC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2644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5A1A9CD-BB8F-5EC9-1962-293514260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291FB3B-3D3F-97D1-F7BB-7FE96CDF8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8AD4AE-5B72-EA5C-7394-507CA550F7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4A5A3-D4D8-4FB3-9C88-B67A718308DF}" type="datetimeFigureOut">
              <a:rPr lang="de-DE" smtClean="0"/>
              <a:t>01.12.2022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A94985C-F81E-7DB9-F8E3-9DA6D14996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2BE0162-3CCE-C0A3-663B-1BC4DC9D4D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67225-DE60-41AF-8472-855A7893FC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088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ED0BC5D7-B797-9684-F839-FB91A458A9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53FD434-64BE-E51B-6781-7142664861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de-DE" sz="4000" dirty="0"/>
              <a:t>Service Learning</a:t>
            </a:r>
            <a:br>
              <a:rPr lang="de-DE" sz="4000" dirty="0"/>
            </a:br>
            <a:r>
              <a:rPr lang="de-DE" sz="4000" dirty="0"/>
              <a:t>2. Sitzung </a:t>
            </a:r>
            <a:br>
              <a:rPr lang="de-DE" sz="4000" dirty="0"/>
            </a:br>
            <a:r>
              <a:rPr lang="de-DE" sz="4000" dirty="0"/>
              <a:t>01.12.2022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50E90BE-477D-54D0-420F-420BD18A9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r>
              <a:rPr lang="de-DE" sz="2000"/>
              <a:t>Bem-vindo / vinda! – Willkommen!</a:t>
            </a:r>
          </a:p>
        </p:txBody>
      </p:sp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1181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B0DE35-0AAC-5D0E-4EF2-5948E3F5F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Übung Nebensätze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063F0E7-ECF4-4C64-C935-A215F7EAC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83567"/>
            <a:ext cx="10582469" cy="4693396"/>
          </a:xfrm>
        </p:spPr>
        <p:txBody>
          <a:bodyPr>
            <a:normAutofit/>
          </a:bodyPr>
          <a:lstStyle/>
          <a:p>
            <a:r>
              <a:rPr lang="de-DE" b="1" dirty="0"/>
              <a:t>Verbinde die folgenden Sätze zu einem zusammenhängenden Satz. </a:t>
            </a:r>
          </a:p>
          <a:p>
            <a:pPr marL="0" indent="0">
              <a:buNone/>
            </a:pPr>
            <a:endParaRPr lang="de-DE" b="1" dirty="0"/>
          </a:p>
          <a:p>
            <a:r>
              <a:rPr lang="de-DE" dirty="0"/>
              <a:t>Ich gehe nicht in die Schule. Ich bin sehr erkältet.</a:t>
            </a:r>
          </a:p>
          <a:p>
            <a:r>
              <a:rPr lang="de-DE" dirty="0"/>
              <a:t>Ich nehme Medizin. Ich will gesund werden.</a:t>
            </a:r>
          </a:p>
          <a:p>
            <a:r>
              <a:rPr lang="de-DE" dirty="0"/>
              <a:t>Ich bin krank. Ich kann den Unterricht nicht besuchen.</a:t>
            </a:r>
          </a:p>
          <a:p>
            <a:r>
              <a:rPr lang="de-DE" dirty="0"/>
              <a:t>Ich muss noch Zuhause bleiben. Es geht mir schon viel besser.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sz="2400" dirty="0"/>
              <a:t>Diese Wörter kannst du als Hilfe nehmen:  </a:t>
            </a:r>
            <a:r>
              <a:rPr lang="de-DE" sz="2400" i="1" dirty="0"/>
              <a:t>damit- weil- so dass- obwohl</a:t>
            </a:r>
          </a:p>
        </p:txBody>
      </p:sp>
    </p:spTree>
    <p:extLst>
      <p:ext uri="{BB962C8B-B14F-4D97-AF65-F5344CB8AC3E}">
        <p14:creationId xmlns:p14="http://schemas.microsoft.com/office/powerpoint/2010/main" val="3559070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91A348-6916-B846-F4DD-110B6660A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Lösung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A00EF32-5737-20B7-44F5-27569C4A9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61787"/>
          </a:xfrm>
        </p:spPr>
        <p:txBody>
          <a:bodyPr>
            <a:normAutofit fontScale="85000" lnSpcReduction="20000"/>
          </a:bodyPr>
          <a:lstStyle/>
          <a:p>
            <a:r>
              <a:rPr lang="de-DE" dirty="0"/>
              <a:t>Ich gehe nicht in die Schule, </a:t>
            </a:r>
            <a:r>
              <a:rPr lang="de-DE" u="sng" dirty="0">
                <a:solidFill>
                  <a:srgbClr val="FF0000"/>
                </a:solidFill>
              </a:rPr>
              <a:t>weil</a:t>
            </a:r>
            <a:r>
              <a:rPr lang="de-DE" u="sng" dirty="0"/>
              <a:t> ich sehr </a:t>
            </a:r>
            <a:r>
              <a:rPr lang="de-DE" u="sng" dirty="0">
                <a:solidFill>
                  <a:schemeClr val="accent6"/>
                </a:solidFill>
              </a:rPr>
              <a:t>erkältet</a:t>
            </a:r>
            <a:r>
              <a:rPr lang="de-DE" u="sng" dirty="0"/>
              <a:t> </a:t>
            </a:r>
            <a:r>
              <a:rPr lang="de-DE" u="sng" dirty="0">
                <a:solidFill>
                  <a:schemeClr val="accent6"/>
                </a:solidFill>
              </a:rPr>
              <a:t>bin</a:t>
            </a:r>
            <a:r>
              <a:rPr lang="de-DE" dirty="0"/>
              <a:t>. </a:t>
            </a:r>
          </a:p>
          <a:p>
            <a:pPr marL="0" indent="0">
              <a:buNone/>
            </a:pPr>
            <a:r>
              <a:rPr lang="de-DE" dirty="0"/>
              <a:t>(Grund/ </a:t>
            </a:r>
            <a:r>
              <a:rPr lang="de-DE" i="1" dirty="0"/>
              <a:t>Kausalsatz</a:t>
            </a:r>
            <a:r>
              <a:rPr lang="de-DE" dirty="0"/>
              <a:t>)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r>
              <a:rPr lang="de-DE" dirty="0"/>
              <a:t>Ich nehme Medizin, </a:t>
            </a:r>
            <a:r>
              <a:rPr lang="de-DE" u="sng" dirty="0">
                <a:solidFill>
                  <a:srgbClr val="FF0000"/>
                </a:solidFill>
              </a:rPr>
              <a:t>damit</a:t>
            </a:r>
            <a:r>
              <a:rPr lang="de-DE" u="sng" dirty="0"/>
              <a:t> ich </a:t>
            </a:r>
            <a:r>
              <a:rPr lang="de-DE" u="sng" dirty="0">
                <a:solidFill>
                  <a:schemeClr val="accent6"/>
                </a:solidFill>
              </a:rPr>
              <a:t>gesund</a:t>
            </a:r>
            <a:r>
              <a:rPr lang="de-DE" u="sng" dirty="0"/>
              <a:t> </a:t>
            </a:r>
            <a:r>
              <a:rPr lang="de-DE" u="sng" dirty="0">
                <a:solidFill>
                  <a:schemeClr val="accent6"/>
                </a:solidFill>
              </a:rPr>
              <a:t>werde</a:t>
            </a:r>
            <a:r>
              <a:rPr lang="de-DE" u="sng" dirty="0"/>
              <a:t>.</a:t>
            </a:r>
            <a:r>
              <a:rPr lang="de-DE" dirty="0"/>
              <a:t> </a:t>
            </a:r>
          </a:p>
          <a:p>
            <a:pPr marL="0" indent="0">
              <a:buNone/>
            </a:pPr>
            <a:r>
              <a:rPr lang="de-DE" dirty="0"/>
              <a:t>(Absicht/ Zielsatz)</a:t>
            </a:r>
          </a:p>
          <a:p>
            <a:endParaRPr lang="de-DE" dirty="0"/>
          </a:p>
          <a:p>
            <a:r>
              <a:rPr lang="de-DE" dirty="0"/>
              <a:t>Ich bin krank, </a:t>
            </a:r>
            <a:r>
              <a:rPr lang="de-DE" u="sng" dirty="0">
                <a:solidFill>
                  <a:srgbClr val="FF0000"/>
                </a:solidFill>
              </a:rPr>
              <a:t>so dass </a:t>
            </a:r>
            <a:r>
              <a:rPr lang="de-DE" u="sng" dirty="0"/>
              <a:t>ich den Unterricht nicht </a:t>
            </a:r>
            <a:r>
              <a:rPr lang="de-DE" u="sng" dirty="0">
                <a:solidFill>
                  <a:schemeClr val="accent6"/>
                </a:solidFill>
              </a:rPr>
              <a:t>besuchen kann</a:t>
            </a:r>
            <a:r>
              <a:rPr lang="de-DE" u="sng" dirty="0"/>
              <a:t>.</a:t>
            </a:r>
          </a:p>
          <a:p>
            <a:pPr marL="0" indent="0">
              <a:buNone/>
            </a:pPr>
            <a:r>
              <a:rPr lang="de-DE" dirty="0"/>
              <a:t>(Folgesatz)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Ich muss noch Zuhause bleiben, </a:t>
            </a:r>
            <a:r>
              <a:rPr lang="de-DE" u="sng" dirty="0">
                <a:solidFill>
                  <a:srgbClr val="FF0000"/>
                </a:solidFill>
              </a:rPr>
              <a:t>obwohl</a:t>
            </a:r>
            <a:r>
              <a:rPr lang="de-DE" u="sng" dirty="0"/>
              <a:t> es mir schon viel </a:t>
            </a:r>
            <a:r>
              <a:rPr lang="de-DE" u="sng" dirty="0">
                <a:solidFill>
                  <a:schemeClr val="accent6"/>
                </a:solidFill>
              </a:rPr>
              <a:t>besser geht</a:t>
            </a:r>
            <a:r>
              <a:rPr lang="de-DE" dirty="0"/>
              <a:t>.</a:t>
            </a:r>
          </a:p>
          <a:p>
            <a:pPr marL="0" indent="0">
              <a:buNone/>
            </a:pPr>
            <a:r>
              <a:rPr lang="de-DE" dirty="0"/>
              <a:t>(Einräumungssatz</a:t>
            </a:r>
            <a:r>
              <a:rPr lang="de-DE" dirty="0">
                <a:sym typeface="Wingdings" panose="05000000000000000000" pitchFamily="2" charset="2"/>
              </a:rPr>
              <a:t> sagt, dass etwas trotz einer Sache/ eines Hindernisses passiert)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6021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89D7D168-E9B4-3349-4914-00CCDB8A88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091" b="233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50AB856-C063-43DF-788E-55D735CFC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e-DE"/>
              <a:t>Aufgabe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523CA21-F624-6AD9-1B09-3873883C7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Schreibe eine Pro-/Kontra-Argumentation zu der Frage: „Soll es an unserer Schule Schuluniformen geben?“ </a:t>
            </a:r>
          </a:p>
          <a:p>
            <a:pPr marL="0" indent="0">
              <a:buNone/>
            </a:pP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Finde mindestens 5 Argumente (z.B. 3 Pro / 2 Kontra).</a:t>
            </a:r>
          </a:p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Schreibe maximal 1 Seite.</a:t>
            </a:r>
          </a:p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 hast 40 Minuten Zeit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. </a:t>
            </a:r>
            <a:r>
              <a:rPr lang="de-DE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(16:15 Uhr)</a:t>
            </a:r>
            <a:endParaRPr lang="de-DE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59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7494DAE-3BE1-C3A9-88D6-ADDA59866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de-DE">
                <a:solidFill>
                  <a:srgbClr val="FFFFFF"/>
                </a:solidFill>
              </a:rPr>
              <a:t>Checkliste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0880074-33BE-4289-91B5-96F181E95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de-DE" dirty="0"/>
              <a:t>Führst du in der Einleitung zum Thema hin?</a:t>
            </a:r>
          </a:p>
          <a:p>
            <a:r>
              <a:rPr lang="de-DE" dirty="0"/>
              <a:t>Hast du im Hauptteil Pro- und Kontra-Argumente formuliert?</a:t>
            </a:r>
          </a:p>
          <a:p>
            <a:r>
              <a:rPr lang="de-DE" dirty="0"/>
              <a:t>Sind deine Argumente abwechslungsreich verbunden?</a:t>
            </a:r>
          </a:p>
          <a:p>
            <a:r>
              <a:rPr lang="de-DE" dirty="0"/>
              <a:t>Hast du am Ende an ein Fazit gedacht?</a:t>
            </a:r>
          </a:p>
          <a:p>
            <a:r>
              <a:rPr lang="de-DE" dirty="0"/>
              <a:t>Sind die einzelnen Teile durch Absätze getrennt?</a:t>
            </a:r>
          </a:p>
          <a:p>
            <a:r>
              <a:rPr lang="de-DE" dirty="0"/>
              <a:t>Ist deine Argumentation sachlich geschrieben? (keine wörtliche Rede)</a:t>
            </a:r>
          </a:p>
          <a:p>
            <a:r>
              <a:rPr lang="de-DE" dirty="0"/>
              <a:t>Stehen die Verben in den Nebensätzen am Ende?</a:t>
            </a:r>
          </a:p>
        </p:txBody>
      </p:sp>
    </p:spTree>
    <p:extLst>
      <p:ext uri="{BB962C8B-B14F-4D97-AF65-F5344CB8AC3E}">
        <p14:creationId xmlns:p14="http://schemas.microsoft.com/office/powerpoint/2010/main" val="4057944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D8137841-4347-C6A2-6F2A-E651429501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6E3B6F-79D3-ED9D-C057-23DF4CBFB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2914652"/>
            <a:ext cx="3852041" cy="215133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000" dirty="0" err="1"/>
              <a:t>Tschüss</a:t>
            </a:r>
            <a:r>
              <a:rPr lang="en-US" sz="4000" dirty="0"/>
              <a:t> und bis </a:t>
            </a:r>
            <a:r>
              <a:rPr lang="en-US" sz="4000" dirty="0" err="1"/>
              <a:t>nächste</a:t>
            </a:r>
            <a:r>
              <a:rPr lang="en-US" sz="4000" dirty="0"/>
              <a:t> </a:t>
            </a:r>
            <a:r>
              <a:rPr lang="en-US" sz="4000" dirty="0" err="1"/>
              <a:t>Woche</a:t>
            </a:r>
            <a:r>
              <a:rPr lang="en-US" sz="4000" dirty="0"/>
              <a:t> </a:t>
            </a:r>
            <a:r>
              <a:rPr lang="en-US" sz="4000" dirty="0">
                <a:sym typeface="Wingdings" panose="05000000000000000000" pitchFamily="2" charset="2"/>
              </a:rPr>
              <a:t></a:t>
            </a:r>
            <a:br>
              <a:rPr lang="en-US" sz="4000" dirty="0">
                <a:sym typeface="Wingdings" panose="05000000000000000000" pitchFamily="2" charset="2"/>
              </a:rPr>
            </a:br>
            <a:br>
              <a:rPr lang="en-US" sz="4000" dirty="0">
                <a:sym typeface="Wingdings" panose="05000000000000000000" pitchFamily="2" charset="2"/>
              </a:rPr>
            </a:br>
            <a:r>
              <a:rPr lang="en-US" sz="4000" dirty="0" err="1">
                <a:sym typeface="Wingdings" panose="05000000000000000000" pitchFamily="2" charset="2"/>
              </a:rPr>
              <a:t>Adeus</a:t>
            </a:r>
            <a:r>
              <a:rPr lang="en-US" sz="4000" dirty="0">
                <a:sym typeface="Wingdings" panose="05000000000000000000" pitchFamily="2" charset="2"/>
              </a:rPr>
              <a:t> !</a:t>
            </a:r>
            <a:endParaRPr lang="en-US" sz="40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0190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C4E784E-71D0-42DA-10A3-B613E254E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de-DE" sz="5400"/>
              <a:t>Das sind wir: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Inhaltsplatzhalter 2">
            <a:extLst>
              <a:ext uri="{FF2B5EF4-FFF2-40B4-BE49-F238E27FC236}">
                <a16:creationId xmlns:a16="http://schemas.microsoft.com/office/drawing/2014/main" id="{736670CC-C35C-2CED-7389-CFD18EA5B2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9154590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5545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423622E-9453-14DB-CC7F-C7525C8A2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de-DE" sz="5400" dirty="0"/>
              <a:t>Plan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FDFA9BB-F2F7-BACB-4B2C-2D8EBE878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20053"/>
            <a:ext cx="4243589" cy="382317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de-DE" sz="1800" dirty="0"/>
          </a:p>
          <a:p>
            <a:pPr>
              <a:buFontTx/>
              <a:buChar char="-"/>
            </a:pPr>
            <a:r>
              <a:rPr lang="de-DE" sz="1800" dirty="0"/>
              <a:t>Input zu Argumentation</a:t>
            </a:r>
          </a:p>
          <a:p>
            <a:pPr marL="0" indent="0">
              <a:buNone/>
            </a:pPr>
            <a:endParaRPr lang="de-DE" sz="1800" dirty="0"/>
          </a:p>
          <a:p>
            <a:pPr>
              <a:buFontTx/>
              <a:buChar char="-"/>
            </a:pPr>
            <a:r>
              <a:rPr lang="de-DE" sz="1800" dirty="0"/>
              <a:t>Übung</a:t>
            </a:r>
          </a:p>
          <a:p>
            <a:pPr marL="0" indent="0">
              <a:buNone/>
            </a:pPr>
            <a:endParaRPr lang="de-DE" sz="1800" dirty="0"/>
          </a:p>
          <a:p>
            <a:pPr>
              <a:buFontTx/>
              <a:buChar char="-"/>
            </a:pPr>
            <a:r>
              <a:rPr lang="de-DE" sz="1800" dirty="0"/>
              <a:t>Impro-Argumentation oder</a:t>
            </a:r>
          </a:p>
          <a:p>
            <a:pPr marL="0" indent="0">
              <a:buNone/>
            </a:pPr>
            <a:endParaRPr lang="de-DE" sz="1800" dirty="0"/>
          </a:p>
          <a:p>
            <a:pPr>
              <a:buFontTx/>
              <a:buChar char="-"/>
            </a:pPr>
            <a:r>
              <a:rPr lang="de-DE" sz="1800" dirty="0"/>
              <a:t>Schriftliche Argumentation</a:t>
            </a:r>
          </a:p>
        </p:txBody>
      </p:sp>
      <p:pic>
        <p:nvPicPr>
          <p:cNvPr id="5" name="Picture 4" descr="Rote Markierung in einem Kalender">
            <a:extLst>
              <a:ext uri="{FF2B5EF4-FFF2-40B4-BE49-F238E27FC236}">
                <a16:creationId xmlns:a16="http://schemas.microsoft.com/office/drawing/2014/main" id="{5044E2B3-5A4F-008C-AA7D-74B3E82885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83" r="23764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45963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92DEFD3-67C3-A07D-0D23-91BC83886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de-DE" sz="3700" dirty="0">
                <a:solidFill>
                  <a:srgbClr val="FFFFFF"/>
                </a:solidFill>
              </a:rPr>
              <a:t>Gliederung Schriftliche Argumentation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095ECCC-EB05-F630-96A2-D7BFE47E1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e-DE" dirty="0"/>
              <a:t>• </a:t>
            </a:r>
            <a:r>
              <a:rPr lang="de-DE" b="1" dirty="0"/>
              <a:t>Einleitung:</a:t>
            </a:r>
            <a:r>
              <a:rPr lang="de-DE" dirty="0"/>
              <a:t> </a:t>
            </a:r>
          </a:p>
          <a:p>
            <a:pPr marL="0" indent="0">
              <a:buNone/>
            </a:pPr>
            <a:r>
              <a:rPr lang="de-DE" dirty="0"/>
              <a:t>- </a:t>
            </a:r>
            <a:r>
              <a:rPr lang="de-DE" sz="2400" dirty="0"/>
              <a:t>Thema / Problem beschreiben; Interesse wecken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• </a:t>
            </a:r>
            <a:r>
              <a:rPr lang="de-DE" b="1" dirty="0"/>
              <a:t>Hauptteil:</a:t>
            </a:r>
            <a:r>
              <a:rPr lang="de-DE" dirty="0"/>
              <a:t> </a:t>
            </a:r>
          </a:p>
          <a:p>
            <a:pPr marL="0" indent="0">
              <a:buNone/>
            </a:pPr>
            <a:r>
              <a:rPr lang="de-DE" sz="2400" dirty="0"/>
              <a:t>-Pro - und Kontra- Argumente</a:t>
            </a:r>
          </a:p>
          <a:p>
            <a:pPr marL="0" indent="0">
              <a:buNone/>
            </a:pPr>
            <a:r>
              <a:rPr lang="de-DE" sz="2400" dirty="0"/>
              <a:t>                         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• </a:t>
            </a:r>
            <a:r>
              <a:rPr lang="de-DE" b="1" dirty="0"/>
              <a:t>Schluss:</a:t>
            </a:r>
            <a:r>
              <a:rPr lang="de-DE" dirty="0"/>
              <a:t> </a:t>
            </a:r>
          </a:p>
          <a:p>
            <a:pPr marL="0" indent="0">
              <a:buNone/>
            </a:pPr>
            <a:r>
              <a:rPr lang="de-DE" dirty="0"/>
              <a:t>-</a:t>
            </a:r>
            <a:r>
              <a:rPr lang="de-DE" sz="2400" dirty="0"/>
              <a:t>Fazit; Wünsche oder Vorschläge</a:t>
            </a:r>
          </a:p>
        </p:txBody>
      </p:sp>
    </p:spTree>
    <p:extLst>
      <p:ext uri="{BB962C8B-B14F-4D97-AF65-F5344CB8AC3E}">
        <p14:creationId xmlns:p14="http://schemas.microsoft.com/office/powerpoint/2010/main" val="342286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68FDEB-ADE4-AD7B-2A9D-C44C0C0A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de-DE" sz="6000">
                <a:solidFill>
                  <a:schemeClr val="accent5"/>
                </a:solidFill>
              </a:rPr>
              <a:t>Aufbau eines Arguments</a:t>
            </a:r>
          </a:p>
        </p:txBody>
      </p:sp>
      <p:graphicFrame>
        <p:nvGraphicFramePr>
          <p:cNvPr id="5" name="Inhaltsplatzhalter 2">
            <a:extLst>
              <a:ext uri="{FF2B5EF4-FFF2-40B4-BE49-F238E27FC236}">
                <a16:creationId xmlns:a16="http://schemas.microsoft.com/office/drawing/2014/main" id="{AF768A7C-045A-A576-A74C-E2A3DE9935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8684219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774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56C977-F03A-11BB-2965-1FCBEAE4E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Gliederung Hauptteil (Argumente)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6C2363-3B70-4B37-9190-65580F1534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1.)	Sanduhr- Prinzip: Man beginnt mit der Gegenposition und ordnet die Argumente absteigend- man fängt mit dem wichtigsten an. Danach ordnet man die Argumente der eigenen Position vom unwichtigsten zum wichtigsten aufsteigend.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/>
              <a:t>                  </a:t>
            </a:r>
            <a:r>
              <a:rPr lang="de-DE" sz="1600" dirty="0"/>
              <a:t>Wichtigstes Argument (+++)</a:t>
            </a:r>
          </a:p>
          <a:p>
            <a:endParaRPr lang="de-DE" sz="1600" dirty="0"/>
          </a:p>
          <a:p>
            <a:pPr marL="0" indent="0">
              <a:buNone/>
            </a:pPr>
            <a:r>
              <a:rPr lang="de-DE" sz="1600" dirty="0"/>
              <a:t>                      Unwichtigstes Argument (+)</a:t>
            </a:r>
          </a:p>
          <a:p>
            <a:endParaRPr lang="de-DE" sz="1600" dirty="0"/>
          </a:p>
          <a:p>
            <a:pPr marL="0" indent="0">
              <a:buNone/>
            </a:pPr>
            <a:r>
              <a:rPr lang="de-DE" sz="1600" dirty="0"/>
              <a:t>                              Wichtigstes Argument (+++)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DCCCFF8-5F40-DD49-0F00-767F2DC2B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517" y="4230913"/>
            <a:ext cx="1158340" cy="69500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D2FCB29-E50E-D10F-025A-91F9D7FCB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193" y="4925917"/>
            <a:ext cx="1072989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516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690569-CCA4-ADD7-4235-28F34A4B5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Gliederung Hauptteil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9B88B0D-70B1-DD94-1E5A-51B778D4B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2.) Ping-Pong-Prinzip:  Die Pro- und Kontra- Argumente werden abwechselnd angeordnet.</a:t>
            </a:r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9BA0010-8B1E-F8A8-607C-8D3D5A68D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275" y="3710602"/>
            <a:ext cx="5038725" cy="169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071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ED8909E-9FA6-2EBF-A65E-1EAA7CD64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de-DE" sz="2800">
                <a:solidFill>
                  <a:srgbClr val="FFFFFF"/>
                </a:solidFill>
              </a:rPr>
              <a:t>Formulierungshilfen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4F45362-E4AC-3D48-975C-0E876092B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 fontScale="92500" lnSpcReduction="20000"/>
          </a:bodyPr>
          <a:lstStyle/>
          <a:p>
            <a:endParaRPr lang="de-DE" sz="1800" dirty="0"/>
          </a:p>
          <a:p>
            <a:pPr marL="0" indent="0">
              <a:buNone/>
            </a:pP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Einleitung:</a:t>
            </a:r>
          </a:p>
          <a:p>
            <a:pPr marL="0" indent="0">
              <a:buNone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In meiner Argumentation möchte ich die Vor- und Nachteile…. gegenüberstellen.</a:t>
            </a:r>
          </a:p>
          <a:p>
            <a:pPr marL="0" indent="0">
              <a:buNone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Deshalb stellt sich die Frage: …..</a:t>
            </a:r>
          </a:p>
          <a:p>
            <a:pPr marL="0" indent="0">
              <a:buNone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Im Folgenden/ In meiner Argumentation werde ich überlegen, was für und was gegen…. spricht.</a:t>
            </a:r>
          </a:p>
          <a:p>
            <a:pPr marL="0" indent="0">
              <a:buNone/>
            </a:pPr>
            <a:endParaRPr lang="de-D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Hauptteil:</a:t>
            </a:r>
          </a:p>
          <a:p>
            <a:pPr marL="0" indent="0">
              <a:buNone/>
            </a:pPr>
            <a:r>
              <a:rPr lang="de-DE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</a:t>
            </a:r>
          </a:p>
          <a:p>
            <a:pPr marL="0" indent="0">
              <a:buNone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Ein Argument für…ist…/ Ein Grund dafür ist…/ Dafür spricht…,dass</a:t>
            </a:r>
          </a:p>
          <a:p>
            <a:pPr marL="0" indent="0">
              <a:buNone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Hinzu kommt, dass…/ Außerdem… / Noch wichtiger ist.., dass /</a:t>
            </a:r>
          </a:p>
          <a:p>
            <a:pPr marL="0" indent="0">
              <a:buNone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Beispielsweise…./ zum Beispiel…</a:t>
            </a:r>
          </a:p>
          <a:p>
            <a:pPr marL="0" indent="0">
              <a:buNone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weil, denn, darum, deshalb, deswegen</a:t>
            </a:r>
          </a:p>
          <a:p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3395246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7FE0FD1-CE1A-0CFF-0149-70E9D7177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de-DE" sz="2800">
                <a:solidFill>
                  <a:srgbClr val="FFFFFF"/>
                </a:solidFill>
              </a:rPr>
              <a:t>Formulierungshilfen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C49BBE3-A624-20E7-504B-AC8145B71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e-DE" sz="2400" i="1" dirty="0"/>
              <a:t>Kontra</a:t>
            </a:r>
          </a:p>
          <a:p>
            <a:pPr marL="0" indent="0">
              <a:buNone/>
            </a:pPr>
            <a:r>
              <a:rPr lang="de-DE" sz="2400" dirty="0"/>
              <a:t>- Dagegen spricht jedoch…/ Andererseits kann man auch feststellen…</a:t>
            </a:r>
          </a:p>
          <a:p>
            <a:pPr marL="0" indent="0">
              <a:buNone/>
            </a:pPr>
            <a:r>
              <a:rPr lang="de-DE" sz="2400" dirty="0"/>
              <a:t>- Argumente dagegen wären zum Beispiel….</a:t>
            </a:r>
          </a:p>
          <a:p>
            <a:pPr marL="0" indent="0">
              <a:buNone/>
            </a:pPr>
            <a:r>
              <a:rPr lang="de-DE" sz="2400" dirty="0"/>
              <a:t>- Obwohl viele sagen, dass…., finde ich/ bin ich der Meinung, dass…</a:t>
            </a:r>
          </a:p>
          <a:p>
            <a:pPr>
              <a:buFontTx/>
              <a:buChar char="-"/>
            </a:pPr>
            <a:r>
              <a:rPr lang="de-DE" sz="2400" dirty="0"/>
              <a:t>aber, allerdings, jedoch</a:t>
            </a:r>
          </a:p>
          <a:p>
            <a:pPr>
              <a:buFontTx/>
              <a:buChar char="-"/>
            </a:pPr>
            <a:endParaRPr lang="de-DE" sz="2400" dirty="0"/>
          </a:p>
          <a:p>
            <a:pPr marL="0" indent="0">
              <a:buNone/>
            </a:pPr>
            <a:r>
              <a:rPr lang="de-DE" sz="2400" b="1" dirty="0"/>
              <a:t>Schluss:</a:t>
            </a:r>
          </a:p>
          <a:p>
            <a:pPr marL="0" indent="0">
              <a:buNone/>
            </a:pPr>
            <a:r>
              <a:rPr lang="de-DE" sz="2400" dirty="0"/>
              <a:t>- Ich würde mir wünschen…, dass/ Ich komme zu dem Schluss, dass…</a:t>
            </a:r>
          </a:p>
          <a:p>
            <a:pPr marL="0" indent="0">
              <a:buNone/>
            </a:pPr>
            <a:r>
              <a:rPr lang="de-DE" sz="2400" dirty="0"/>
              <a:t>- Wenn man bedenkt, welche Vorteile/Nachteile….</a:t>
            </a:r>
          </a:p>
          <a:p>
            <a:pPr marL="0" indent="0">
              <a:buNone/>
            </a:pPr>
            <a:r>
              <a:rPr lang="de-DE" sz="2400" dirty="0"/>
              <a:t>- Ich könnte mir vorstellen, dass…</a:t>
            </a:r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21471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629</Words>
  <Application>Microsoft Office PowerPoint</Application>
  <PresentationFormat>Breitbild</PresentationFormat>
  <Paragraphs>104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</vt:lpstr>
      <vt:lpstr>Service Learning 2. Sitzung  01.12.2022</vt:lpstr>
      <vt:lpstr>Das sind wir:</vt:lpstr>
      <vt:lpstr>Plan</vt:lpstr>
      <vt:lpstr>Gliederung Schriftliche Argumentation</vt:lpstr>
      <vt:lpstr>Aufbau eines Arguments</vt:lpstr>
      <vt:lpstr>Gliederung Hauptteil (Argumente)</vt:lpstr>
      <vt:lpstr>Gliederung Hauptteil</vt:lpstr>
      <vt:lpstr>Formulierungshilfen</vt:lpstr>
      <vt:lpstr>Formulierungshilfen</vt:lpstr>
      <vt:lpstr>Übung Nebensätze</vt:lpstr>
      <vt:lpstr>Lösung</vt:lpstr>
      <vt:lpstr>Aufgabe</vt:lpstr>
      <vt:lpstr>Checkliste</vt:lpstr>
      <vt:lpstr>Tschüss und bis nächste Woche   Adeus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Service Learning 1. Sitzung  07.11.2022</dc:title>
  <dc:creator>Hannes Großkurth</dc:creator>
  <cp:lastModifiedBy>Martin Thormann</cp:lastModifiedBy>
  <cp:revision>2</cp:revision>
  <dcterms:created xsi:type="dcterms:W3CDTF">2022-11-16T22:19:53Z</dcterms:created>
  <dcterms:modified xsi:type="dcterms:W3CDTF">2022-12-01T19:42:53Z</dcterms:modified>
</cp:coreProperties>
</file>