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68" r:id="rId4"/>
    <p:sldId id="265" r:id="rId5"/>
    <p:sldId id="260" r:id="rId6"/>
    <p:sldId id="259" r:id="rId7"/>
    <p:sldId id="263" r:id="rId8"/>
    <p:sldId id="264" r:id="rId9"/>
    <p:sldId id="270" r:id="rId10"/>
    <p:sldId id="271" r:id="rId11"/>
    <p:sldId id="272" r:id="rId12"/>
  </p:sldIdLst>
  <p:sldSz cx="12192000" cy="6858000"/>
  <p:notesSz cx="10020300" cy="6888163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411493-915D-6086-77F2-27327432007B}" v="3360" dt="2022-11-30T18:15:36.956"/>
    <p1510:client id="{6C1FA124-C3E4-9447-B831-818852BD8CFF}" v="50" dt="2022-11-30T14:05:47.554"/>
    <p1510:client id="{B04362A5-1680-449F-AD41-5C2054051B8D}" v="2" dt="2022-11-30T22:31:32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e Halama" userId="abb93f1b-08f4-46cc-92e9-15ebc9286803" providerId="ADAL" clId="{B04362A5-1680-449F-AD41-5C2054051B8D}"/>
    <pc:docChg chg="custSel addSld modSld">
      <pc:chgData name="Nele Halama" userId="abb93f1b-08f4-46cc-92e9-15ebc9286803" providerId="ADAL" clId="{B04362A5-1680-449F-AD41-5C2054051B8D}" dt="2022-11-30T22:33:54.783" v="25" actId="14100"/>
      <pc:docMkLst>
        <pc:docMk/>
      </pc:docMkLst>
      <pc:sldChg chg="addSp modSp new mod setBg">
        <pc:chgData name="Nele Halama" userId="abb93f1b-08f4-46cc-92e9-15ebc9286803" providerId="ADAL" clId="{B04362A5-1680-449F-AD41-5C2054051B8D}" dt="2022-11-30T22:33:54.783" v="25" actId="14100"/>
        <pc:sldMkLst>
          <pc:docMk/>
          <pc:sldMk cId="403227458" sldId="272"/>
        </pc:sldMkLst>
        <pc:spChg chg="mod">
          <ac:chgData name="Nele Halama" userId="abb93f1b-08f4-46cc-92e9-15ebc9286803" providerId="ADAL" clId="{B04362A5-1680-449F-AD41-5C2054051B8D}" dt="2022-11-30T22:33:41.255" v="22" actId="26606"/>
          <ac:spMkLst>
            <pc:docMk/>
            <pc:sldMk cId="403227458" sldId="272"/>
            <ac:spMk id="2" creationId="{0153E129-71FE-CAB0-ADCE-56CA6118440C}"/>
          </ac:spMkLst>
        </pc:spChg>
        <pc:spChg chg="mod">
          <ac:chgData name="Nele Halama" userId="abb93f1b-08f4-46cc-92e9-15ebc9286803" providerId="ADAL" clId="{B04362A5-1680-449F-AD41-5C2054051B8D}" dt="2022-11-30T22:33:54.783" v="25" actId="14100"/>
          <ac:spMkLst>
            <pc:docMk/>
            <pc:sldMk cId="403227458" sldId="272"/>
            <ac:spMk id="3" creationId="{C4F69DFA-9C4D-B35C-1251-C97345C21390}"/>
          </ac:spMkLst>
        </pc:spChg>
        <pc:spChg chg="add">
          <ac:chgData name="Nele Halama" userId="abb93f1b-08f4-46cc-92e9-15ebc9286803" providerId="ADAL" clId="{B04362A5-1680-449F-AD41-5C2054051B8D}" dt="2022-11-30T22:33:41.255" v="22" actId="26606"/>
          <ac:spMkLst>
            <pc:docMk/>
            <pc:sldMk cId="403227458" sldId="272"/>
            <ac:spMk id="8" creationId="{907EF6B7-1338-4443-8C46-6A318D952DFD}"/>
          </ac:spMkLst>
        </pc:spChg>
        <pc:spChg chg="add">
          <ac:chgData name="Nele Halama" userId="abb93f1b-08f4-46cc-92e9-15ebc9286803" providerId="ADAL" clId="{B04362A5-1680-449F-AD41-5C2054051B8D}" dt="2022-11-30T22:33:41.255" v="22" actId="26606"/>
          <ac:spMkLst>
            <pc:docMk/>
            <pc:sldMk cId="403227458" sldId="272"/>
            <ac:spMk id="10" creationId="{DAAE4CDD-124C-4DCF-9584-B6033B545DD5}"/>
          </ac:spMkLst>
        </pc:spChg>
        <pc:spChg chg="add">
          <ac:chgData name="Nele Halama" userId="abb93f1b-08f4-46cc-92e9-15ebc9286803" providerId="ADAL" clId="{B04362A5-1680-449F-AD41-5C2054051B8D}" dt="2022-11-30T22:33:41.255" v="22" actId="26606"/>
          <ac:spMkLst>
            <pc:docMk/>
            <pc:sldMk cId="403227458" sldId="272"/>
            <ac:spMk id="12" creationId="{081E4A58-353D-44AE-B2FC-2A74E2E400F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FF3FBE-6E28-48B4-A408-D4C9735CBDA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6958A8-3186-4F2E-A1B8-B7694D9DE3E5}">
      <dgm:prSet/>
      <dgm:spPr/>
      <dgm:t>
        <a:bodyPr/>
        <a:lstStyle/>
        <a:p>
          <a:r>
            <a:rPr lang="en-US"/>
            <a:t>Es kann viel falsch laufen.</a:t>
          </a:r>
        </a:p>
      </dgm:t>
    </dgm:pt>
    <dgm:pt modelId="{585DF9EC-6D6A-4A9F-A99C-C85889FDBFD1}" type="parTrans" cxnId="{717DCD24-5F14-451B-A08E-2CDA7E44ABB5}">
      <dgm:prSet/>
      <dgm:spPr/>
      <dgm:t>
        <a:bodyPr/>
        <a:lstStyle/>
        <a:p>
          <a:endParaRPr lang="en-US"/>
        </a:p>
      </dgm:t>
    </dgm:pt>
    <dgm:pt modelId="{F169A5E7-7507-4C77-A120-110575607D7E}" type="sibTrans" cxnId="{717DCD24-5F14-451B-A08E-2CDA7E44ABB5}">
      <dgm:prSet/>
      <dgm:spPr/>
      <dgm:t>
        <a:bodyPr/>
        <a:lstStyle/>
        <a:p>
          <a:endParaRPr lang="en-US"/>
        </a:p>
      </dgm:t>
    </dgm:pt>
    <dgm:pt modelId="{CACE98E2-8ECE-4631-8361-AEC5F1F12B2C}">
      <dgm:prSet/>
      <dgm:spPr/>
      <dgm:t>
        <a:bodyPr/>
        <a:lstStyle/>
        <a:p>
          <a:r>
            <a:rPr lang="en-US" dirty="0"/>
            <a:t>Man muss auf </a:t>
          </a:r>
          <a:r>
            <a:rPr lang="en-US" dirty="0" err="1"/>
            <a:t>Wörter</a:t>
          </a:r>
          <a:r>
            <a:rPr lang="en-US" dirty="0"/>
            <a:t>/ </a:t>
          </a:r>
          <a:r>
            <a:rPr lang="en-US" dirty="0" err="1"/>
            <a:t>Formulierungen</a:t>
          </a:r>
          <a:r>
            <a:rPr lang="en-US" dirty="0"/>
            <a:t> und </a:t>
          </a:r>
          <a:r>
            <a:rPr lang="en-US" dirty="0" err="1"/>
            <a:t>Gefühle</a:t>
          </a:r>
          <a:r>
            <a:rPr lang="en-US" dirty="0"/>
            <a:t> </a:t>
          </a:r>
          <a:r>
            <a:rPr lang="en-US" dirty="0" err="1"/>
            <a:t>achten</a:t>
          </a:r>
          <a:r>
            <a:rPr lang="en-US" dirty="0"/>
            <a:t>.</a:t>
          </a:r>
        </a:p>
      </dgm:t>
    </dgm:pt>
    <dgm:pt modelId="{DCFCEB7E-CA9F-47BA-BDD5-F287F89D0BB6}" type="parTrans" cxnId="{C7461054-F117-48A1-BBB0-06E7D0029C1C}">
      <dgm:prSet/>
      <dgm:spPr/>
      <dgm:t>
        <a:bodyPr/>
        <a:lstStyle/>
        <a:p>
          <a:endParaRPr lang="en-US"/>
        </a:p>
      </dgm:t>
    </dgm:pt>
    <dgm:pt modelId="{B36DB06E-E0A1-4C05-99A3-E2C45975BD97}" type="sibTrans" cxnId="{C7461054-F117-48A1-BBB0-06E7D0029C1C}">
      <dgm:prSet/>
      <dgm:spPr/>
      <dgm:t>
        <a:bodyPr/>
        <a:lstStyle/>
        <a:p>
          <a:endParaRPr lang="en-US"/>
        </a:p>
      </dgm:t>
    </dgm:pt>
    <dgm:pt modelId="{30E9A6C3-5B5F-4A66-9CC9-6E15962DE1C1}">
      <dgm:prSet/>
      <dgm:spPr/>
      <dgm:t>
        <a:bodyPr/>
        <a:lstStyle/>
        <a:p>
          <a:r>
            <a:rPr lang="en-US"/>
            <a:t>-&gt; Nächste Woche: Botschaften durch Gefühle und Wünsche ausdrücken</a:t>
          </a:r>
        </a:p>
      </dgm:t>
    </dgm:pt>
    <dgm:pt modelId="{8FEA5F87-934C-4C94-8C19-0599EF782CCA}" type="parTrans" cxnId="{A67D8133-0F39-4BA4-A0F0-A7C0FEA8EB37}">
      <dgm:prSet/>
      <dgm:spPr/>
      <dgm:t>
        <a:bodyPr/>
        <a:lstStyle/>
        <a:p>
          <a:endParaRPr lang="en-US"/>
        </a:p>
      </dgm:t>
    </dgm:pt>
    <dgm:pt modelId="{B49E13A3-21BE-4A1D-987A-BBC5476EA914}" type="sibTrans" cxnId="{A67D8133-0F39-4BA4-A0F0-A7C0FEA8EB37}">
      <dgm:prSet/>
      <dgm:spPr/>
      <dgm:t>
        <a:bodyPr/>
        <a:lstStyle/>
        <a:p>
          <a:endParaRPr lang="en-US"/>
        </a:p>
      </dgm:t>
    </dgm:pt>
    <dgm:pt modelId="{79CDBE38-4517-1E48-B14B-09229B465981}" type="pres">
      <dgm:prSet presAssocID="{39FF3FBE-6E28-48B4-A408-D4C9735CBDA3}" presName="vert0" presStyleCnt="0">
        <dgm:presLayoutVars>
          <dgm:dir/>
          <dgm:animOne val="branch"/>
          <dgm:animLvl val="lvl"/>
        </dgm:presLayoutVars>
      </dgm:prSet>
      <dgm:spPr/>
    </dgm:pt>
    <dgm:pt modelId="{012F5F11-F0FE-E64C-A6DD-E5D721572E67}" type="pres">
      <dgm:prSet presAssocID="{8F6958A8-3186-4F2E-A1B8-B7694D9DE3E5}" presName="thickLine" presStyleLbl="alignNode1" presStyleIdx="0" presStyleCnt="3"/>
      <dgm:spPr/>
    </dgm:pt>
    <dgm:pt modelId="{37E6AF93-99C9-0348-9711-73E64C177555}" type="pres">
      <dgm:prSet presAssocID="{8F6958A8-3186-4F2E-A1B8-B7694D9DE3E5}" presName="horz1" presStyleCnt="0"/>
      <dgm:spPr/>
    </dgm:pt>
    <dgm:pt modelId="{553A8397-3A85-D643-B0E6-64229335B387}" type="pres">
      <dgm:prSet presAssocID="{8F6958A8-3186-4F2E-A1B8-B7694D9DE3E5}" presName="tx1" presStyleLbl="revTx" presStyleIdx="0" presStyleCnt="3"/>
      <dgm:spPr/>
    </dgm:pt>
    <dgm:pt modelId="{A1BD2A4F-0B9E-8140-B21B-BC8B4A1A2721}" type="pres">
      <dgm:prSet presAssocID="{8F6958A8-3186-4F2E-A1B8-B7694D9DE3E5}" presName="vert1" presStyleCnt="0"/>
      <dgm:spPr/>
    </dgm:pt>
    <dgm:pt modelId="{9180DF72-A8A3-224F-AE69-ED2DF8D3E81F}" type="pres">
      <dgm:prSet presAssocID="{CACE98E2-8ECE-4631-8361-AEC5F1F12B2C}" presName="thickLine" presStyleLbl="alignNode1" presStyleIdx="1" presStyleCnt="3"/>
      <dgm:spPr/>
    </dgm:pt>
    <dgm:pt modelId="{5EEAC426-42C8-4F48-8368-7B64D6394578}" type="pres">
      <dgm:prSet presAssocID="{CACE98E2-8ECE-4631-8361-AEC5F1F12B2C}" presName="horz1" presStyleCnt="0"/>
      <dgm:spPr/>
    </dgm:pt>
    <dgm:pt modelId="{9433AABA-7642-6441-9313-4B44CC88B225}" type="pres">
      <dgm:prSet presAssocID="{CACE98E2-8ECE-4631-8361-AEC5F1F12B2C}" presName="tx1" presStyleLbl="revTx" presStyleIdx="1" presStyleCnt="3"/>
      <dgm:spPr/>
    </dgm:pt>
    <dgm:pt modelId="{E1F7491F-07A1-664D-836A-BF622C06384E}" type="pres">
      <dgm:prSet presAssocID="{CACE98E2-8ECE-4631-8361-AEC5F1F12B2C}" presName="vert1" presStyleCnt="0"/>
      <dgm:spPr/>
    </dgm:pt>
    <dgm:pt modelId="{FD32A528-158A-584D-B054-87A71CB56192}" type="pres">
      <dgm:prSet presAssocID="{30E9A6C3-5B5F-4A66-9CC9-6E15962DE1C1}" presName="thickLine" presStyleLbl="alignNode1" presStyleIdx="2" presStyleCnt="3"/>
      <dgm:spPr/>
    </dgm:pt>
    <dgm:pt modelId="{2F26F91B-8A08-3C40-8093-13417B4A2FD8}" type="pres">
      <dgm:prSet presAssocID="{30E9A6C3-5B5F-4A66-9CC9-6E15962DE1C1}" presName="horz1" presStyleCnt="0"/>
      <dgm:spPr/>
    </dgm:pt>
    <dgm:pt modelId="{9A645B35-12C1-5B42-B718-1ADD4BDA0893}" type="pres">
      <dgm:prSet presAssocID="{30E9A6C3-5B5F-4A66-9CC9-6E15962DE1C1}" presName="tx1" presStyleLbl="revTx" presStyleIdx="2" presStyleCnt="3"/>
      <dgm:spPr/>
    </dgm:pt>
    <dgm:pt modelId="{750D016F-CF40-3141-BB7B-F6DA8A44C587}" type="pres">
      <dgm:prSet presAssocID="{30E9A6C3-5B5F-4A66-9CC9-6E15962DE1C1}" presName="vert1" presStyleCnt="0"/>
      <dgm:spPr/>
    </dgm:pt>
  </dgm:ptLst>
  <dgm:cxnLst>
    <dgm:cxn modelId="{717DCD24-5F14-451B-A08E-2CDA7E44ABB5}" srcId="{39FF3FBE-6E28-48B4-A408-D4C9735CBDA3}" destId="{8F6958A8-3186-4F2E-A1B8-B7694D9DE3E5}" srcOrd="0" destOrd="0" parTransId="{585DF9EC-6D6A-4A9F-A99C-C85889FDBFD1}" sibTransId="{F169A5E7-7507-4C77-A120-110575607D7E}"/>
    <dgm:cxn modelId="{A67D8133-0F39-4BA4-A0F0-A7C0FEA8EB37}" srcId="{39FF3FBE-6E28-48B4-A408-D4C9735CBDA3}" destId="{30E9A6C3-5B5F-4A66-9CC9-6E15962DE1C1}" srcOrd="2" destOrd="0" parTransId="{8FEA5F87-934C-4C94-8C19-0599EF782CCA}" sibTransId="{B49E13A3-21BE-4A1D-987A-BBC5476EA914}"/>
    <dgm:cxn modelId="{C7461054-F117-48A1-BBB0-06E7D0029C1C}" srcId="{39FF3FBE-6E28-48B4-A408-D4C9735CBDA3}" destId="{CACE98E2-8ECE-4631-8361-AEC5F1F12B2C}" srcOrd="1" destOrd="0" parTransId="{DCFCEB7E-CA9F-47BA-BDD5-F287F89D0BB6}" sibTransId="{B36DB06E-E0A1-4C05-99A3-E2C45975BD97}"/>
    <dgm:cxn modelId="{D3506F59-7F5A-024B-BBD7-F19737A794A7}" type="presOf" srcId="{CACE98E2-8ECE-4631-8361-AEC5F1F12B2C}" destId="{9433AABA-7642-6441-9313-4B44CC88B225}" srcOrd="0" destOrd="0" presId="urn:microsoft.com/office/officeart/2008/layout/LinedList"/>
    <dgm:cxn modelId="{6D187C8E-2324-CC4F-A383-E763BE783DFB}" type="presOf" srcId="{30E9A6C3-5B5F-4A66-9CC9-6E15962DE1C1}" destId="{9A645B35-12C1-5B42-B718-1ADD4BDA0893}" srcOrd="0" destOrd="0" presId="urn:microsoft.com/office/officeart/2008/layout/LinedList"/>
    <dgm:cxn modelId="{284077BB-3889-B34E-B069-56798D42BDE7}" type="presOf" srcId="{39FF3FBE-6E28-48B4-A408-D4C9735CBDA3}" destId="{79CDBE38-4517-1E48-B14B-09229B465981}" srcOrd="0" destOrd="0" presId="urn:microsoft.com/office/officeart/2008/layout/LinedList"/>
    <dgm:cxn modelId="{F45D5EF4-1A3F-9645-A063-771B70F55341}" type="presOf" srcId="{8F6958A8-3186-4F2E-A1B8-B7694D9DE3E5}" destId="{553A8397-3A85-D643-B0E6-64229335B387}" srcOrd="0" destOrd="0" presId="urn:microsoft.com/office/officeart/2008/layout/LinedList"/>
    <dgm:cxn modelId="{893D3385-9D0C-194A-8666-2A3447C92A93}" type="presParOf" srcId="{79CDBE38-4517-1E48-B14B-09229B465981}" destId="{012F5F11-F0FE-E64C-A6DD-E5D721572E67}" srcOrd="0" destOrd="0" presId="urn:microsoft.com/office/officeart/2008/layout/LinedList"/>
    <dgm:cxn modelId="{9837A912-6E7F-A448-BDD2-6D9583F1C496}" type="presParOf" srcId="{79CDBE38-4517-1E48-B14B-09229B465981}" destId="{37E6AF93-99C9-0348-9711-73E64C177555}" srcOrd="1" destOrd="0" presId="urn:microsoft.com/office/officeart/2008/layout/LinedList"/>
    <dgm:cxn modelId="{9135A18E-E423-6847-B10D-88AFFD504104}" type="presParOf" srcId="{37E6AF93-99C9-0348-9711-73E64C177555}" destId="{553A8397-3A85-D643-B0E6-64229335B387}" srcOrd="0" destOrd="0" presId="urn:microsoft.com/office/officeart/2008/layout/LinedList"/>
    <dgm:cxn modelId="{5C281027-5167-4249-8626-F09894F7B932}" type="presParOf" srcId="{37E6AF93-99C9-0348-9711-73E64C177555}" destId="{A1BD2A4F-0B9E-8140-B21B-BC8B4A1A2721}" srcOrd="1" destOrd="0" presId="urn:microsoft.com/office/officeart/2008/layout/LinedList"/>
    <dgm:cxn modelId="{C7B47426-857A-944E-B1FF-152DFFF7B41D}" type="presParOf" srcId="{79CDBE38-4517-1E48-B14B-09229B465981}" destId="{9180DF72-A8A3-224F-AE69-ED2DF8D3E81F}" srcOrd="2" destOrd="0" presId="urn:microsoft.com/office/officeart/2008/layout/LinedList"/>
    <dgm:cxn modelId="{9FCFDAA4-92BD-504F-B1A7-72137ABC8D5D}" type="presParOf" srcId="{79CDBE38-4517-1E48-B14B-09229B465981}" destId="{5EEAC426-42C8-4F48-8368-7B64D6394578}" srcOrd="3" destOrd="0" presId="urn:microsoft.com/office/officeart/2008/layout/LinedList"/>
    <dgm:cxn modelId="{ECCD1E29-0E80-EE41-8DA1-42D816AA86D5}" type="presParOf" srcId="{5EEAC426-42C8-4F48-8368-7B64D6394578}" destId="{9433AABA-7642-6441-9313-4B44CC88B225}" srcOrd="0" destOrd="0" presId="urn:microsoft.com/office/officeart/2008/layout/LinedList"/>
    <dgm:cxn modelId="{BE9819C2-5B1E-7A41-B547-7B2993F12327}" type="presParOf" srcId="{5EEAC426-42C8-4F48-8368-7B64D6394578}" destId="{E1F7491F-07A1-664D-836A-BF622C06384E}" srcOrd="1" destOrd="0" presId="urn:microsoft.com/office/officeart/2008/layout/LinedList"/>
    <dgm:cxn modelId="{1B79A38B-033E-F84D-BE9B-8837B3ADC771}" type="presParOf" srcId="{79CDBE38-4517-1E48-B14B-09229B465981}" destId="{FD32A528-158A-584D-B054-87A71CB56192}" srcOrd="4" destOrd="0" presId="urn:microsoft.com/office/officeart/2008/layout/LinedList"/>
    <dgm:cxn modelId="{25BE2D7D-C1E6-544E-8EED-A04A6B7B82FB}" type="presParOf" srcId="{79CDBE38-4517-1E48-B14B-09229B465981}" destId="{2F26F91B-8A08-3C40-8093-13417B4A2FD8}" srcOrd="5" destOrd="0" presId="urn:microsoft.com/office/officeart/2008/layout/LinedList"/>
    <dgm:cxn modelId="{3B4073F8-3077-F845-86BC-354F8D6BB8B4}" type="presParOf" srcId="{2F26F91B-8A08-3C40-8093-13417B4A2FD8}" destId="{9A645B35-12C1-5B42-B718-1ADD4BDA0893}" srcOrd="0" destOrd="0" presId="urn:microsoft.com/office/officeart/2008/layout/LinedList"/>
    <dgm:cxn modelId="{AAAB4FBB-1313-6B46-8278-C3083D38A2F7}" type="presParOf" srcId="{2F26F91B-8A08-3C40-8093-13417B4A2FD8}" destId="{750D016F-CF40-3141-BB7B-F6DA8A44C58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2F5F11-F0FE-E64C-A6DD-E5D721572E67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A8397-3A85-D643-B0E6-64229335B387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Es kann viel falsch laufen.</a:t>
          </a:r>
        </a:p>
      </dsp:txBody>
      <dsp:txXfrm>
        <a:off x="0" y="2700"/>
        <a:ext cx="6291714" cy="1841777"/>
      </dsp:txXfrm>
    </dsp:sp>
    <dsp:sp modelId="{9180DF72-A8A3-224F-AE69-ED2DF8D3E81F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3AABA-7642-6441-9313-4B44CC88B225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Man muss auf </a:t>
          </a:r>
          <a:r>
            <a:rPr lang="en-US" sz="3700" kern="1200" dirty="0" err="1"/>
            <a:t>Wörter</a:t>
          </a:r>
          <a:r>
            <a:rPr lang="en-US" sz="3700" kern="1200" dirty="0"/>
            <a:t>/ </a:t>
          </a:r>
          <a:r>
            <a:rPr lang="en-US" sz="3700" kern="1200" dirty="0" err="1"/>
            <a:t>Formulierungen</a:t>
          </a:r>
          <a:r>
            <a:rPr lang="en-US" sz="3700" kern="1200" dirty="0"/>
            <a:t> und </a:t>
          </a:r>
          <a:r>
            <a:rPr lang="en-US" sz="3700" kern="1200" dirty="0" err="1"/>
            <a:t>Gefühle</a:t>
          </a:r>
          <a:r>
            <a:rPr lang="en-US" sz="3700" kern="1200" dirty="0"/>
            <a:t> </a:t>
          </a:r>
          <a:r>
            <a:rPr lang="en-US" sz="3700" kern="1200" dirty="0" err="1"/>
            <a:t>achten</a:t>
          </a:r>
          <a:r>
            <a:rPr lang="en-US" sz="3700" kern="1200" dirty="0"/>
            <a:t>.</a:t>
          </a:r>
        </a:p>
      </dsp:txBody>
      <dsp:txXfrm>
        <a:off x="0" y="1844478"/>
        <a:ext cx="6291714" cy="1841777"/>
      </dsp:txXfrm>
    </dsp:sp>
    <dsp:sp modelId="{FD32A528-158A-584D-B054-87A71CB56192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45B35-12C1-5B42-B718-1ADD4BDA0893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-&gt; Nächste Woche: Botschaften durch Gefühle und Wünsche ausdrücken</a:t>
          </a:r>
        </a:p>
      </dsp:txBody>
      <dsp:txXfrm>
        <a:off x="0" y="3686256"/>
        <a:ext cx="6291714" cy="1841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A6A08-1DF4-93D0-C866-1E1D53931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1B1319-DF3F-4224-B2E2-4F47D2F95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0317C-0E15-AE07-7B29-62FDCD79E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851C8-7B9E-26AC-B1BB-F4F50E76B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E156D-E6A8-12EC-27E6-61ACD29F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083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4162-7EFB-51E9-3FC3-0E482FDE4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69370-6DCF-86CD-5A25-C730BD7F5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1E809-6410-E2C9-05BA-E748251E5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C3969-052A-FB6B-17B6-EAA89986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4312D-E7C8-DC8C-67B8-50E8DDF3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6850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2BBB47-DFEB-64A2-9628-1CD7134D2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A23BC-C153-47A2-778A-E49226289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D49DF-3EB3-4EFE-B404-761D0821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43DF8-17C7-94F9-DE35-286F34796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87FD5-93DF-7B4B-9781-28AC3BA7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994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C22E-B62F-01A5-1A4C-82920418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E198A-62FD-CBAD-CF21-076A85CDD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83FBE-D9A7-616A-51B0-DB5ED6C25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8B332-860D-5C91-EE66-C6D77EED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B4C87-3965-982D-32A5-DBE727FA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8528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93E0-7677-7BB0-5C9D-F8F608588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DD8D7-43FE-F1C0-1111-CC2D22712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F4E19-BC16-F5EB-6DAA-F33FEB14E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47B04-501A-ECB1-6F18-9AF264C7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9835C-BB2D-EB11-7BD9-ADB8A999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3519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D6ED3-A09A-AEF2-014A-09BD9AD4C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E718B-B321-4FFF-3485-ECD51D8C33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FE211-07D1-A7AD-D390-535685D7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9861F-7F3D-8E49-61D1-1FA4FC48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D5638-25BF-B19B-5FD7-5748AAC9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8990B-61BF-B884-56E0-29E92C14C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061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C4B4D-ED28-0135-A4C0-E2F52B90F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B5772-2334-F2B3-B2D2-1CBB5052F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1C79B-DFF2-D20D-2F95-2A969EADD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BFFDF-1903-AE39-5867-DE0318A42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EF3A91-FAA6-D372-C90D-BEEE9C867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0B426-38B7-6AB5-63FC-679F0DB0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33F430-3843-DDD4-82D1-7B8934585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D7A06A-EE25-0791-7652-F147739C3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592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23DC6-4F1D-76E4-5FC3-C82E3A982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D60D6A-06E8-35BD-1CDC-79FCC0D9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EF430-D9AF-DE21-7868-177280AB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430AE-999C-C45F-E4E2-B3E18714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1662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3BD815-BC3D-D106-415B-8DE9371D7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A68086-147F-3204-CC4E-16F12FF17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D4324-9F23-0E3E-15FC-FD884C88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821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74E09-1373-1756-E153-419C2D71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73745-2133-5793-E9A3-C8B0762A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6E848-7DE5-41A5-36F7-D5CEE5FCA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85F84-D38D-E267-7D37-86A32A31D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B7A22-D087-999D-DE5B-C2F0E56AE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12AAA-7DAA-EAF6-B5A1-33B7D9C95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1367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A9248-CF72-B20F-695F-32EF5586C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C347B3-0BD6-63E6-B031-86A905FE4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E5FBE-FA03-B72B-FBF5-82CFAA3AF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EBEFC8-59D7-78E1-BEBE-F50FA7A5E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4B314-E04C-01C5-F43D-A5C5DC2B3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B62B4-28F8-CF73-A8CD-5DB08D50E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3974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6B41D-B8FD-A3A0-8A7A-390B87BA6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41E44-998E-7693-1E26-8736EC7E0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ACDF9-E788-34D3-CBBB-1ECD7E8C3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426D5-AD35-E449-83FE-6A9328528DAC}" type="datetimeFigureOut">
              <a:rPr lang="en-DE" smtClean="0"/>
              <a:t>11/30/2022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97B3D-D3E6-8567-7CF5-F0909B7AB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DAFDE-EC7A-3BDF-1FCB-17ABBEC9A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98AD8-46C7-EC4B-AF2C-0AA700C6B6FD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693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FF2A20-5663-FC07-F767-D5D3CB0E0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DE"/>
              <a:t>Wie </a:t>
            </a:r>
            <a:r>
              <a:rPr lang="en-DE" err="1"/>
              <a:t>kann</a:t>
            </a:r>
            <a:r>
              <a:rPr lang="en-DE"/>
              <a:t> </a:t>
            </a:r>
            <a:r>
              <a:rPr lang="en-DE" err="1"/>
              <a:t>ein</a:t>
            </a:r>
            <a:r>
              <a:rPr lang="en-DE"/>
              <a:t> Streit </a:t>
            </a:r>
            <a:r>
              <a:rPr lang="en-DE" err="1"/>
              <a:t>verlaufen</a:t>
            </a:r>
            <a:r>
              <a:rPr lang="en-DE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F706E1-33E8-07C5-95C5-F05410C8E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DE" dirty="0">
                <a:cs typeface="Calibri"/>
              </a:rPr>
              <a:t>Unterrichtsstunde 2 der Einheit "Kommunikationstechniken" mit Frau Aduhene &amp; Frau Halama</a:t>
            </a:r>
          </a:p>
          <a:p>
            <a:r>
              <a:rPr lang="en-DE" dirty="0">
                <a:cs typeface="Calibri"/>
              </a:rPr>
              <a:t>Universität Potsdam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0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E3F17-355E-7AC1-DAC3-4C7E7FD2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Fazit: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9BE8DD-FF66-8FDB-6C07-3B2A67EBFA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033554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050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53E129-71FE-CAB0-ADCE-56CA61184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Regeln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F69DFA-9C4D-B35C-1251-C97345C21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319088"/>
            <a:ext cx="7186527" cy="6364741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Ich versuche, in einem Streit meine Gefühle ehrlich auszudrücken.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Ich fange einen Streit nur an, wenn beide Zeit dafür haben.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Ich versuche, in einem Streit eine Lösung zu finden, mit der alle zufrieden sein können.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Ich gebe zu, wenn ich Unrecht habe und entschuldige mich, wenn ich unfair war.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Ich konzentriere mich beim Streiten nur auf das aktuelle Thema des Streits.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Ich mache in einem Streit nicht nur Vorwürfe.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Ich höre meinem Gegenüber zu und vermeide keine wichtigen Streits.</a:t>
            </a:r>
          </a:p>
          <a:p>
            <a:pPr>
              <a:spcAft>
                <a:spcPts val="800"/>
              </a:spcAft>
            </a:pPr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Ich kläre Missverständnisse auf und lasse Streits nicht absichtlich scheitern.</a:t>
            </a:r>
          </a:p>
        </p:txBody>
      </p:sp>
    </p:spTree>
    <p:extLst>
      <p:ext uri="{BB962C8B-B14F-4D97-AF65-F5344CB8AC3E}">
        <p14:creationId xmlns:p14="http://schemas.microsoft.com/office/powerpoint/2010/main" val="40322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4C0C0-FFD9-94A6-701E-32574E59C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Ein Streit endet... 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A58C6-E64B-CA6D-10FD-E360604E4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cs typeface="Calibri"/>
              </a:rPr>
              <a:t>Gut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Schlecht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Nicht</a:t>
            </a:r>
            <a:r>
              <a:rPr lang="en-US" dirty="0">
                <a:cs typeface="Calibri"/>
              </a:rPr>
              <a:t>...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Wie </a:t>
            </a:r>
            <a:r>
              <a:rPr lang="en-US" dirty="0" err="1">
                <a:cs typeface="Calibri"/>
              </a:rPr>
              <a:t>nennt</a:t>
            </a:r>
            <a:r>
              <a:rPr lang="en-US" dirty="0">
                <a:cs typeface="Calibri"/>
              </a:rPr>
              <a:t> man das?  </a:t>
            </a:r>
            <a:r>
              <a:rPr lang="en-US" dirty="0">
                <a:ea typeface="+mn-lt"/>
                <a:cs typeface="+mn-lt"/>
              </a:rPr>
              <a:t>-&gt; Der </a:t>
            </a:r>
            <a:r>
              <a:rPr lang="en-US" dirty="0" err="1">
                <a:ea typeface="+mn-lt"/>
                <a:cs typeface="+mn-lt"/>
              </a:rPr>
              <a:t>Ausgang</a:t>
            </a:r>
            <a:r>
              <a:rPr lang="en-US" dirty="0">
                <a:ea typeface="+mn-lt"/>
                <a:cs typeface="+mn-lt"/>
              </a:rPr>
              <a:t> des </a:t>
            </a:r>
            <a:r>
              <a:rPr lang="en-US" dirty="0" err="1">
                <a:ea typeface="+mn-lt"/>
                <a:cs typeface="+mn-lt"/>
              </a:rPr>
              <a:t>Streits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ist</a:t>
            </a:r>
            <a:r>
              <a:rPr lang="en-US" dirty="0">
                <a:ea typeface="+mn-lt"/>
                <a:cs typeface="+mn-lt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518542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5E1BD2-C8F8-38E4-ADDB-24B671B3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Scheitern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2D2DA-1577-FFA8-40B9-6442E9831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41411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 dirty="0">
                <a:cs typeface="Calibri"/>
              </a:rPr>
              <a:t>Der </a:t>
            </a:r>
            <a:r>
              <a:rPr lang="en-US" sz="2400" dirty="0" err="1">
                <a:cs typeface="Calibri"/>
              </a:rPr>
              <a:t>Streit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wird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laut</a:t>
            </a:r>
            <a:r>
              <a:rPr lang="en-US" sz="2400" dirty="0">
                <a:cs typeface="Calibri"/>
              </a:rPr>
              <a:t>/ unfair/ </a:t>
            </a:r>
            <a:r>
              <a:rPr lang="en-US" sz="2400" dirty="0" err="1">
                <a:cs typeface="Calibri"/>
              </a:rPr>
              <a:t>jemand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geht</a:t>
            </a:r>
            <a:r>
              <a:rPr lang="en-US" sz="2400" dirty="0">
                <a:cs typeface="Calibri"/>
              </a:rPr>
              <a:t>/ </a:t>
            </a:r>
            <a:r>
              <a:rPr lang="en-US" sz="2400" dirty="0" err="1">
                <a:cs typeface="Calibri"/>
              </a:rPr>
              <a:t>ein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Missverständnis</a:t>
            </a:r>
            <a:r>
              <a:rPr lang="en-US" sz="2400" dirty="0">
                <a:cs typeface="Calibri"/>
              </a:rPr>
              <a:t>... -&gt; </a:t>
            </a:r>
            <a:r>
              <a:rPr lang="en-US" sz="2400" dirty="0" err="1">
                <a:cs typeface="Calibri"/>
              </a:rPr>
              <a:t>schlechter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Ausgang</a:t>
            </a:r>
            <a:endParaRPr lang="en-US" sz="2400" dirty="0">
              <a:cs typeface="Calibri"/>
            </a:endParaRPr>
          </a:p>
          <a:p>
            <a:r>
              <a:rPr lang="en-US" sz="2400" dirty="0" err="1">
                <a:cs typeface="Calibri"/>
              </a:rPr>
              <a:t>Gründe</a:t>
            </a:r>
            <a:r>
              <a:rPr lang="en-US" sz="2400" dirty="0">
                <a:cs typeface="Calibri"/>
              </a:rPr>
              <a:t>: </a:t>
            </a:r>
            <a:r>
              <a:rPr lang="en-US" sz="2400" dirty="0" err="1">
                <a:cs typeface="Calibri"/>
              </a:rPr>
              <a:t>Nicht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zuhören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Vorwürfe</a:t>
            </a:r>
            <a:r>
              <a:rPr lang="en-US" sz="2400" dirty="0">
                <a:cs typeface="Calibri"/>
              </a:rPr>
              <a:t> (Du </a:t>
            </a:r>
            <a:r>
              <a:rPr lang="en-US" sz="2400" dirty="0" err="1">
                <a:cs typeface="Calibri"/>
              </a:rPr>
              <a:t>bist</a:t>
            </a:r>
            <a:r>
              <a:rPr lang="en-US" sz="2400" dirty="0">
                <a:cs typeface="Calibri"/>
              </a:rPr>
              <a:t>...), </a:t>
            </a:r>
            <a:r>
              <a:rPr lang="en-US" sz="2400" dirty="0" err="1">
                <a:cs typeface="Calibri"/>
              </a:rPr>
              <a:t>falscher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Zeitpunkt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vom</a:t>
            </a:r>
            <a:r>
              <a:rPr lang="en-US" sz="2400" dirty="0">
                <a:cs typeface="Calibri"/>
              </a:rPr>
              <a:t> Thema </a:t>
            </a:r>
            <a:r>
              <a:rPr lang="en-US" sz="2400" dirty="0" err="1">
                <a:cs typeface="Calibri"/>
              </a:rPr>
              <a:t>abkommen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Formulierungen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werden</a:t>
            </a:r>
            <a:r>
              <a:rPr lang="en-US" sz="2400" dirty="0">
                <a:cs typeface="Calibri"/>
              </a:rPr>
              <a:t> unfair</a:t>
            </a:r>
          </a:p>
          <a:p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GB" sz="2400" dirty="0" err="1">
                <a:ea typeface="+mn-lt"/>
                <a:cs typeface="+mn-lt"/>
              </a:rPr>
              <a:t>Sprachlich</a:t>
            </a:r>
            <a:r>
              <a:rPr lang="en-GB" sz="2400" dirty="0">
                <a:ea typeface="+mn-lt"/>
                <a:cs typeface="+mn-lt"/>
              </a:rPr>
              <a:t>: Der </a:t>
            </a:r>
            <a:r>
              <a:rPr lang="en-GB" sz="2400" dirty="0" err="1">
                <a:ea typeface="+mn-lt"/>
                <a:cs typeface="+mn-lt"/>
              </a:rPr>
              <a:t>Ausgang</a:t>
            </a:r>
            <a:r>
              <a:rPr lang="en-GB" sz="2400" dirty="0">
                <a:ea typeface="+mn-lt"/>
                <a:cs typeface="+mn-lt"/>
              </a:rPr>
              <a:t> des </a:t>
            </a:r>
            <a:r>
              <a:rPr lang="en-GB" sz="2400" dirty="0" err="1">
                <a:ea typeface="+mn-lt"/>
                <a:cs typeface="+mn-lt"/>
              </a:rPr>
              <a:t>Streits</a:t>
            </a:r>
            <a:r>
              <a:rPr lang="en-GB" sz="2400" dirty="0">
                <a:ea typeface="+mn-lt"/>
                <a:cs typeface="+mn-lt"/>
              </a:rPr>
              <a:t> war </a:t>
            </a:r>
            <a:r>
              <a:rPr lang="en-GB" sz="2400" dirty="0" err="1">
                <a:ea typeface="+mn-lt"/>
                <a:cs typeface="+mn-lt"/>
              </a:rPr>
              <a:t>ein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Scheitern</a:t>
            </a:r>
            <a:r>
              <a:rPr lang="en-GB" sz="2400" dirty="0">
                <a:ea typeface="+mn-lt"/>
                <a:cs typeface="+mn-lt"/>
              </a:rPr>
              <a:t> an...</a:t>
            </a:r>
            <a:endParaRPr lang="en-US" sz="24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</a:t>
            </a:r>
            <a:r>
              <a:rPr lang="en-GB" dirty="0" err="1">
                <a:ea typeface="+mn-lt"/>
                <a:cs typeface="+mn-lt"/>
              </a:rPr>
              <a:t>Vorwürfen</a:t>
            </a:r>
            <a:r>
              <a:rPr lang="en-GB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GB" dirty="0">
                <a:cs typeface="Calibri"/>
              </a:rPr>
              <a:t>-&gt; </a:t>
            </a:r>
            <a:r>
              <a:rPr lang="en-GB" dirty="0" err="1">
                <a:cs typeface="Calibri"/>
              </a:rPr>
              <a:t>Missverständnissen</a:t>
            </a:r>
            <a:r>
              <a:rPr lang="en-GB" dirty="0">
                <a:cs typeface="Calibri"/>
              </a:rPr>
              <a:t>.</a:t>
            </a:r>
            <a:endParaRPr lang="en-GB" sz="2400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-&gt; </a:t>
            </a:r>
            <a:r>
              <a:rPr lang="en-GB" dirty="0" err="1">
                <a:cs typeface="Calibri"/>
              </a:rPr>
              <a:t>unfairem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Verhalten</a:t>
            </a:r>
            <a:r>
              <a:rPr lang="en-GB" dirty="0">
                <a:cs typeface="Calibri"/>
              </a:rPr>
              <a:t> (</a:t>
            </a:r>
            <a:r>
              <a:rPr lang="en-GB" dirty="0" err="1">
                <a:cs typeface="Calibri"/>
              </a:rPr>
              <a:t>laut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werden</a:t>
            </a:r>
            <a:r>
              <a:rPr lang="en-GB" dirty="0">
                <a:cs typeface="Calibri"/>
              </a:rPr>
              <a:t>, </a:t>
            </a:r>
            <a:r>
              <a:rPr lang="en-GB" dirty="0" err="1">
                <a:cs typeface="Calibri"/>
              </a:rPr>
              <a:t>nicht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zuhören</a:t>
            </a:r>
            <a:r>
              <a:rPr lang="en-GB" dirty="0">
                <a:cs typeface="Calibri"/>
              </a:rPr>
              <a:t>).</a:t>
            </a:r>
            <a:endParaRPr lang="en-GB" sz="2400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-&gt; der Wahl des </a:t>
            </a:r>
            <a:r>
              <a:rPr lang="en-GB" dirty="0" err="1">
                <a:cs typeface="Calibri"/>
              </a:rPr>
              <a:t>Zeitpunkts</a:t>
            </a:r>
            <a:r>
              <a:rPr lang="en-GB" dirty="0">
                <a:cs typeface="Calibri"/>
              </a:rPr>
              <a:t>.</a:t>
            </a:r>
            <a:endParaRPr lang="en-GB" sz="2400" dirty="0">
              <a:cs typeface="Calibri"/>
            </a:endParaRPr>
          </a:p>
          <a:p>
            <a:endParaRPr lang="en-DE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442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3A957D-DBE4-CCAE-C435-7855313AA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Übereinstimmen</a:t>
            </a:r>
            <a:endParaRPr lang="en-US" sz="54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13DAA-3D2A-10D8-615F-989E769AD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8"/>
            <a:ext cx="10515600" cy="37269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>
                <a:cs typeface="Calibri"/>
              </a:rPr>
              <a:t>Im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Streit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wird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sich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geeinigt</a:t>
            </a:r>
            <a:r>
              <a:rPr lang="en-GB" sz="2400" dirty="0">
                <a:cs typeface="Calibri"/>
              </a:rPr>
              <a:t>. -&gt; </a:t>
            </a:r>
            <a:r>
              <a:rPr lang="en-GB" sz="2400" dirty="0" err="1">
                <a:cs typeface="Calibri"/>
              </a:rPr>
              <a:t>guter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Ausgang</a:t>
            </a:r>
            <a:endParaRPr lang="en-GB" sz="2400" dirty="0"/>
          </a:p>
          <a:p>
            <a:r>
              <a:rPr lang="en-GB" sz="2400" dirty="0" err="1">
                <a:cs typeface="Calibri"/>
              </a:rPr>
              <a:t>Gründe</a:t>
            </a:r>
            <a:r>
              <a:rPr lang="en-GB" sz="2400" dirty="0">
                <a:cs typeface="Calibri"/>
              </a:rPr>
              <a:t>: </a:t>
            </a:r>
            <a:r>
              <a:rPr lang="en-GB" sz="2400" dirty="0" err="1">
                <a:cs typeface="Calibri"/>
              </a:rPr>
              <a:t>beide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haben</a:t>
            </a:r>
            <a:r>
              <a:rPr lang="en-GB" sz="2400" dirty="0">
                <a:cs typeface="Calibri"/>
              </a:rPr>
              <a:t> die </a:t>
            </a:r>
            <a:r>
              <a:rPr lang="en-GB" sz="2400" dirty="0" err="1">
                <a:cs typeface="Calibri"/>
              </a:rPr>
              <a:t>gleiche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Meinung</a:t>
            </a:r>
            <a:r>
              <a:rPr lang="en-GB" sz="2400" dirty="0">
                <a:cs typeface="Calibri"/>
              </a:rPr>
              <a:t>, </a:t>
            </a:r>
            <a:r>
              <a:rPr lang="en-GB" sz="2400" dirty="0" err="1">
                <a:cs typeface="Calibri"/>
              </a:rPr>
              <a:t>übernehmen</a:t>
            </a:r>
            <a:r>
              <a:rPr lang="en-GB" sz="2400" dirty="0">
                <a:cs typeface="Calibri"/>
              </a:rPr>
              <a:t> die </a:t>
            </a:r>
            <a:r>
              <a:rPr lang="en-GB" sz="2400" dirty="0" err="1">
                <a:cs typeface="Calibri"/>
              </a:rPr>
              <a:t>Meinung</a:t>
            </a:r>
            <a:r>
              <a:rPr lang="en-GB" sz="2400" dirty="0">
                <a:cs typeface="Calibri"/>
              </a:rPr>
              <a:t> des </a:t>
            </a:r>
            <a:r>
              <a:rPr lang="en-GB" sz="2400" dirty="0" err="1">
                <a:cs typeface="Calibri"/>
              </a:rPr>
              <a:t>Anderen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 err="1">
                <a:ea typeface="+mn-lt"/>
                <a:cs typeface="+mn-lt"/>
              </a:rPr>
              <a:t>Sprachlich</a:t>
            </a:r>
            <a:r>
              <a:rPr lang="en-GB" sz="2400" dirty="0">
                <a:ea typeface="+mn-lt"/>
                <a:cs typeface="+mn-lt"/>
              </a:rPr>
              <a:t>: Der </a:t>
            </a:r>
            <a:r>
              <a:rPr lang="en-GB" sz="2400" dirty="0" err="1">
                <a:ea typeface="+mn-lt"/>
                <a:cs typeface="+mn-lt"/>
              </a:rPr>
              <a:t>Ausgang</a:t>
            </a:r>
            <a:r>
              <a:rPr lang="en-GB" sz="2400" dirty="0">
                <a:ea typeface="+mn-lt"/>
                <a:cs typeface="+mn-lt"/>
              </a:rPr>
              <a:t> des </a:t>
            </a:r>
            <a:r>
              <a:rPr lang="en-GB" sz="2400" dirty="0" err="1">
                <a:ea typeface="+mn-lt"/>
                <a:cs typeface="+mn-lt"/>
              </a:rPr>
              <a:t>Streits</a:t>
            </a:r>
            <a:r>
              <a:rPr lang="en-GB" sz="2400" dirty="0">
                <a:ea typeface="+mn-lt"/>
                <a:cs typeface="+mn-lt"/>
              </a:rPr>
              <a:t> war </a:t>
            </a:r>
            <a:r>
              <a:rPr lang="en-GB" sz="2400" dirty="0" err="1">
                <a:ea typeface="+mn-lt"/>
                <a:cs typeface="+mn-lt"/>
              </a:rPr>
              <a:t>eine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Überstimmen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mit</a:t>
            </a:r>
            <a:r>
              <a:rPr lang="en-GB" sz="2400" dirty="0">
                <a:ea typeface="+mn-lt"/>
                <a:cs typeface="+mn-lt"/>
              </a:rPr>
              <a:t>...</a:t>
            </a:r>
            <a:endParaRPr lang="en-US" sz="24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der </a:t>
            </a:r>
            <a:r>
              <a:rPr lang="en-GB" dirty="0" err="1">
                <a:ea typeface="+mn-lt"/>
                <a:cs typeface="+mn-lt"/>
              </a:rPr>
              <a:t>anderen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Meinung</a:t>
            </a:r>
            <a:r>
              <a:rPr lang="en-GB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</a:t>
            </a:r>
            <a:r>
              <a:rPr lang="en-GB" dirty="0" err="1">
                <a:ea typeface="+mn-lt"/>
                <a:cs typeface="+mn-lt"/>
              </a:rPr>
              <a:t>dem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gemeinsamen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Ziel</a:t>
            </a:r>
            <a:r>
              <a:rPr lang="en-GB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563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163B2-DC05-57D1-CC37-754ECACE5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Durchsetzen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2B9BB-3A2E-C88B-AF4D-3B70B0EDF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/>
              <a:t>Im</a:t>
            </a:r>
            <a:r>
              <a:rPr lang="en-GB" sz="2400" dirty="0"/>
              <a:t> </a:t>
            </a:r>
            <a:r>
              <a:rPr lang="en-GB" sz="2400" dirty="0" err="1"/>
              <a:t>Streit</a:t>
            </a:r>
            <a:r>
              <a:rPr lang="en-GB" sz="2400" dirty="0"/>
              <a:t> </a:t>
            </a:r>
            <a:r>
              <a:rPr lang="en-GB" sz="2400" dirty="0" err="1"/>
              <a:t>wird</a:t>
            </a:r>
            <a:r>
              <a:rPr lang="en-GB" sz="2400" dirty="0"/>
              <a:t> die e</a:t>
            </a:r>
            <a:r>
              <a:rPr lang="en-DE" sz="2400" dirty="0"/>
              <a:t>igene Meinung durchgesetzt, Meinung des anderen wird vernachlässigt -&gt; schlechter Ausgang</a:t>
            </a:r>
            <a:endParaRPr lang="en-US" sz="2400" dirty="0">
              <a:cs typeface="Calibri"/>
            </a:endParaRPr>
          </a:p>
          <a:p>
            <a:r>
              <a:rPr lang="en-GB" sz="2400" dirty="0" err="1">
                <a:cs typeface="Calibri"/>
              </a:rPr>
              <a:t>Gründe</a:t>
            </a:r>
            <a:r>
              <a:rPr lang="en-GB" sz="2400" dirty="0">
                <a:cs typeface="Calibri"/>
              </a:rPr>
              <a:t>: </a:t>
            </a:r>
            <a:r>
              <a:rPr lang="en-GB" sz="2400" dirty="0" err="1">
                <a:cs typeface="Calibri"/>
              </a:rPr>
              <a:t>Nicht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zuhören</a:t>
            </a:r>
            <a:r>
              <a:rPr lang="en-GB" sz="2400" dirty="0">
                <a:cs typeface="Calibri"/>
              </a:rPr>
              <a:t>, </a:t>
            </a:r>
            <a:r>
              <a:rPr lang="en-GB" sz="2400" dirty="0" err="1">
                <a:cs typeface="Calibri"/>
              </a:rPr>
              <a:t>unsensibel</a:t>
            </a:r>
            <a:r>
              <a:rPr lang="en-GB" sz="2400" dirty="0">
                <a:cs typeface="Calibri"/>
              </a:rPr>
              <a:t> sein, </a:t>
            </a:r>
            <a:r>
              <a:rPr lang="en-GB" sz="2400" dirty="0" err="1">
                <a:cs typeface="Calibri"/>
              </a:rPr>
              <a:t>Macht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haben</a:t>
            </a:r>
            <a:endParaRPr lang="en-GB" sz="2400" dirty="0">
              <a:cs typeface="Calibri"/>
            </a:endParaRPr>
          </a:p>
          <a:p>
            <a:endParaRPr lang="en-GB" sz="2400" dirty="0">
              <a:cs typeface="Calibri"/>
            </a:endParaRPr>
          </a:p>
          <a:p>
            <a:endParaRPr lang="en-GB" sz="2400" dirty="0">
              <a:cs typeface="Calibri"/>
            </a:endParaRPr>
          </a:p>
          <a:p>
            <a:r>
              <a:rPr lang="en-GB" sz="2400" dirty="0" err="1">
                <a:cs typeface="Calibri"/>
              </a:rPr>
              <a:t>Sprachlich</a:t>
            </a:r>
            <a:r>
              <a:rPr lang="en-GB" sz="2400" dirty="0">
                <a:cs typeface="Calibri"/>
              </a:rPr>
              <a:t>: Der </a:t>
            </a:r>
            <a:r>
              <a:rPr lang="en-GB" sz="2400" dirty="0" err="1">
                <a:cs typeface="Calibri"/>
              </a:rPr>
              <a:t>Ausgang</a:t>
            </a:r>
            <a:r>
              <a:rPr lang="en-GB" sz="2400" dirty="0">
                <a:cs typeface="Calibri"/>
              </a:rPr>
              <a:t> des </a:t>
            </a:r>
            <a:r>
              <a:rPr lang="en-GB" sz="2400" dirty="0" err="1">
                <a:cs typeface="Calibri"/>
              </a:rPr>
              <a:t>Streits</a:t>
            </a:r>
            <a:r>
              <a:rPr lang="en-GB" sz="2400" dirty="0">
                <a:cs typeface="Calibri"/>
              </a:rPr>
              <a:t> war </a:t>
            </a:r>
            <a:r>
              <a:rPr lang="en-GB" sz="2400" dirty="0" err="1">
                <a:cs typeface="Calibri"/>
              </a:rPr>
              <a:t>ein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Durchsetzen</a:t>
            </a:r>
            <a:r>
              <a:rPr lang="en-GB" sz="2400" dirty="0">
                <a:cs typeface="Calibri"/>
              </a:rPr>
              <a:t> von...</a:t>
            </a:r>
          </a:p>
          <a:p>
            <a:pPr lvl="1"/>
            <a:r>
              <a:rPr lang="en-GB" dirty="0">
                <a:cs typeface="Calibri"/>
              </a:rPr>
              <a:t>-&gt; der </a:t>
            </a:r>
            <a:r>
              <a:rPr lang="en-GB" dirty="0" err="1">
                <a:cs typeface="Calibri"/>
              </a:rPr>
              <a:t>eigenen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Meinung</a:t>
            </a:r>
            <a:r>
              <a:rPr lang="en-GB" dirty="0">
                <a:cs typeface="Calibri"/>
              </a:rPr>
              <a:t>.</a:t>
            </a:r>
          </a:p>
          <a:p>
            <a:pPr lvl="1"/>
            <a:r>
              <a:rPr lang="en-GB" dirty="0">
                <a:cs typeface="Calibri"/>
              </a:rPr>
              <a:t>-&gt; der </a:t>
            </a:r>
            <a:r>
              <a:rPr lang="en-GB" dirty="0" err="1">
                <a:cs typeface="Calibri"/>
              </a:rPr>
              <a:t>Konsequenz</a:t>
            </a:r>
            <a:r>
              <a:rPr lang="en-GB" dirty="0">
                <a:cs typeface="Calibri"/>
              </a:rPr>
              <a:t>.</a:t>
            </a:r>
          </a:p>
          <a:p>
            <a:endParaRPr lang="en-DE" sz="2200" dirty="0">
              <a:cs typeface="Calibri"/>
            </a:endParaRPr>
          </a:p>
          <a:p>
            <a:endParaRPr lang="en-DE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115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7B589D-BDF1-FCB7-90A7-841922338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Vermeidung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F97EE-2CBA-8243-C8D2-31779E95A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cs typeface="Calibri"/>
              </a:rPr>
              <a:t>Der </a:t>
            </a:r>
            <a:r>
              <a:rPr lang="en-GB" sz="2400" dirty="0" err="1">
                <a:cs typeface="Calibri"/>
              </a:rPr>
              <a:t>Streit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wird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abgebrochen</a:t>
            </a:r>
            <a:r>
              <a:rPr lang="en-GB" sz="2400" dirty="0">
                <a:cs typeface="Calibri"/>
              </a:rPr>
              <a:t>/ </a:t>
            </a:r>
            <a:r>
              <a:rPr lang="en-GB" sz="2400" dirty="0" err="1">
                <a:cs typeface="Calibri"/>
              </a:rPr>
              <a:t>vermieden</a:t>
            </a:r>
            <a:r>
              <a:rPr lang="en-GB" sz="2400" dirty="0">
                <a:cs typeface="Calibri"/>
              </a:rPr>
              <a:t>. -&gt; </a:t>
            </a:r>
            <a:r>
              <a:rPr lang="en-GB" sz="2400" dirty="0" err="1">
                <a:cs typeface="Calibri"/>
              </a:rPr>
              <a:t>schlechter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Ausgang</a:t>
            </a:r>
            <a:endParaRPr lang="en-GB" sz="2400" dirty="0">
              <a:cs typeface="Calibri"/>
            </a:endParaRPr>
          </a:p>
          <a:p>
            <a:r>
              <a:rPr lang="en-GB" sz="2400" dirty="0" err="1">
                <a:cs typeface="Calibri"/>
              </a:rPr>
              <a:t>Gründe</a:t>
            </a:r>
            <a:r>
              <a:rPr lang="en-GB" sz="2400" dirty="0">
                <a:cs typeface="Calibri"/>
              </a:rPr>
              <a:t>: </a:t>
            </a:r>
            <a:r>
              <a:rPr lang="en-GB" sz="2400" dirty="0" err="1">
                <a:cs typeface="Calibri"/>
              </a:rPr>
              <a:t>niemand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kann</a:t>
            </a:r>
            <a:r>
              <a:rPr lang="en-GB" sz="2400" dirty="0">
                <a:cs typeface="Calibri"/>
              </a:rPr>
              <a:t> "</a:t>
            </a:r>
            <a:r>
              <a:rPr lang="en-GB" sz="2400" dirty="0" err="1">
                <a:cs typeface="Calibri"/>
              </a:rPr>
              <a:t>gewinnen</a:t>
            </a:r>
            <a:r>
              <a:rPr lang="en-GB" sz="2400" dirty="0">
                <a:cs typeface="Calibri"/>
              </a:rPr>
              <a:t>", </a:t>
            </a:r>
            <a:r>
              <a:rPr lang="en-GB" sz="2400" dirty="0" err="1">
                <a:cs typeface="Calibri"/>
              </a:rPr>
              <a:t>kein</a:t>
            </a:r>
            <a:r>
              <a:rPr lang="en-GB" sz="2400" dirty="0">
                <a:cs typeface="Calibri"/>
              </a:rPr>
              <a:t> Interesse an </a:t>
            </a:r>
            <a:r>
              <a:rPr lang="en-GB" sz="2400" dirty="0" err="1">
                <a:cs typeface="Calibri"/>
              </a:rPr>
              <a:t>Lösung</a:t>
            </a:r>
            <a:r>
              <a:rPr lang="en-GB" sz="2400" dirty="0">
                <a:cs typeface="Calibri"/>
              </a:rPr>
              <a:t>, </a:t>
            </a:r>
            <a:r>
              <a:rPr lang="en-GB" sz="2400" dirty="0" err="1">
                <a:cs typeface="Calibri"/>
              </a:rPr>
              <a:t>Handeln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aus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dem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Weg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gehen</a:t>
            </a:r>
            <a:endParaRPr lang="en-GB" sz="2400" dirty="0">
              <a:cs typeface="Calibri"/>
            </a:endParaRPr>
          </a:p>
          <a:p>
            <a:endParaRPr lang="en-GB" sz="2400" dirty="0">
              <a:cs typeface="Calibri"/>
            </a:endParaRPr>
          </a:p>
          <a:p>
            <a:r>
              <a:rPr lang="en-GB" sz="2400" dirty="0" err="1">
                <a:ea typeface="+mn-lt"/>
                <a:cs typeface="+mn-lt"/>
              </a:rPr>
              <a:t>Sprachlich</a:t>
            </a:r>
            <a:r>
              <a:rPr lang="en-GB" sz="2400" dirty="0">
                <a:ea typeface="+mn-lt"/>
                <a:cs typeface="+mn-lt"/>
              </a:rPr>
              <a:t>: Der </a:t>
            </a:r>
            <a:r>
              <a:rPr lang="en-GB" sz="2400" dirty="0" err="1">
                <a:ea typeface="+mn-lt"/>
                <a:cs typeface="+mn-lt"/>
              </a:rPr>
              <a:t>Ausgang</a:t>
            </a:r>
            <a:r>
              <a:rPr lang="en-GB" sz="2400" dirty="0">
                <a:ea typeface="+mn-lt"/>
                <a:cs typeface="+mn-lt"/>
              </a:rPr>
              <a:t> des </a:t>
            </a:r>
            <a:r>
              <a:rPr lang="en-GB" sz="2400" dirty="0" err="1">
                <a:ea typeface="+mn-lt"/>
                <a:cs typeface="+mn-lt"/>
              </a:rPr>
              <a:t>Streits</a:t>
            </a:r>
            <a:r>
              <a:rPr lang="en-GB" sz="2400" dirty="0">
                <a:ea typeface="+mn-lt"/>
                <a:cs typeface="+mn-lt"/>
              </a:rPr>
              <a:t> war </a:t>
            </a:r>
            <a:r>
              <a:rPr lang="en-GB" sz="2400" dirty="0" err="1">
                <a:ea typeface="+mn-lt"/>
                <a:cs typeface="+mn-lt"/>
              </a:rPr>
              <a:t>eine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Vermeidung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durch</a:t>
            </a:r>
            <a:r>
              <a:rPr lang="en-GB" sz="2400" dirty="0">
                <a:ea typeface="+mn-lt"/>
                <a:cs typeface="+mn-lt"/>
              </a:rPr>
              <a:t>...</a:t>
            </a:r>
            <a:endParaRPr lang="en-US" sz="24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</a:t>
            </a:r>
            <a:r>
              <a:rPr lang="en-GB" dirty="0" err="1">
                <a:ea typeface="+mn-lt"/>
                <a:cs typeface="+mn-lt"/>
              </a:rPr>
              <a:t>Weggehen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lvl="1"/>
            <a:r>
              <a:rPr lang="en-GB" dirty="0">
                <a:cs typeface="Calibri"/>
              </a:rPr>
              <a:t>-&gt; das Thema </a:t>
            </a:r>
            <a:r>
              <a:rPr lang="en-GB" dirty="0" err="1">
                <a:cs typeface="Calibri"/>
              </a:rPr>
              <a:t>wechseln</a:t>
            </a:r>
            <a:r>
              <a:rPr lang="en-GB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711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E77B9-0CEF-CB9E-AAA6-541CCC554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Aufgeben</a:t>
            </a:r>
            <a:endParaRPr lang="en-US" sz="54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8FDAF-B24B-DA4D-24D9-71A1A56FF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cs typeface="Calibri"/>
              </a:rPr>
              <a:t>Im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Streit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ändert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jemand</a:t>
            </a:r>
            <a:r>
              <a:rPr lang="en-US" sz="2400" dirty="0">
                <a:cs typeface="Calibri"/>
              </a:rPr>
              <a:t> seine </a:t>
            </a:r>
            <a:r>
              <a:rPr lang="en-US" sz="2400" dirty="0" err="1">
                <a:cs typeface="Calibri"/>
              </a:rPr>
              <a:t>Meinung</a:t>
            </a:r>
            <a:r>
              <a:rPr lang="en-US" sz="2400" dirty="0">
                <a:cs typeface="Calibri"/>
              </a:rPr>
              <a:t>. -&gt; </a:t>
            </a:r>
            <a:r>
              <a:rPr lang="en-US" sz="2400" dirty="0" err="1">
                <a:cs typeface="Calibri"/>
              </a:rPr>
              <a:t>gutes</a:t>
            </a:r>
            <a:r>
              <a:rPr lang="en-US" sz="2400" dirty="0">
                <a:cs typeface="Calibri"/>
              </a:rPr>
              <a:t> Ende</a:t>
            </a:r>
          </a:p>
          <a:p>
            <a:r>
              <a:rPr lang="en-US" sz="2400" dirty="0" err="1">
                <a:cs typeface="Calibri"/>
              </a:rPr>
              <a:t>Gründe</a:t>
            </a:r>
            <a:r>
              <a:rPr lang="en-US" sz="2400" dirty="0">
                <a:cs typeface="Calibri"/>
              </a:rPr>
              <a:t>: </a:t>
            </a:r>
            <a:r>
              <a:rPr lang="en-US" sz="2400" dirty="0" err="1">
                <a:cs typeface="Calibri"/>
              </a:rPr>
              <a:t>weiteres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Streiten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wird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nachgegeben</a:t>
            </a:r>
            <a:r>
              <a:rPr lang="en-US" sz="2400" dirty="0">
                <a:cs typeface="Calibri"/>
              </a:rPr>
              <a:t>, man </a:t>
            </a:r>
            <a:r>
              <a:rPr lang="en-US" sz="2400" dirty="0" err="1">
                <a:cs typeface="Calibri"/>
              </a:rPr>
              <a:t>wird</a:t>
            </a:r>
            <a:r>
              <a:rPr lang="en-US" sz="2400" dirty="0">
                <a:cs typeface="Calibri"/>
              </a:rPr>
              <a:t> von der </a:t>
            </a:r>
            <a:r>
              <a:rPr lang="en-US" sz="2400" dirty="0" err="1">
                <a:cs typeface="Calibri"/>
              </a:rPr>
              <a:t>anderen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Meinung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überzeugt</a:t>
            </a:r>
            <a:r>
              <a:rPr lang="en-US" sz="2400" dirty="0">
                <a:cs typeface="Calibri"/>
              </a:rPr>
              <a:t>/ </a:t>
            </a:r>
            <a:r>
              <a:rPr lang="en-US" sz="2400" dirty="0" err="1">
                <a:cs typeface="Calibri"/>
              </a:rPr>
              <a:t>gibt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ihr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Recht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GB" sz="2400" dirty="0" err="1">
                <a:ea typeface="+mn-lt"/>
                <a:cs typeface="+mn-lt"/>
              </a:rPr>
              <a:t>Sprachlich</a:t>
            </a:r>
            <a:r>
              <a:rPr lang="en-GB" sz="2400" dirty="0">
                <a:ea typeface="+mn-lt"/>
                <a:cs typeface="+mn-lt"/>
              </a:rPr>
              <a:t>: Der </a:t>
            </a:r>
            <a:r>
              <a:rPr lang="en-GB" sz="2400" dirty="0" err="1">
                <a:ea typeface="+mn-lt"/>
                <a:cs typeface="+mn-lt"/>
              </a:rPr>
              <a:t>Ausgang</a:t>
            </a:r>
            <a:r>
              <a:rPr lang="en-GB" sz="2400" dirty="0">
                <a:ea typeface="+mn-lt"/>
                <a:cs typeface="+mn-lt"/>
              </a:rPr>
              <a:t> des </a:t>
            </a:r>
            <a:r>
              <a:rPr lang="en-GB" sz="2400" dirty="0" err="1">
                <a:ea typeface="+mn-lt"/>
                <a:cs typeface="+mn-lt"/>
              </a:rPr>
              <a:t>Streits</a:t>
            </a:r>
            <a:r>
              <a:rPr lang="en-GB" sz="2400" dirty="0">
                <a:ea typeface="+mn-lt"/>
                <a:cs typeface="+mn-lt"/>
              </a:rPr>
              <a:t> war </a:t>
            </a:r>
            <a:r>
              <a:rPr lang="en-GB" sz="2400" dirty="0" err="1">
                <a:ea typeface="+mn-lt"/>
                <a:cs typeface="+mn-lt"/>
              </a:rPr>
              <a:t>ein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Aufgeben</a:t>
            </a:r>
            <a:r>
              <a:rPr lang="en-GB" sz="2400" dirty="0">
                <a:ea typeface="+mn-lt"/>
                <a:cs typeface="+mn-lt"/>
              </a:rPr>
              <a:t> von ...</a:t>
            </a:r>
            <a:endParaRPr lang="en-US" sz="24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der </a:t>
            </a:r>
            <a:r>
              <a:rPr lang="en-GB" dirty="0" err="1">
                <a:ea typeface="+mn-lt"/>
                <a:cs typeface="+mn-lt"/>
              </a:rPr>
              <a:t>eigenen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Meinung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lvl="1"/>
            <a:r>
              <a:rPr lang="en-GB" dirty="0">
                <a:cs typeface="Calibri" panose="020F0502020204030204"/>
              </a:rPr>
              <a:t>-&gt; </a:t>
            </a:r>
            <a:r>
              <a:rPr lang="en-GB" dirty="0" err="1">
                <a:cs typeface="Calibri" panose="020F0502020204030204"/>
              </a:rPr>
              <a:t>dem</a:t>
            </a:r>
            <a:r>
              <a:rPr lang="en-GB" dirty="0">
                <a:cs typeface="Calibri" panose="020F0502020204030204"/>
              </a:rPr>
              <a:t> </a:t>
            </a:r>
            <a:r>
              <a:rPr lang="en-GB" dirty="0" err="1">
                <a:cs typeface="Calibri" panose="020F0502020204030204"/>
              </a:rPr>
              <a:t>eigenen</a:t>
            </a:r>
            <a:r>
              <a:rPr lang="en-GB" dirty="0">
                <a:cs typeface="Calibri" panose="020F0502020204030204"/>
              </a:rPr>
              <a:t> </a:t>
            </a:r>
            <a:r>
              <a:rPr lang="en-GB" dirty="0" err="1">
                <a:cs typeface="Calibri" panose="020F0502020204030204"/>
              </a:rPr>
              <a:t>Ziel</a:t>
            </a:r>
            <a:r>
              <a:rPr lang="en-GB" dirty="0">
                <a:cs typeface="Calibri" panose="020F0502020204030204"/>
              </a:rPr>
              <a:t>.</a:t>
            </a:r>
          </a:p>
          <a:p>
            <a:endParaRPr lang="en-DE" sz="22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310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5E1BD2-C8F8-38E4-ADDB-24B671B3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DE" sz="5400">
                <a:solidFill>
                  <a:srgbClr val="FFFFFF"/>
                </a:solidFill>
              </a:rPr>
              <a:t>Kompromiss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2D2DA-1577-FFA8-40B9-6442E9831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solidFill>
                  <a:srgbClr val="202124"/>
                </a:solidFill>
                <a:cs typeface="Calibri"/>
              </a:rPr>
              <a:t>Der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Streit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endet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in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einer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gemeinsamen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Lösung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. -&gt;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gutes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Ende</a:t>
            </a:r>
          </a:p>
          <a:p>
            <a:r>
              <a:rPr lang="en-GB" sz="2400" dirty="0" err="1">
                <a:solidFill>
                  <a:srgbClr val="202124"/>
                </a:solidFill>
                <a:cs typeface="Calibri"/>
              </a:rPr>
              <a:t>Gründe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: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beide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Meinungen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haben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teilweise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Recht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,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Streit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kann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nicht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anders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enden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,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beide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Seiten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sollen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</a:t>
            </a:r>
            <a:r>
              <a:rPr lang="en-GB" sz="2400" dirty="0" err="1">
                <a:solidFill>
                  <a:srgbClr val="202124"/>
                </a:solidFill>
                <a:cs typeface="Calibri"/>
              </a:rPr>
              <a:t>zufrieden</a:t>
            </a:r>
            <a:r>
              <a:rPr lang="en-GB" sz="2400" dirty="0">
                <a:solidFill>
                  <a:srgbClr val="202124"/>
                </a:solidFill>
                <a:cs typeface="Calibri"/>
              </a:rPr>
              <a:t> sein</a:t>
            </a:r>
          </a:p>
          <a:p>
            <a:endParaRPr lang="en-GB" sz="2400" dirty="0">
              <a:solidFill>
                <a:srgbClr val="202124"/>
              </a:solidFill>
              <a:cs typeface="Calibri"/>
            </a:endParaRPr>
          </a:p>
          <a:p>
            <a:r>
              <a:rPr lang="en-GB" sz="2400" dirty="0" err="1">
                <a:ea typeface="+mn-lt"/>
                <a:cs typeface="+mn-lt"/>
              </a:rPr>
              <a:t>Sprachlich</a:t>
            </a:r>
            <a:r>
              <a:rPr lang="en-GB" sz="2400" dirty="0">
                <a:ea typeface="+mn-lt"/>
                <a:cs typeface="+mn-lt"/>
              </a:rPr>
              <a:t>: Der </a:t>
            </a:r>
            <a:r>
              <a:rPr lang="en-GB" sz="2400" dirty="0" err="1">
                <a:ea typeface="+mn-lt"/>
                <a:cs typeface="+mn-lt"/>
              </a:rPr>
              <a:t>Ausgang</a:t>
            </a:r>
            <a:r>
              <a:rPr lang="en-GB" sz="2400" dirty="0">
                <a:ea typeface="+mn-lt"/>
                <a:cs typeface="+mn-lt"/>
              </a:rPr>
              <a:t> des </a:t>
            </a:r>
            <a:r>
              <a:rPr lang="en-GB" sz="2400" dirty="0" err="1">
                <a:ea typeface="+mn-lt"/>
                <a:cs typeface="+mn-lt"/>
              </a:rPr>
              <a:t>Streits</a:t>
            </a:r>
            <a:r>
              <a:rPr lang="en-GB" sz="2400" dirty="0">
                <a:ea typeface="+mn-lt"/>
                <a:cs typeface="+mn-lt"/>
              </a:rPr>
              <a:t> war </a:t>
            </a:r>
            <a:r>
              <a:rPr lang="en-GB" sz="2400" dirty="0" err="1">
                <a:ea typeface="+mn-lt"/>
                <a:cs typeface="+mn-lt"/>
              </a:rPr>
              <a:t>ein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Kompromiss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über</a:t>
            </a:r>
            <a:r>
              <a:rPr lang="en-GB" sz="2400" dirty="0">
                <a:ea typeface="+mn-lt"/>
                <a:cs typeface="+mn-lt"/>
              </a:rPr>
              <a:t>...</a:t>
            </a:r>
            <a:endParaRPr lang="en-US" sz="2400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den </a:t>
            </a:r>
            <a:r>
              <a:rPr lang="en-GB" dirty="0" err="1">
                <a:ea typeface="+mn-lt"/>
                <a:cs typeface="+mn-lt"/>
              </a:rPr>
              <a:t>Mittelweg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beider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Meinungen</a:t>
            </a:r>
            <a:r>
              <a:rPr lang="en-GB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-&gt; </a:t>
            </a:r>
            <a:r>
              <a:rPr lang="en-GB" dirty="0" err="1">
                <a:ea typeface="+mn-lt"/>
                <a:cs typeface="+mn-lt"/>
              </a:rPr>
              <a:t>eine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Handlung</a:t>
            </a:r>
            <a:r>
              <a:rPr lang="en-GB" dirty="0">
                <a:ea typeface="+mn-lt"/>
                <a:cs typeface="+mn-lt"/>
              </a:rPr>
              <a:t>, die </a:t>
            </a:r>
            <a:r>
              <a:rPr lang="en-GB" dirty="0" err="1">
                <a:ea typeface="+mn-lt"/>
                <a:cs typeface="+mn-lt"/>
              </a:rPr>
              <a:t>beiden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etwas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bringt</a:t>
            </a:r>
            <a:r>
              <a:rPr lang="en-GB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  <a:p>
            <a:endParaRPr lang="en-GB" sz="2400" dirty="0">
              <a:solidFill>
                <a:srgbClr val="202124"/>
              </a:solidFill>
              <a:cs typeface="Calibri"/>
            </a:endParaRPr>
          </a:p>
          <a:p>
            <a:endParaRPr lang="en-DE" sz="2200" dirty="0">
              <a:solidFill>
                <a:srgbClr val="00000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7527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3412A-D4AF-A46E-5C45-346686A42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6" y="97818"/>
            <a:ext cx="10515600" cy="1078525"/>
          </a:xfrm>
        </p:spPr>
        <p:txBody>
          <a:bodyPr>
            <a:normAutofit/>
          </a:bodyPr>
          <a:lstStyle/>
          <a:p>
            <a:r>
              <a:rPr lang="en-US" sz="5400" dirty="0" err="1">
                <a:cs typeface="Calibri Light"/>
              </a:rPr>
              <a:t>Sprachhilfen</a:t>
            </a:r>
            <a:endParaRPr lang="en-US" sz="5400" dirty="0">
              <a:cs typeface="Calibri Light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7BB7F47-D4FE-C6D3-8377-A48BB0816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661" b="16601"/>
          <a:stretch/>
        </p:blipFill>
        <p:spPr>
          <a:xfrm>
            <a:off x="130628" y="961532"/>
            <a:ext cx="11773436" cy="18107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DB4B04A-E2BE-795B-5DE8-8F2186153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116" y="1441439"/>
            <a:ext cx="11375570" cy="322889"/>
          </a:xfrm>
          <a:prstGeom prst="rect">
            <a:avLst/>
          </a:prstGeo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95176339-7DC3-F8A3-1FE3-9C321F35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935" y="1431396"/>
            <a:ext cx="3391435" cy="5059972"/>
          </a:xfrm>
        </p:spPr>
        <p:txBody>
          <a:bodyPr>
            <a:normAutofit/>
          </a:bodyPr>
          <a:lstStyle/>
          <a:p>
            <a:pPr lvl="0"/>
            <a:r>
              <a:rPr lang="en-US" sz="2000" i="1" u="sng" dirty="0" err="1"/>
              <a:t>Ausgang</a:t>
            </a:r>
            <a:r>
              <a:rPr lang="en-US" sz="2000" i="1" u="sng" dirty="0"/>
              <a:t> </a:t>
            </a:r>
            <a:r>
              <a:rPr lang="en-US" sz="2000" i="1" u="sng" dirty="0" err="1"/>
              <a:t>eines</a:t>
            </a:r>
            <a:r>
              <a:rPr lang="en-US" sz="2000" i="1" u="sng" dirty="0"/>
              <a:t> </a:t>
            </a:r>
            <a:r>
              <a:rPr lang="en-US" sz="2000" i="1" u="sng" dirty="0" err="1"/>
              <a:t>Streits</a:t>
            </a:r>
            <a:r>
              <a:rPr lang="en-US" sz="2000" i="1" u="sng" dirty="0"/>
              <a:t> </a:t>
            </a:r>
            <a:r>
              <a:rPr lang="en-US" sz="2000" dirty="0"/>
              <a:t>= </a:t>
            </a:r>
            <a:r>
              <a:rPr lang="en-US" sz="2000" dirty="0" err="1"/>
              <a:t>Ergebnis</a:t>
            </a:r>
            <a:r>
              <a:rPr lang="en-US" sz="2000" dirty="0"/>
              <a:t> des </a:t>
            </a:r>
            <a:r>
              <a:rPr lang="en-US" sz="2000" dirty="0" err="1"/>
              <a:t>Streits</a:t>
            </a:r>
            <a:r>
              <a:rPr lang="en-US" sz="2000" dirty="0"/>
              <a:t> (gut/ </a:t>
            </a:r>
            <a:r>
              <a:rPr lang="en-US" sz="2000" dirty="0" err="1"/>
              <a:t>schlecht</a:t>
            </a:r>
            <a:r>
              <a:rPr lang="en-US" sz="2000" dirty="0"/>
              <a:t>) -&gt; Verb: Der </a:t>
            </a:r>
            <a:r>
              <a:rPr lang="en-US" sz="2000" dirty="0" err="1"/>
              <a:t>Streit</a:t>
            </a:r>
            <a:r>
              <a:rPr lang="en-US" sz="2000" dirty="0"/>
              <a:t> </a:t>
            </a:r>
            <a:r>
              <a:rPr lang="en-US" sz="2000" dirty="0" err="1"/>
              <a:t>geht</a:t>
            </a:r>
            <a:r>
              <a:rPr lang="en-US" sz="2000" dirty="0"/>
              <a:t> … </a:t>
            </a:r>
            <a:r>
              <a:rPr lang="en-US" sz="2000" dirty="0" err="1"/>
              <a:t>aus.</a:t>
            </a:r>
            <a:endParaRPr lang="en-US" sz="2000" dirty="0"/>
          </a:p>
          <a:p>
            <a:pPr lvl="0"/>
            <a:r>
              <a:rPr lang="en-US" sz="2000" i="1" u="sng" dirty="0"/>
              <a:t>Eine Situation </a:t>
            </a:r>
            <a:r>
              <a:rPr lang="en-US" sz="2000" i="1" u="sng" dirty="0" err="1"/>
              <a:t>entschärfen</a:t>
            </a:r>
            <a:r>
              <a:rPr lang="en-US" sz="2000" i="1" u="sng" dirty="0"/>
              <a:t> </a:t>
            </a:r>
            <a:r>
              <a:rPr lang="en-US" sz="2000" dirty="0"/>
              <a:t>= Eine Situation </a:t>
            </a:r>
            <a:r>
              <a:rPr lang="en-US" sz="2000" dirty="0" err="1"/>
              <a:t>weniger</a:t>
            </a:r>
            <a:r>
              <a:rPr lang="en-US" sz="2000" dirty="0"/>
              <a:t> </a:t>
            </a:r>
            <a:r>
              <a:rPr lang="en-US" sz="2000" dirty="0" err="1"/>
              <a:t>angespannt</a:t>
            </a:r>
            <a:r>
              <a:rPr lang="en-US" sz="2000" dirty="0"/>
              <a:t> </a:t>
            </a:r>
            <a:r>
              <a:rPr lang="en-US" sz="2000" dirty="0" err="1"/>
              <a:t>machen</a:t>
            </a:r>
            <a:r>
              <a:rPr lang="en-US" sz="2000" dirty="0"/>
              <a:t> -&gt; Die Person </a:t>
            </a:r>
            <a:r>
              <a:rPr lang="en-US" sz="2000" dirty="0" err="1"/>
              <a:t>reagiert</a:t>
            </a:r>
            <a:r>
              <a:rPr lang="en-US" sz="2000" dirty="0"/>
              <a:t> </a:t>
            </a:r>
            <a:r>
              <a:rPr lang="en-US" sz="2000" dirty="0" err="1"/>
              <a:t>entschärfend</a:t>
            </a:r>
            <a:r>
              <a:rPr lang="en-US" sz="2000" dirty="0"/>
              <a:t> </a:t>
            </a:r>
            <a:r>
              <a:rPr lang="en-US" sz="2000" dirty="0" err="1"/>
              <a:t>durch</a:t>
            </a:r>
            <a:r>
              <a:rPr lang="en-US" sz="2000" dirty="0"/>
              <a:t>...</a:t>
            </a:r>
          </a:p>
          <a:p>
            <a:pPr lvl="0"/>
            <a:r>
              <a:rPr lang="en-US" sz="2000" i="1" u="sng" dirty="0"/>
              <a:t>Eine Situation </a:t>
            </a:r>
            <a:r>
              <a:rPr lang="en-US" sz="2000" i="1" u="sng" dirty="0" err="1"/>
              <a:t>verschärfen</a:t>
            </a:r>
            <a:r>
              <a:rPr lang="en-US" sz="2000" i="1" u="sng" dirty="0"/>
              <a:t> </a:t>
            </a:r>
            <a:r>
              <a:rPr lang="en-US" sz="2000" dirty="0"/>
              <a:t>= Eine Situation </a:t>
            </a:r>
            <a:r>
              <a:rPr lang="en-US" sz="2000" dirty="0" err="1"/>
              <a:t>angespannter</a:t>
            </a:r>
            <a:r>
              <a:rPr lang="en-US" sz="2000" dirty="0"/>
              <a:t> </a:t>
            </a:r>
            <a:r>
              <a:rPr lang="en-US" sz="2000" dirty="0" err="1"/>
              <a:t>machen</a:t>
            </a:r>
            <a:r>
              <a:rPr lang="en-US" sz="2000" dirty="0"/>
              <a:t>/ </a:t>
            </a:r>
            <a:r>
              <a:rPr lang="en-US" sz="2000" dirty="0" err="1"/>
              <a:t>provozieren</a:t>
            </a:r>
            <a:endParaRPr lang="en-US" sz="2000" dirty="0"/>
          </a:p>
          <a:p>
            <a:pPr lvl="0"/>
            <a:r>
              <a:rPr lang="en-US" sz="2000" dirty="0"/>
              <a:t>Eine Person </a:t>
            </a:r>
            <a:r>
              <a:rPr lang="en-US" sz="2000" dirty="0" err="1"/>
              <a:t>äußert</a:t>
            </a:r>
            <a:r>
              <a:rPr lang="en-US" sz="2000" dirty="0"/>
              <a:t> </a:t>
            </a:r>
            <a:r>
              <a:rPr lang="en-US" sz="2000" dirty="0" err="1"/>
              <a:t>ihre</a:t>
            </a:r>
            <a:r>
              <a:rPr lang="en-US" sz="2000" dirty="0"/>
              <a:t> </a:t>
            </a:r>
            <a:r>
              <a:rPr lang="en-US" sz="2000" dirty="0" err="1"/>
              <a:t>Gefühle</a:t>
            </a:r>
            <a:r>
              <a:rPr lang="en-US" sz="2000" dirty="0"/>
              <a:t> </a:t>
            </a:r>
            <a:r>
              <a:rPr lang="en-US" sz="2000" dirty="0" err="1"/>
              <a:t>durch</a:t>
            </a:r>
            <a:r>
              <a:rPr lang="en-US" sz="2000" dirty="0"/>
              <a:t>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09214B-B22C-EA56-CB72-17AAC8E16D45}"/>
              </a:ext>
            </a:extLst>
          </p:cNvPr>
          <p:cNvSpPr txBox="1"/>
          <p:nvPr/>
        </p:nvSpPr>
        <p:spPr>
          <a:xfrm>
            <a:off x="3918859" y="1110413"/>
            <a:ext cx="8224694" cy="55861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1</a:t>
            </a:r>
            <a:r>
              <a:rPr lang="en-US" sz="2400" dirty="0">
                <a:cs typeface="Calibri" panose="020F0502020204030204"/>
              </a:rPr>
              <a:t>: Die </a:t>
            </a:r>
            <a:r>
              <a:rPr lang="en-US" sz="2400" dirty="0" err="1">
                <a:cs typeface="Calibri" panose="020F0502020204030204"/>
              </a:rPr>
              <a:t>Personen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im</a:t>
            </a:r>
            <a:r>
              <a:rPr lang="en-US" sz="2400" dirty="0">
                <a:cs typeface="Calibri" panose="020F0502020204030204"/>
              </a:rPr>
              <a:t> Dialog </a:t>
            </a:r>
            <a:r>
              <a:rPr lang="en-US" sz="2400" dirty="0" err="1">
                <a:cs typeface="Calibri" panose="020F0502020204030204"/>
              </a:rPr>
              <a:t>waren</a:t>
            </a:r>
            <a:r>
              <a:rPr lang="en-US" sz="2400" dirty="0">
                <a:cs typeface="Calibri" panose="020F0502020204030204"/>
              </a:rPr>
              <a:t>... Sind </a:t>
            </a:r>
            <a:r>
              <a:rPr lang="en-US" sz="2400" dirty="0" err="1">
                <a:cs typeface="Calibri" panose="020F0502020204030204"/>
              </a:rPr>
              <a:t>sind</a:t>
            </a:r>
            <a:r>
              <a:rPr lang="en-US" sz="2400" dirty="0">
                <a:cs typeface="Calibri" panose="020F0502020204030204"/>
              </a:rPr>
              <a:t> Freunde/ </a:t>
            </a:r>
            <a:r>
              <a:rPr lang="en-US" sz="2400" dirty="0" err="1">
                <a:cs typeface="Calibri" panose="020F0502020204030204"/>
              </a:rPr>
              <a:t>Geschwister</a:t>
            </a:r>
            <a:r>
              <a:rPr lang="en-US" sz="2400" dirty="0">
                <a:cs typeface="Calibri" panose="020F0502020204030204"/>
              </a:rPr>
              <a:t>...</a:t>
            </a:r>
            <a:endParaRPr lang="en-US" sz="2400" dirty="0"/>
          </a:p>
          <a:p>
            <a:endParaRPr lang="en-US" sz="1100" dirty="0">
              <a:cs typeface="Calibri" panose="020F0502020204030204"/>
            </a:endParaRPr>
          </a:p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2</a:t>
            </a:r>
            <a:r>
              <a:rPr lang="en-US" sz="2400" dirty="0">
                <a:cs typeface="Calibri" panose="020F0502020204030204"/>
              </a:rPr>
              <a:t>: Das Thema des </a:t>
            </a:r>
            <a:r>
              <a:rPr lang="en-US" sz="2400" dirty="0" err="1">
                <a:cs typeface="Calibri" panose="020F0502020204030204"/>
              </a:rPr>
              <a:t>Streits</a:t>
            </a:r>
            <a:r>
              <a:rPr lang="en-US" sz="2400" dirty="0">
                <a:cs typeface="Calibri" panose="020F0502020204030204"/>
              </a:rPr>
              <a:t> war... Es </a:t>
            </a:r>
            <a:r>
              <a:rPr lang="en-US" sz="2400" dirty="0" err="1">
                <a:cs typeface="Calibri" panose="020F0502020204030204"/>
              </a:rPr>
              <a:t>ging</a:t>
            </a:r>
            <a:r>
              <a:rPr lang="en-US" sz="2400" dirty="0">
                <a:cs typeface="Calibri" panose="020F0502020204030204"/>
              </a:rPr>
              <a:t> um...</a:t>
            </a:r>
          </a:p>
          <a:p>
            <a:endParaRPr lang="en-US" sz="1400" dirty="0">
              <a:cs typeface="Calibri" panose="020F0502020204030204"/>
            </a:endParaRPr>
          </a:p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3</a:t>
            </a:r>
            <a:r>
              <a:rPr lang="en-US" sz="2400" dirty="0">
                <a:cs typeface="Calibri" panose="020F0502020204030204"/>
              </a:rPr>
              <a:t>: Der </a:t>
            </a:r>
            <a:r>
              <a:rPr lang="en-US" sz="2400" dirty="0" err="1">
                <a:cs typeface="Calibri" panose="020F0502020204030204"/>
              </a:rPr>
              <a:t>Streit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ist</a:t>
            </a:r>
            <a:r>
              <a:rPr lang="en-US" sz="2400" dirty="0">
                <a:cs typeface="Calibri" panose="020F0502020204030204"/>
              </a:rPr>
              <a:t> gut/ </a:t>
            </a:r>
            <a:r>
              <a:rPr lang="en-US" sz="2400" dirty="0" err="1">
                <a:cs typeface="Calibri" panose="020F0502020204030204"/>
              </a:rPr>
              <a:t>schlecht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ausgegangen</a:t>
            </a:r>
            <a:r>
              <a:rPr lang="en-US" sz="2400" dirty="0">
                <a:cs typeface="Calibri" panose="020F0502020204030204"/>
              </a:rPr>
              <a:t>. Das </a:t>
            </a:r>
            <a:r>
              <a:rPr lang="en-US" sz="2400" dirty="0" err="1">
                <a:cs typeface="Calibri" panose="020F0502020204030204"/>
              </a:rPr>
              <a:t>Ergebnis</a:t>
            </a:r>
            <a:r>
              <a:rPr lang="en-US" sz="2400" dirty="0">
                <a:cs typeface="Calibri" panose="020F0502020204030204"/>
              </a:rPr>
              <a:t> war </a:t>
            </a:r>
            <a:r>
              <a:rPr lang="en-US" sz="2400" dirty="0" err="1">
                <a:cs typeface="Calibri" panose="020F0502020204030204"/>
              </a:rPr>
              <a:t>ein</a:t>
            </a:r>
            <a:r>
              <a:rPr lang="en-US" sz="2400" dirty="0">
                <a:cs typeface="Calibri" panose="020F0502020204030204"/>
              </a:rPr>
              <a:t>... -&gt; </a:t>
            </a:r>
            <a:r>
              <a:rPr lang="en-US" sz="2400" dirty="0" err="1">
                <a:cs typeface="Calibri" panose="020F0502020204030204"/>
              </a:rPr>
              <a:t>Durchsetzen</a:t>
            </a:r>
            <a:r>
              <a:rPr lang="en-US" sz="2400" dirty="0">
                <a:cs typeface="Calibri" panose="020F0502020204030204"/>
              </a:rPr>
              <a:t> von..., </a:t>
            </a:r>
            <a:r>
              <a:rPr lang="en-US" sz="2400" dirty="0" err="1">
                <a:cs typeface="Calibri" panose="020F0502020204030204"/>
              </a:rPr>
              <a:t>Scheitern</a:t>
            </a:r>
            <a:r>
              <a:rPr lang="en-US" sz="2400" dirty="0">
                <a:cs typeface="Calibri" panose="020F0502020204030204"/>
              </a:rPr>
              <a:t> an..., </a:t>
            </a:r>
            <a:r>
              <a:rPr lang="en-US" sz="2400" dirty="0" err="1">
                <a:cs typeface="Calibri" panose="020F0502020204030204"/>
              </a:rPr>
              <a:t>Vermeidung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durch</a:t>
            </a:r>
            <a:r>
              <a:rPr lang="en-US" sz="2400" dirty="0">
                <a:cs typeface="Calibri" panose="020F0502020204030204"/>
              </a:rPr>
              <a:t>..., </a:t>
            </a:r>
            <a:r>
              <a:rPr lang="en-US" sz="2400" dirty="0" err="1">
                <a:cs typeface="Calibri" panose="020F0502020204030204"/>
              </a:rPr>
              <a:t>Übereinstimmen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mit</a:t>
            </a:r>
            <a:r>
              <a:rPr lang="en-US" sz="2400" dirty="0">
                <a:cs typeface="Calibri" panose="020F0502020204030204"/>
              </a:rPr>
              <a:t>..., </a:t>
            </a:r>
            <a:r>
              <a:rPr lang="en-US" sz="2400" dirty="0" err="1">
                <a:cs typeface="Calibri" panose="020F0502020204030204"/>
              </a:rPr>
              <a:t>Aufgeben</a:t>
            </a:r>
            <a:r>
              <a:rPr lang="en-US" sz="2400" dirty="0">
                <a:cs typeface="Calibri" panose="020F0502020204030204"/>
              </a:rPr>
              <a:t> von...., </a:t>
            </a:r>
            <a:r>
              <a:rPr lang="en-US" sz="2400" dirty="0" err="1">
                <a:cs typeface="Calibri" panose="020F0502020204030204"/>
              </a:rPr>
              <a:t>Kompromiss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über</a:t>
            </a:r>
            <a:r>
              <a:rPr lang="en-US" sz="2400" dirty="0">
                <a:cs typeface="Calibri" panose="020F0502020204030204"/>
              </a:rPr>
              <a:t>...</a:t>
            </a:r>
          </a:p>
          <a:p>
            <a:endParaRPr lang="en-US" sz="1200" dirty="0">
              <a:cs typeface="Calibri" panose="020F0502020204030204"/>
            </a:endParaRPr>
          </a:p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4</a:t>
            </a:r>
            <a:r>
              <a:rPr lang="en-US" sz="2400" dirty="0">
                <a:cs typeface="Calibri" panose="020F0502020204030204"/>
              </a:rPr>
              <a:t>: An der </a:t>
            </a:r>
            <a:r>
              <a:rPr lang="en-US" sz="2400" dirty="0" err="1">
                <a:cs typeface="Calibri" panose="020F0502020204030204"/>
              </a:rPr>
              <a:t>Zeile</a:t>
            </a:r>
            <a:r>
              <a:rPr lang="en-US" sz="2400" dirty="0">
                <a:cs typeface="Calibri" panose="020F0502020204030204"/>
              </a:rPr>
              <a:t> … </a:t>
            </a:r>
            <a:r>
              <a:rPr lang="en-US" sz="2400" dirty="0" err="1">
                <a:cs typeface="Calibri" panose="020F0502020204030204"/>
              </a:rPr>
              <a:t>geht</a:t>
            </a:r>
            <a:r>
              <a:rPr lang="en-US" sz="2400" dirty="0">
                <a:cs typeface="Calibri" panose="020F0502020204030204"/>
              </a:rPr>
              <a:t> das </a:t>
            </a:r>
            <a:r>
              <a:rPr lang="en-US" sz="2400" dirty="0" err="1">
                <a:cs typeface="Calibri" panose="020F0502020204030204"/>
              </a:rPr>
              <a:t>Gespräch</a:t>
            </a:r>
            <a:r>
              <a:rPr lang="en-US" sz="2400" dirty="0">
                <a:cs typeface="Calibri" panose="020F0502020204030204"/>
              </a:rPr>
              <a:t> in </a:t>
            </a:r>
            <a:r>
              <a:rPr lang="en-US" sz="2400" dirty="0" err="1">
                <a:cs typeface="Calibri" panose="020F0502020204030204"/>
              </a:rPr>
              <a:t>eine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gute</a:t>
            </a:r>
            <a:r>
              <a:rPr lang="en-US" sz="2400" dirty="0">
                <a:cs typeface="Calibri" panose="020F0502020204030204"/>
              </a:rPr>
              <a:t>/ </a:t>
            </a:r>
            <a:r>
              <a:rPr lang="en-US" sz="2400" dirty="0" err="1">
                <a:cs typeface="Calibri" panose="020F0502020204030204"/>
              </a:rPr>
              <a:t>schlechte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Richtung</a:t>
            </a:r>
            <a:r>
              <a:rPr lang="en-US" sz="2400" dirty="0">
                <a:cs typeface="Calibri" panose="020F0502020204030204"/>
              </a:rPr>
              <a:t>. Es </a:t>
            </a:r>
            <a:r>
              <a:rPr lang="en-US" sz="2400" dirty="0" err="1">
                <a:cs typeface="Calibri" panose="020F0502020204030204"/>
              </a:rPr>
              <a:t>wurde</a:t>
            </a:r>
            <a:r>
              <a:rPr lang="en-US" sz="2400" dirty="0">
                <a:cs typeface="Calibri" panose="020F0502020204030204"/>
              </a:rPr>
              <a:t> von … </a:t>
            </a:r>
            <a:r>
              <a:rPr lang="en-US" sz="2400" dirty="0" err="1">
                <a:cs typeface="Calibri" panose="020F0502020204030204"/>
              </a:rPr>
              <a:t>gesagt</a:t>
            </a:r>
            <a:r>
              <a:rPr lang="en-US" sz="2400" dirty="0">
                <a:cs typeface="Calibri" panose="020F0502020204030204"/>
              </a:rPr>
              <a:t>: "…"</a:t>
            </a:r>
          </a:p>
          <a:p>
            <a:endParaRPr lang="en-US" sz="1200" dirty="0">
              <a:cs typeface="Calibri" panose="020F0502020204030204"/>
            </a:endParaRPr>
          </a:p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5</a:t>
            </a:r>
            <a:r>
              <a:rPr lang="en-US" sz="2400" dirty="0">
                <a:cs typeface="Calibri" panose="020F0502020204030204"/>
              </a:rPr>
              <a:t>: Die Person … </a:t>
            </a:r>
            <a:r>
              <a:rPr lang="en-US" sz="2400" dirty="0" err="1">
                <a:cs typeface="Calibri" panose="020F0502020204030204"/>
              </a:rPr>
              <a:t>könnte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stattdessen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sagen</a:t>
            </a:r>
            <a:r>
              <a:rPr lang="en-US" sz="2400" dirty="0">
                <a:cs typeface="Calibri" panose="020F0502020204030204"/>
              </a:rPr>
              <a:t>: "…". Dann </a:t>
            </a:r>
            <a:r>
              <a:rPr lang="en-US" sz="2400" dirty="0" err="1">
                <a:cs typeface="Calibri" panose="020F0502020204030204"/>
              </a:rPr>
              <a:t>kann</a:t>
            </a:r>
            <a:r>
              <a:rPr lang="en-US" sz="2400" dirty="0">
                <a:cs typeface="Calibri" panose="020F0502020204030204"/>
              </a:rPr>
              <a:t> der </a:t>
            </a:r>
            <a:r>
              <a:rPr lang="en-US" sz="2400" dirty="0" err="1">
                <a:cs typeface="Calibri" panose="020F0502020204030204"/>
              </a:rPr>
              <a:t>Streit</a:t>
            </a:r>
            <a:r>
              <a:rPr lang="en-US" sz="2400" dirty="0">
                <a:cs typeface="Calibri" panose="020F0502020204030204"/>
              </a:rPr>
              <a:t> gut/ </a:t>
            </a:r>
            <a:r>
              <a:rPr lang="en-US" sz="2400" dirty="0" err="1">
                <a:cs typeface="Calibri" panose="020F0502020204030204"/>
              </a:rPr>
              <a:t>schlecht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ausgehen</a:t>
            </a:r>
            <a:r>
              <a:rPr lang="en-US" sz="2400" dirty="0">
                <a:cs typeface="Calibri" panose="020F0502020204030204"/>
              </a:rPr>
              <a:t>.</a:t>
            </a:r>
          </a:p>
          <a:p>
            <a:endParaRPr lang="en-US" sz="1400" dirty="0">
              <a:cs typeface="Calibri" panose="020F0502020204030204"/>
            </a:endParaRPr>
          </a:p>
          <a:p>
            <a:r>
              <a:rPr lang="en-US" sz="2400" b="1" dirty="0" err="1">
                <a:cs typeface="Calibri" panose="020F0502020204030204"/>
              </a:rPr>
              <a:t>Frage</a:t>
            </a:r>
            <a:r>
              <a:rPr lang="en-US" sz="2400" b="1" dirty="0">
                <a:cs typeface="Calibri" panose="020F0502020204030204"/>
              </a:rPr>
              <a:t> 6</a:t>
            </a:r>
            <a:r>
              <a:rPr lang="en-US" sz="2400" dirty="0">
                <a:cs typeface="Calibri" panose="020F0502020204030204"/>
              </a:rPr>
              <a:t>: Ich </a:t>
            </a:r>
            <a:r>
              <a:rPr lang="en-US" sz="2400" dirty="0" err="1">
                <a:cs typeface="Calibri" panose="020F0502020204030204"/>
              </a:rPr>
              <a:t>sollte</a:t>
            </a:r>
            <a:r>
              <a:rPr lang="en-US" sz="2400" dirty="0">
                <a:cs typeface="Calibri" panose="020F0502020204030204"/>
              </a:rPr>
              <a:t>... Ich </a:t>
            </a:r>
            <a:r>
              <a:rPr lang="en-US" sz="2400" dirty="0" err="1">
                <a:cs typeface="Calibri" panose="020F0502020204030204"/>
              </a:rPr>
              <a:t>kann</a:t>
            </a:r>
            <a:r>
              <a:rPr lang="en-US" sz="2400" dirty="0">
                <a:cs typeface="Calibri" panose="020F0502020204030204"/>
              </a:rPr>
              <a:t>... Ich </a:t>
            </a:r>
            <a:r>
              <a:rPr lang="en-US" sz="2400" dirty="0" err="1">
                <a:cs typeface="Calibri" panose="020F0502020204030204"/>
              </a:rPr>
              <a:t>versuche</a:t>
            </a:r>
            <a:r>
              <a:rPr lang="en-US" sz="2400" dirty="0">
                <a:cs typeface="Calibri" panose="020F0502020204030204"/>
              </a:rPr>
              <a:t>... Ich </a:t>
            </a:r>
            <a:r>
              <a:rPr lang="en-US" sz="2400" dirty="0" err="1">
                <a:cs typeface="Calibri" panose="020F0502020204030204"/>
              </a:rPr>
              <a:t>werde</a:t>
            </a:r>
            <a:r>
              <a:rPr lang="en-US" sz="2400" dirty="0">
                <a:cs typeface="Calibri" panose="020F0502020204030204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04600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682</Words>
  <Application>Microsoft Office PowerPoint</Application>
  <PresentationFormat>Breitbild</PresentationFormat>
  <Paragraphs>88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Wie kann ein Streit verlaufen?</vt:lpstr>
      <vt:lpstr>Ein Streit endet... </vt:lpstr>
      <vt:lpstr>Scheitern</vt:lpstr>
      <vt:lpstr>Übereinstimmen</vt:lpstr>
      <vt:lpstr>Durchsetzen</vt:lpstr>
      <vt:lpstr>Vermeidung </vt:lpstr>
      <vt:lpstr>Aufgeben</vt:lpstr>
      <vt:lpstr>Kompromiss</vt:lpstr>
      <vt:lpstr>Sprachhilfen</vt:lpstr>
      <vt:lpstr>Fazit:</vt:lpstr>
      <vt:lpstr>Regeln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Aduhene</dc:creator>
  <cp:lastModifiedBy>Nele Halama</cp:lastModifiedBy>
  <cp:revision>609</cp:revision>
  <cp:lastPrinted>2022-11-30T22:31:33Z</cp:lastPrinted>
  <dcterms:created xsi:type="dcterms:W3CDTF">2022-11-29T09:44:42Z</dcterms:created>
  <dcterms:modified xsi:type="dcterms:W3CDTF">2022-11-30T22:33:59Z</dcterms:modified>
</cp:coreProperties>
</file>