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71" r:id="rId4"/>
    <p:sldId id="270" r:id="rId5"/>
    <p:sldId id="258" r:id="rId6"/>
    <p:sldId id="268" r:id="rId7"/>
    <p:sldId id="269" r:id="rId8"/>
    <p:sldId id="260" r:id="rId9"/>
    <p:sldId id="263" r:id="rId10"/>
    <p:sldId id="261" r:id="rId11"/>
    <p:sldId id="264" r:id="rId12"/>
    <p:sldId id="266" r:id="rId13"/>
    <p:sldId id="262" r:id="rId14"/>
    <p:sldId id="265" r:id="rId15"/>
    <p:sldId id="273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4ACD30-98BA-4390-B4B4-90E815B79B56}" v="821" dt="2022-11-23T23:12:28.760"/>
    <p1510:client id="{C44D48BD-8AB8-6FCE-DC92-80518CB9AD4F}" v="5" dt="2022-11-23T23:13:23.5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11/24/2022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5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168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763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59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437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399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11/24/2022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98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11/24/2022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783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11/24/2022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70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11/24/2022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44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4389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650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67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i="1" kern="1200" cap="none" spc="-7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 descr="Nahaufnahmebild von applaudierenden Hände">
            <a:extLst>
              <a:ext uri="{FF2B5EF4-FFF2-40B4-BE49-F238E27FC236}">
                <a16:creationId xmlns:a16="http://schemas.microsoft.com/office/drawing/2014/main" id="{84DB03BB-9A77-097C-8DD4-E1248B55936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96" b="15134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6" name="Rectangle 8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7" name="Rectangle 10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DA15D7C-A419-C6A1-1956-C5F6F8C47D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/>
          </a:bodyPr>
          <a:lstStyle/>
          <a:p>
            <a:r>
              <a:rPr lang="de-DE" sz="8800">
                <a:solidFill>
                  <a:schemeClr val="tx1"/>
                </a:solidFill>
              </a:rPr>
              <a:t>Streiten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57B455C-99B3-47B7-7CDD-C34D4BCD69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61010" y="3728720"/>
            <a:ext cx="5120639" cy="82692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de-DE" sz="2000">
                <a:solidFill>
                  <a:schemeClr val="tx1"/>
                </a:solidFill>
              </a:rPr>
              <a:t>Unterrichtsstunde 1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de-DE" sz="2000">
                <a:solidFill>
                  <a:schemeClr val="tx1"/>
                </a:solidFill>
              </a:rPr>
              <a:t>Mit Frau </a:t>
            </a:r>
            <a:r>
              <a:rPr lang="de-DE" sz="2000" err="1">
                <a:solidFill>
                  <a:schemeClr val="tx1"/>
                </a:solidFill>
              </a:rPr>
              <a:t>Aduhene</a:t>
            </a:r>
            <a:r>
              <a:rPr lang="de-DE" sz="2000">
                <a:solidFill>
                  <a:schemeClr val="tx1"/>
                </a:solidFill>
              </a:rPr>
              <a:t> und Frau Halama aus Potsdam</a:t>
            </a:r>
          </a:p>
        </p:txBody>
      </p:sp>
    </p:spTree>
    <p:extLst>
      <p:ext uri="{BB962C8B-B14F-4D97-AF65-F5344CB8AC3E}">
        <p14:creationId xmlns:p14="http://schemas.microsoft.com/office/powerpoint/2010/main" val="30298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89B91D-7747-5340-5D5B-C17944BF89A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66800" y="2103438"/>
            <a:ext cx="10058400" cy="539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de-DE" sz="2800"/>
              <a:t>Jeder Streit endet mit einem Kompromiss oder einer Entschuldigung.</a:t>
            </a:r>
          </a:p>
        </p:txBody>
      </p:sp>
    </p:spTree>
    <p:extLst>
      <p:ext uri="{BB962C8B-B14F-4D97-AF65-F5344CB8AC3E}">
        <p14:creationId xmlns:p14="http://schemas.microsoft.com/office/powerpoint/2010/main" val="887073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C271783-AE66-EC29-D758-C68EE6F14DD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66800" y="2103438"/>
            <a:ext cx="10058400" cy="667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de-DE" sz="3600"/>
              <a:t>Ich streite mich oft über die gleichen Dinge.</a:t>
            </a:r>
          </a:p>
        </p:txBody>
      </p:sp>
    </p:spTree>
    <p:extLst>
      <p:ext uri="{BB962C8B-B14F-4D97-AF65-F5344CB8AC3E}">
        <p14:creationId xmlns:p14="http://schemas.microsoft.com/office/powerpoint/2010/main" val="378439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81A2CBE-B9D4-4561-B35E-1557CB956F2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66800" y="2103438"/>
            <a:ext cx="10058400" cy="1013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de-DE" sz="2800"/>
              <a:t>Bei einem Streit haben die Beteiligten immer unterschiedliche Meinungen.</a:t>
            </a:r>
          </a:p>
        </p:txBody>
      </p:sp>
    </p:spTree>
    <p:extLst>
      <p:ext uri="{BB962C8B-B14F-4D97-AF65-F5344CB8AC3E}">
        <p14:creationId xmlns:p14="http://schemas.microsoft.com/office/powerpoint/2010/main" val="2071660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834275D-DB8D-7C77-B1A9-29E7E822F06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66800" y="2103438"/>
            <a:ext cx="10058400" cy="1487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de-DE" sz="2800"/>
              <a:t>Wenn jemand immer wieder eine bestimmte Person stark kritisiert und nicht auf die Gefühle des Anderen achtet, ist das für mich immer noch ein Streit.</a:t>
            </a:r>
          </a:p>
        </p:txBody>
      </p:sp>
    </p:spTree>
    <p:extLst>
      <p:ext uri="{BB962C8B-B14F-4D97-AF65-F5344CB8AC3E}">
        <p14:creationId xmlns:p14="http://schemas.microsoft.com/office/powerpoint/2010/main" val="18546786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50090B7-CE43-2CAC-6E11-107BB21A0B9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66800" y="2103438"/>
            <a:ext cx="10058400" cy="603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de-DE" sz="3200"/>
              <a:t>Streiten kann auch positiv sein.</a:t>
            </a:r>
          </a:p>
        </p:txBody>
      </p:sp>
    </p:spTree>
    <p:extLst>
      <p:ext uri="{BB962C8B-B14F-4D97-AF65-F5344CB8AC3E}">
        <p14:creationId xmlns:p14="http://schemas.microsoft.com/office/powerpoint/2010/main" val="34446055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5F6DDE06-1D4D-1206-6A1B-C634610F3D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1375" y="404236"/>
            <a:ext cx="11391709" cy="6023197"/>
          </a:xfrm>
        </p:spPr>
      </p:pic>
    </p:spTree>
    <p:extLst>
      <p:ext uri="{BB962C8B-B14F-4D97-AF65-F5344CB8AC3E}">
        <p14:creationId xmlns:p14="http://schemas.microsoft.com/office/powerpoint/2010/main" val="1884562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AA326C-35D2-870B-7E5B-025FE8404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Kugellager</a:t>
            </a: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FE4DC10F-8189-49FF-F0F8-CF033D50EF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1429" b="3020"/>
          <a:stretch/>
        </p:blipFill>
        <p:spPr>
          <a:xfrm>
            <a:off x="4522230" y="527561"/>
            <a:ext cx="6308330" cy="5852920"/>
          </a:xfrm>
        </p:spPr>
      </p:pic>
    </p:spTree>
    <p:extLst>
      <p:ext uri="{BB962C8B-B14F-4D97-AF65-F5344CB8AC3E}">
        <p14:creationId xmlns:p14="http://schemas.microsoft.com/office/powerpoint/2010/main" val="1994746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84061-1363-7F53-5AC3-AFBDF5333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95304"/>
          </a:xfrm>
        </p:spPr>
        <p:txBody>
          <a:bodyPr>
            <a:normAutofit/>
          </a:bodyPr>
          <a:lstStyle/>
          <a:p>
            <a:r>
              <a:rPr lang="en-DE"/>
              <a:t>Formulierungshilfen - Streiten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F191B-4D05-4D28-43EC-E796B3DEA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839" y="1504748"/>
            <a:ext cx="6238989" cy="478095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/>
              <a:t>Neulich habe ich mich mit … gestritten, dabei ging es um...</a:t>
            </a:r>
          </a:p>
          <a:p>
            <a:pPr>
              <a:buClr>
                <a:srgbClr val="262626"/>
              </a:buClr>
            </a:pPr>
            <a:r>
              <a:rPr lang="en-US" sz="2000"/>
              <a:t>Ich streite mich öfter mit...., weil...</a:t>
            </a:r>
          </a:p>
          <a:p>
            <a:pPr>
              <a:buClr>
                <a:srgbClr val="262626"/>
              </a:buClr>
            </a:pPr>
            <a:r>
              <a:rPr lang="en-US" sz="2000"/>
              <a:t>Ich finde es nicht gut, mich mit … zu streiten, weil...</a:t>
            </a:r>
          </a:p>
          <a:p>
            <a:pPr>
              <a:buClr>
                <a:srgbClr val="262626"/>
              </a:buClr>
            </a:pPr>
            <a:r>
              <a:rPr lang="en-US" sz="2000"/>
              <a:t>Das Thema meines letzten Streits war...</a:t>
            </a:r>
          </a:p>
          <a:p>
            <a:pPr>
              <a:buClr>
                <a:srgbClr val="262626"/>
              </a:buClr>
            </a:pPr>
            <a:r>
              <a:rPr lang="en-US" sz="2000"/>
              <a:t>Ich habe mich gestritten wegen...</a:t>
            </a:r>
          </a:p>
          <a:p>
            <a:pPr>
              <a:buClr>
                <a:srgbClr val="262626"/>
              </a:buClr>
            </a:pPr>
            <a:r>
              <a:rPr lang="en-US" sz="2000"/>
              <a:t>Der Streit lief so ab, dass ich....</a:t>
            </a:r>
          </a:p>
          <a:p>
            <a:pPr>
              <a:buClr>
                <a:srgbClr val="262626"/>
              </a:buClr>
            </a:pPr>
            <a:r>
              <a:rPr lang="en-US" sz="2000"/>
              <a:t>Ein Streit entsteht bei uns Zuhause oftmals wegen...</a:t>
            </a:r>
          </a:p>
          <a:p>
            <a:r>
              <a:rPr lang="en-DE" sz="2000"/>
              <a:t>Am Ende des Streits kam es dazu, dass...</a:t>
            </a:r>
          </a:p>
          <a:p>
            <a:pPr>
              <a:buClr>
                <a:srgbClr val="262626"/>
              </a:buClr>
            </a:pPr>
            <a:r>
              <a:rPr lang="en-DE" sz="2000"/>
              <a:t>Wir haben uns versöhnt, weil...</a:t>
            </a:r>
          </a:p>
          <a:p>
            <a:pPr>
              <a:buClr>
                <a:srgbClr val="262626"/>
              </a:buClr>
            </a:pPr>
            <a:r>
              <a:rPr lang="en-DE" sz="2000"/>
              <a:t>Leider ging der Streit schlecht aus, indem...</a:t>
            </a:r>
          </a:p>
          <a:p>
            <a:pPr marL="0" indent="0">
              <a:buNone/>
            </a:pPr>
            <a:endParaRPr lang="en-DE"/>
          </a:p>
          <a:p>
            <a:endParaRPr lang="en-DE"/>
          </a:p>
          <a:p>
            <a:endParaRPr lang="en-DE"/>
          </a:p>
          <a:p>
            <a:endParaRPr lang="en-DE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109FF0-EBEB-9353-A255-FF3768F354ED}"/>
              </a:ext>
            </a:extLst>
          </p:cNvPr>
          <p:cNvSpPr txBox="1"/>
          <p:nvPr/>
        </p:nvSpPr>
        <p:spPr>
          <a:xfrm>
            <a:off x="6599296" y="1712149"/>
            <a:ext cx="5065888" cy="16312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/>
              <a:t>Weitere Satzanfänge:</a:t>
            </a:r>
          </a:p>
          <a:p>
            <a:pPr marL="285750" indent="-285750">
              <a:buFont typeface="Arial"/>
              <a:buChar char="•"/>
            </a:pPr>
            <a:r>
              <a:rPr lang="en-US" sz="2000"/>
              <a:t>Mir ist aufgefallen, dass...</a:t>
            </a:r>
          </a:p>
          <a:p>
            <a:pPr marL="285750" indent="-285750">
              <a:buFont typeface="Arial"/>
              <a:buChar char="•"/>
            </a:pPr>
            <a:r>
              <a:rPr lang="en-US" sz="2000"/>
              <a:t>Ich fühle dabei...</a:t>
            </a:r>
          </a:p>
          <a:p>
            <a:pPr marL="285750" indent="-285750">
              <a:buFont typeface="Arial"/>
              <a:buChar char="•"/>
            </a:pPr>
            <a:r>
              <a:rPr lang="en-US" sz="2000"/>
              <a:t>Ich weiß gar nicht, warum...</a:t>
            </a:r>
          </a:p>
          <a:p>
            <a:pPr marL="285750" indent="-285750">
              <a:buFont typeface="Arial"/>
              <a:buChar char="•"/>
            </a:pPr>
            <a:r>
              <a:rPr lang="en-US" sz="2000"/>
              <a:t>Da fällt mir ein, dass...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C550E3-232A-E708-404E-A423CADA60E0}"/>
              </a:ext>
            </a:extLst>
          </p:cNvPr>
          <p:cNvSpPr txBox="1"/>
          <p:nvPr/>
        </p:nvSpPr>
        <p:spPr>
          <a:xfrm>
            <a:off x="6778037" y="3894667"/>
            <a:ext cx="5065888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/>
              <a:t>Weitere Fragen:</a:t>
            </a:r>
          </a:p>
          <a:p>
            <a:pPr marL="285750" indent="-285750">
              <a:buFont typeface="Arial"/>
              <a:buChar char="•"/>
            </a:pPr>
            <a:r>
              <a:rPr lang="en-US" sz="2000"/>
              <a:t>Wer war beteiligt?</a:t>
            </a:r>
          </a:p>
          <a:p>
            <a:pPr marL="285750" indent="-285750">
              <a:buFont typeface="Arial"/>
              <a:buChar char="•"/>
            </a:pPr>
            <a:r>
              <a:rPr lang="en-US" sz="2000"/>
              <a:t>Was passierte zuerst?</a:t>
            </a:r>
          </a:p>
          <a:p>
            <a:pPr marL="285750" indent="-285750">
              <a:buFont typeface="Arial"/>
              <a:buChar char="•"/>
            </a:pPr>
            <a:r>
              <a:rPr lang="en-US" sz="2000"/>
              <a:t>Was passierte dann?</a:t>
            </a:r>
          </a:p>
          <a:p>
            <a:pPr marL="285750" indent="-285750">
              <a:buFont typeface="Arial"/>
              <a:buChar char="•"/>
            </a:pPr>
            <a:r>
              <a:rPr lang="en-US" sz="2000"/>
              <a:t>Wie hast du dich dabei gefühlt?</a:t>
            </a:r>
          </a:p>
          <a:p>
            <a:pPr marL="285750" indent="-285750">
              <a:buFont typeface="Arial"/>
              <a:buChar char="•"/>
            </a:pPr>
            <a:r>
              <a:rPr lang="en-US" sz="2000"/>
              <a:t>Du meinst also, dass...</a:t>
            </a:r>
          </a:p>
          <a:p>
            <a:pPr marL="285750" indent="-285750">
              <a:buFont typeface="Arial"/>
              <a:buChar char="•"/>
            </a:pPr>
            <a:r>
              <a:rPr lang="en-US" sz="2000"/>
              <a:t>Was hättest du dir gewünscht?</a:t>
            </a:r>
          </a:p>
        </p:txBody>
      </p:sp>
    </p:spTree>
    <p:extLst>
      <p:ext uri="{BB962C8B-B14F-4D97-AF65-F5344CB8AC3E}">
        <p14:creationId xmlns:p14="http://schemas.microsoft.com/office/powerpoint/2010/main" val="3696893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B49C08-AF38-DC7B-5364-7874EFB4D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Positioniert euch!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62CFB6-B11A-89E0-26B3-ACB53C16B5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 sz="2400" dirty="0"/>
              <a:t>Schafft eine leere Fläche im Klassenzimmer zwischen zwei Wänden.</a:t>
            </a:r>
          </a:p>
          <a:p>
            <a:r>
              <a:rPr lang="de-DE" sz="2400" dirty="0"/>
              <a:t>Links heißt JA, Rechts heißt NEIN</a:t>
            </a:r>
          </a:p>
          <a:p>
            <a:r>
              <a:rPr lang="de-DE" sz="2400" dirty="0"/>
              <a:t>Stellt euch auf der gedachten Linie zwischen den Wänden bei eurer Meinung zu den folgenden Sätzen auf. Sie kann auch zwischen JA und NEIN liegen.</a:t>
            </a:r>
          </a:p>
        </p:txBody>
      </p:sp>
    </p:spTree>
    <p:extLst>
      <p:ext uri="{BB962C8B-B14F-4D97-AF65-F5344CB8AC3E}">
        <p14:creationId xmlns:p14="http://schemas.microsoft.com/office/powerpoint/2010/main" val="3634117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5FFDC3B-EBB4-66C5-61A4-43DFFE8DF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57680"/>
            <a:ext cx="10058400" cy="53267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sz="3200"/>
              <a:t>Ich streite mich meistens mit meinen Eltern.</a:t>
            </a:r>
          </a:p>
        </p:txBody>
      </p:sp>
    </p:spTree>
    <p:extLst>
      <p:ext uri="{BB962C8B-B14F-4D97-AF65-F5344CB8AC3E}">
        <p14:creationId xmlns:p14="http://schemas.microsoft.com/office/powerpoint/2010/main" val="2182884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BEF8733-1073-E66B-49D1-4AA4D4C91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600"/>
              <a:t>Ich streite mich meistens mit meinen Geschwistern.</a:t>
            </a:r>
          </a:p>
        </p:txBody>
      </p:sp>
    </p:spTree>
    <p:extLst>
      <p:ext uri="{BB962C8B-B14F-4D97-AF65-F5344CB8AC3E}">
        <p14:creationId xmlns:p14="http://schemas.microsoft.com/office/powerpoint/2010/main" val="3939478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6145A0-9FC5-7A37-B1A5-3844102EF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200"/>
              <a:t>Ich streite mich meistens mit meinen Freunden.</a:t>
            </a:r>
          </a:p>
        </p:txBody>
      </p:sp>
    </p:spTree>
    <p:extLst>
      <p:ext uri="{BB962C8B-B14F-4D97-AF65-F5344CB8AC3E}">
        <p14:creationId xmlns:p14="http://schemas.microsoft.com/office/powerpoint/2010/main" val="1107437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8C7E65D8-9064-F551-50B0-D3DDD5274CDD}"/>
              </a:ext>
            </a:extLst>
          </p:cNvPr>
          <p:cNvSpPr txBox="1"/>
          <p:nvPr/>
        </p:nvSpPr>
        <p:spPr>
          <a:xfrm>
            <a:off x="1778000" y="2001520"/>
            <a:ext cx="7294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/>
              <a:t>Für mich ist es erst ein Streit, wenn jemand weint.</a:t>
            </a:r>
          </a:p>
        </p:txBody>
      </p:sp>
    </p:spTree>
    <p:extLst>
      <p:ext uri="{BB962C8B-B14F-4D97-AF65-F5344CB8AC3E}">
        <p14:creationId xmlns:p14="http://schemas.microsoft.com/office/powerpoint/2010/main" val="2002463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91509EC-AFB0-E50D-E1EB-C51ECBD4ADC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66800" y="2103438"/>
            <a:ext cx="10058400" cy="603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de-DE" sz="3200"/>
              <a:t>Ich streite mich gerne.</a:t>
            </a:r>
          </a:p>
        </p:txBody>
      </p:sp>
    </p:spTree>
    <p:extLst>
      <p:ext uri="{BB962C8B-B14F-4D97-AF65-F5344CB8AC3E}">
        <p14:creationId xmlns:p14="http://schemas.microsoft.com/office/powerpoint/2010/main" val="762203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LightSeed_2SEEDS">
      <a:dk1>
        <a:srgbClr val="000000"/>
      </a:dk1>
      <a:lt1>
        <a:srgbClr val="FFFFFF"/>
      </a:lt1>
      <a:dk2>
        <a:srgbClr val="243541"/>
      </a:dk2>
      <a:lt2>
        <a:srgbClr val="E8E6E2"/>
      </a:lt2>
      <a:accent1>
        <a:srgbClr val="7F97BA"/>
      </a:accent1>
      <a:accent2>
        <a:srgbClr val="7CA9B2"/>
      </a:accent2>
      <a:accent3>
        <a:srgbClr val="9696C6"/>
      </a:accent3>
      <a:accent4>
        <a:srgbClr val="BA7F9A"/>
      </a:accent4>
      <a:accent5>
        <a:srgbClr val="C69698"/>
      </a:accent5>
      <a:accent6>
        <a:srgbClr val="BA957F"/>
      </a:accent6>
      <a:hlink>
        <a:srgbClr val="977F5C"/>
      </a:hlink>
      <a:folHlink>
        <a:srgbClr val="7F7F7F"/>
      </a:folHlink>
    </a:clrScheme>
    <a:fontScheme name="Savon">
      <a:majorFont>
        <a:latin typeface="Goudy Old Style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oudy Old Style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318</Words>
  <Application>Microsoft Office PowerPoint</Application>
  <PresentationFormat>Breitbild</PresentationFormat>
  <Paragraphs>43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9" baseType="lpstr">
      <vt:lpstr>Arial</vt:lpstr>
      <vt:lpstr>Garamond</vt:lpstr>
      <vt:lpstr>Goudy Old Style</vt:lpstr>
      <vt:lpstr>SavonVTI</vt:lpstr>
      <vt:lpstr>Streiten</vt:lpstr>
      <vt:lpstr>Kugellager</vt:lpstr>
      <vt:lpstr>Formulierungshilfen - Streiten</vt:lpstr>
      <vt:lpstr>Positioniert euch!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Streiten</dc:title>
  <dc:creator>Nele Halama</dc:creator>
  <cp:lastModifiedBy>Nele Halama</cp:lastModifiedBy>
  <cp:revision>8</cp:revision>
  <dcterms:created xsi:type="dcterms:W3CDTF">2022-11-19T23:20:59Z</dcterms:created>
  <dcterms:modified xsi:type="dcterms:W3CDTF">2022-11-23T23:14:22Z</dcterms:modified>
</cp:coreProperties>
</file>