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345" r:id="rId3"/>
    <p:sldId id="346" r:id="rId4"/>
    <p:sldId id="327" r:id="rId5"/>
  </p:sldIdLst>
  <p:sldSz cx="9144000" cy="6858000" type="screen4x3"/>
  <p:notesSz cx="6669088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000000"/>
          </p15:clr>
        </p15:guide>
        <p15:guide id="2" pos="2101">
          <p15:clr>
            <a:srgbClr val="000000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2" roundtripDataSignature="AMtx7mhXUOE27kRAY63yx+8hFbUOHLRHg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69246F6-E5F6-62EB-21D4-23BBD2D6BB63}" name="Lucas  Deutzmann" initials="LD" userId="Lucas  Deutzman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8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01EC9E-A9E6-894A-BEC9-97B4AC7CE769}" v="3" dt="2023-06-15T18:36:40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39"/>
    <p:restoredTop sz="94599"/>
  </p:normalViewPr>
  <p:slideViewPr>
    <p:cSldViewPr snapToGrid="0">
      <p:cViewPr varScale="1">
        <p:scale>
          <a:sx n="106" d="100"/>
          <a:sy n="106" d="100"/>
        </p:scale>
        <p:origin x="154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63" Type="http://schemas.openxmlformats.org/officeDocument/2006/relationships/presProps" Target="presProps.xml"/><Relationship Id="rId68" Type="http://schemas.microsoft.com/office/2018/10/relationships/authors" Target="authors.xml"/><Relationship Id="rId67" Type="http://schemas.microsoft.com/office/2015/10/relationships/revisionInfo" Target="revisionInfo.xml"/><Relationship Id="rId2" Type="http://schemas.openxmlformats.org/officeDocument/2006/relationships/slide" Target="slides/slide1.xml"/><Relationship Id="rId6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6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1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777908" y="1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70" cy="4466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429305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777908" y="9429305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656295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4757a9e39bb4dd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24757a9e39bb4dd0_2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00" cy="4466700"/>
          </a:xfrm>
          <a:prstGeom prst="rect">
            <a:avLst/>
          </a:prstGeom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0" name="Google Shape;50;g24757a9e39bb4dd0_2:notes"/>
          <p:cNvSpPr txBox="1">
            <a:spLocks noGrp="1"/>
          </p:cNvSpPr>
          <p:nvPr>
            <p:ph type="sldNum" idx="12"/>
          </p:nvPr>
        </p:nvSpPr>
        <p:spPr>
          <a:xfrm>
            <a:off x="3777908" y="9429305"/>
            <a:ext cx="2889600" cy="495900"/>
          </a:xfrm>
          <a:prstGeom prst="rect">
            <a:avLst/>
          </a:prstGeom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DE"/>
              <a:t>1</a:t>
            </a:fld>
            <a:endParaRPr sz="14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f7ec9deed2_0_3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Google Shape;316;gf7ec9deed2_0_328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00" cy="44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317" name="Google Shape;317;gf7ec9deed2_0_328:notes"/>
          <p:cNvSpPr txBox="1"/>
          <p:nvPr/>
        </p:nvSpPr>
        <p:spPr>
          <a:xfrm>
            <a:off x="1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20.03.2018 Nachwuchs-Kolloquium Bergische Universität Wuppertal (Prof. Dr. Efing)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gf7ec9deed2_0_328:notes"/>
          <p:cNvSpPr txBox="1"/>
          <p:nvPr/>
        </p:nvSpPr>
        <p:spPr>
          <a:xfrm>
            <a:off x="1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Winnie-Karen Giera (IDD Leuphana Universität Lüneburg)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gf7ec9deed2_0_328:notes"/>
          <p:cNvSpPr txBox="1"/>
          <p:nvPr/>
        </p:nvSpPr>
        <p:spPr>
          <a:xfrm>
            <a:off x="3777908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gf7ec9deed2_0_328:notes"/>
          <p:cNvSpPr txBox="1"/>
          <p:nvPr/>
        </p:nvSpPr>
        <p:spPr>
          <a:xfrm>
            <a:off x="3777908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24.01.2020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7534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el und Inhalt">
  <p:cSld name="1_Titel und Inhal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0"/>
          <p:cNvSpPr txBox="1">
            <a:spLocks noGrp="1"/>
          </p:cNvSpPr>
          <p:nvPr>
            <p:ph type="sldNum" idx="12"/>
          </p:nvPr>
        </p:nvSpPr>
        <p:spPr>
          <a:xfrm>
            <a:off x="6462712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3"/>
          <p:cNvSpPr txBox="1">
            <a:spLocks noGrp="1"/>
          </p:cNvSpPr>
          <p:nvPr>
            <p:ph type="title"/>
          </p:nvPr>
        </p:nvSpPr>
        <p:spPr>
          <a:xfrm>
            <a:off x="928687" y="2071687"/>
            <a:ext cx="7715250" cy="1357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3"/>
          <p:cNvSpPr txBox="1">
            <a:spLocks noGrp="1"/>
          </p:cNvSpPr>
          <p:nvPr>
            <p:ph type="body" idx="1"/>
          </p:nvPr>
        </p:nvSpPr>
        <p:spPr>
          <a:xfrm>
            <a:off x="928687" y="3786187"/>
            <a:ext cx="7715250" cy="20716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3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33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33"/>
          <p:cNvSpPr txBox="1">
            <a:spLocks noGrp="1"/>
          </p:cNvSpPr>
          <p:nvPr>
            <p:ph type="sldNum" idx="12"/>
          </p:nvPr>
        </p:nvSpPr>
        <p:spPr>
          <a:xfrm>
            <a:off x="6462712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9"/>
          <p:cNvSpPr txBox="1"/>
          <p:nvPr/>
        </p:nvSpPr>
        <p:spPr>
          <a:xfrm>
            <a:off x="0" y="0"/>
            <a:ext cx="9144000" cy="1341437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9"/>
          <p:cNvSpPr txBox="1"/>
          <p:nvPr/>
        </p:nvSpPr>
        <p:spPr>
          <a:xfrm>
            <a:off x="857250" y="6356350"/>
            <a:ext cx="13573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9"/>
          <p:cNvSpPr txBox="1"/>
          <p:nvPr/>
        </p:nvSpPr>
        <p:spPr>
          <a:xfrm>
            <a:off x="0" y="6492875"/>
            <a:ext cx="9144000" cy="365125"/>
          </a:xfrm>
          <a:prstGeom prst="rect">
            <a:avLst/>
          </a:prstGeom>
          <a:solidFill>
            <a:srgbClr val="19355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9"/>
          <p:cNvSpPr txBox="1"/>
          <p:nvPr/>
        </p:nvSpPr>
        <p:spPr>
          <a:xfrm>
            <a:off x="623887" y="6492875"/>
            <a:ext cx="4032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Calibri"/>
              <a:buNone/>
            </a:pPr>
            <a:r>
              <a:rPr lang="de-DE"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Universität Potsdam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2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242887"/>
            <a:ext cx="2451100" cy="10985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9"/>
          <p:cNvSpPr txBox="1"/>
          <p:nvPr/>
        </p:nvSpPr>
        <p:spPr>
          <a:xfrm>
            <a:off x="7235825" y="6453187"/>
            <a:ext cx="14795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9"/>
          <p:cNvSpPr txBox="1"/>
          <p:nvPr/>
        </p:nvSpPr>
        <p:spPr>
          <a:xfrm>
            <a:off x="714375" y="6356350"/>
            <a:ext cx="15001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9"/>
          <p:cNvSpPr txBox="1"/>
          <p:nvPr/>
        </p:nvSpPr>
        <p:spPr>
          <a:xfrm>
            <a:off x="7664450" y="6092825"/>
            <a:ext cx="14795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9"/>
          <p:cNvSpPr txBox="1">
            <a:spLocks noGrp="1"/>
          </p:cNvSpPr>
          <p:nvPr>
            <p:ph type="title"/>
          </p:nvPr>
        </p:nvSpPr>
        <p:spPr>
          <a:xfrm>
            <a:off x="928687" y="2071687"/>
            <a:ext cx="7715250" cy="1357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29"/>
          <p:cNvSpPr txBox="1">
            <a:spLocks noGrp="1"/>
          </p:cNvSpPr>
          <p:nvPr>
            <p:ph type="body" idx="1"/>
          </p:nvPr>
        </p:nvSpPr>
        <p:spPr>
          <a:xfrm>
            <a:off x="928687" y="3786187"/>
            <a:ext cx="7715250" cy="20716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29"/>
          <p:cNvSpPr txBox="1">
            <a:spLocks noGrp="1"/>
          </p:cNvSpPr>
          <p:nvPr>
            <p:ph type="sldNum" idx="12"/>
          </p:nvPr>
        </p:nvSpPr>
        <p:spPr>
          <a:xfrm>
            <a:off x="6462712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slow">
    <p:push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5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g24757a9e39bb4dd0_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5601" y="1156837"/>
            <a:ext cx="7213115" cy="4823701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g24757a9e39bb4dd0_2"/>
          <p:cNvSpPr txBox="1">
            <a:spLocks noGrp="1"/>
          </p:cNvSpPr>
          <p:nvPr>
            <p:ph type="sldNum" idx="12"/>
          </p:nvPr>
        </p:nvSpPr>
        <p:spPr>
          <a:xfrm>
            <a:off x="6462712" y="6492875"/>
            <a:ext cx="2057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de-DE"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fld>
            <a:endParaRPr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4" name="Google Shape;54;g24757a9e39bb4dd0_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g24757a9e39bb4dd0_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g24757a9e39bb4dd0_2"/>
          <p:cNvSpPr txBox="1"/>
          <p:nvPr/>
        </p:nvSpPr>
        <p:spPr>
          <a:xfrm>
            <a:off x="2451924" y="3086766"/>
            <a:ext cx="1468251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Hintergrundwissen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Was wissen wir?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Was werden wir lernen?</a:t>
            </a:r>
            <a:endParaRPr sz="1200" dirty="0"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57" name="Google Shape;57;g24757a9e39bb4dd0_2"/>
          <p:cNvSpPr txBox="1"/>
          <p:nvPr/>
        </p:nvSpPr>
        <p:spPr>
          <a:xfrm>
            <a:off x="5970044" y="2339631"/>
            <a:ext cx="11715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Modellieren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Wie schreiben wir eine Erörterung?</a:t>
            </a:r>
            <a:endParaRPr sz="1200" dirty="0"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58" name="Google Shape;58;g24757a9e39bb4dd0_2"/>
          <p:cNvSpPr txBox="1"/>
          <p:nvPr/>
        </p:nvSpPr>
        <p:spPr>
          <a:xfrm>
            <a:off x="4325608" y="2786699"/>
            <a:ext cx="1287900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Diskutieren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Was müssten wir beachten?</a:t>
            </a:r>
            <a:endParaRPr sz="1200" dirty="0"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59" name="Google Shape;59;g24757a9e39bb4dd0_2"/>
          <p:cNvSpPr txBox="1"/>
          <p:nvPr/>
        </p:nvSpPr>
        <p:spPr>
          <a:xfrm>
            <a:off x="4503107" y="3782054"/>
            <a:ext cx="1243575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Memorieren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solidFill>
                  <a:schemeClr val="tx1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Wie schreiben wir selbstständig eine Erörterung?</a:t>
            </a:r>
            <a:endParaRPr sz="1200" dirty="0">
              <a:solidFill>
                <a:schemeClr val="tx1"/>
              </a:solidFill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60" name="Google Shape;60;g24757a9e39bb4dd0_2"/>
          <p:cNvSpPr txBox="1"/>
          <p:nvPr/>
        </p:nvSpPr>
        <p:spPr>
          <a:xfrm>
            <a:off x="5396961" y="5409142"/>
            <a:ext cx="1993800" cy="101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Unterstützen</a:t>
            </a:r>
          </a:p>
          <a:p>
            <a:r>
              <a:rPr lang="de-DE" sz="1200" dirty="0">
                <a:solidFill>
                  <a:schemeClr val="tx1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Wie überarbeiten wir eine Erörterung?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sz="900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1" name="Google Shape;61;g24757a9e39bb4dd0_2"/>
          <p:cNvSpPr txBox="1"/>
          <p:nvPr/>
        </p:nvSpPr>
        <p:spPr>
          <a:xfrm>
            <a:off x="6504268" y="1758415"/>
            <a:ext cx="1674131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Üben</a:t>
            </a:r>
          </a:p>
        </p:txBody>
      </p:sp>
      <p:sp>
        <p:nvSpPr>
          <p:cNvPr id="62" name="Google Shape;62;g24757a9e39bb4dd0_2"/>
          <p:cNvSpPr txBox="1"/>
          <p:nvPr/>
        </p:nvSpPr>
        <p:spPr>
          <a:xfrm>
            <a:off x="7176459" y="1878117"/>
            <a:ext cx="575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>
                <a:solidFill>
                  <a:srgbClr val="980000"/>
                </a:solidFill>
                <a:latin typeface="Verdana"/>
                <a:ea typeface="Verdana"/>
                <a:cs typeface="Verdana"/>
                <a:sym typeface="Verdana"/>
              </a:rPr>
              <a:t>Ziel</a:t>
            </a:r>
            <a:endParaRPr dirty="0">
              <a:solidFill>
                <a:srgbClr val="98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3" name="Google Shape;63;g24757a9e39bb4dd0_2"/>
          <p:cNvSpPr txBox="1"/>
          <p:nvPr/>
        </p:nvSpPr>
        <p:spPr>
          <a:xfrm>
            <a:off x="1188080" y="4429850"/>
            <a:ext cx="891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>
                <a:solidFill>
                  <a:srgbClr val="6AA84F"/>
                </a:solidFill>
                <a:latin typeface="Verdana"/>
                <a:ea typeface="Verdana"/>
                <a:cs typeface="Verdana"/>
                <a:sym typeface="Verdana"/>
              </a:rPr>
              <a:t>Start</a:t>
            </a:r>
            <a:endParaRPr dirty="0">
              <a:solidFill>
                <a:srgbClr val="6AA84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4" name="Google Shape;64;g24757a9e39bb4dd0_2"/>
          <p:cNvSpPr txBox="1"/>
          <p:nvPr/>
        </p:nvSpPr>
        <p:spPr>
          <a:xfrm>
            <a:off x="2462073" y="303573"/>
            <a:ext cx="6058039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4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Wir gehen den Weg gemeinsam, aber jeder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4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geht ihn in seinem eigenen Tempo!</a:t>
            </a:r>
            <a:r>
              <a:rPr lang="de-DE" sz="24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 </a:t>
            </a:r>
            <a:endParaRPr lang="de-DE" sz="24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f7ec9deed2_0_328"/>
          <p:cNvSpPr txBox="1"/>
          <p:nvPr/>
        </p:nvSpPr>
        <p:spPr>
          <a:xfrm>
            <a:off x="6462712" y="6492875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</a:pPr>
            <a:fld id="{00000000-1234-1234-1234-123412341234}" type="slidenum">
              <a:rPr lang="de-DE"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4" name="Google Shape;324;gf7ec9deed2_0_3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0915" y="5444059"/>
            <a:ext cx="1217294" cy="86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gf7ec9deed2_0_3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gf7ec9deed2_0_3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268;gf8d11f86c1_0_128">
            <a:extLst>
              <a:ext uri="{FF2B5EF4-FFF2-40B4-BE49-F238E27FC236}">
                <a16:creationId xmlns:a16="http://schemas.microsoft.com/office/drawing/2014/main" id="{89DF5F7D-F30A-4102-A4A4-994512116EA3}"/>
              </a:ext>
            </a:extLst>
          </p:cNvPr>
          <p:cNvSpPr txBox="1"/>
          <p:nvPr/>
        </p:nvSpPr>
        <p:spPr>
          <a:xfrm>
            <a:off x="2439230" y="745975"/>
            <a:ext cx="6492240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6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sym typeface="Verdana"/>
              </a:rPr>
              <a:t>Vorbereitung einer Erörterung</a:t>
            </a:r>
            <a:endParaRPr sz="3600" b="1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D3967CA-283F-43B0-BC12-02688A8B057A}"/>
              </a:ext>
            </a:extLst>
          </p:cNvPr>
          <p:cNvSpPr txBox="1"/>
          <p:nvPr/>
        </p:nvSpPr>
        <p:spPr>
          <a:xfrm>
            <a:off x="965601" y="1646690"/>
            <a:ext cx="7519650" cy="49690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Argumentsuche</a:t>
            </a:r>
          </a:p>
          <a:p>
            <a:pPr marL="342900" indent="-342900">
              <a:spcAft>
                <a:spcPts val="1200"/>
              </a:spcAft>
              <a:buFont typeface="Systemschrift Normal"/>
              <a:buChar char="▸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Findet euch in Zweiergruppen zusammen.</a:t>
            </a:r>
          </a:p>
          <a:p>
            <a:pPr marL="342900" indent="-342900">
              <a:spcAft>
                <a:spcPts val="1200"/>
              </a:spcAft>
              <a:buFont typeface="Systemschrift Normal"/>
              <a:buChar char="▸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Sammelt Pro- und Contra-Argumente zur Fragestellung: 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de-DE" sz="2000" i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Sollte es SchülerInnen erlaubt sein, künstliche Intelligenz (z.B. Chat GPT) im Unterricht zu nutzen? </a:t>
            </a: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1200"/>
              </a:spcAft>
              <a:buFont typeface="Systemschrift Normal"/>
              <a:buChar char="▸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Tauscht zu zweit eure Argumente aus. </a:t>
            </a:r>
          </a:p>
          <a:p>
            <a:pPr>
              <a:spcAft>
                <a:spcPts val="1200"/>
              </a:spcAft>
            </a:pP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Ordnet eure Argumente nach der Wichtigkeit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Tx/>
              <a:buFont typeface="Systemschrift Normal"/>
              <a:buChar char="▸"/>
              <a:tabLst/>
              <a:defRPr/>
            </a:pPr>
            <a:r>
              <a: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Nutzt dazu den Schreibplan und füllt ihn aus.</a:t>
            </a:r>
          </a:p>
          <a:p>
            <a:pPr>
              <a:spcAft>
                <a:spcPts val="1200"/>
              </a:spcAft>
            </a:pP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2337603-CFC9-474F-BD38-1BBC85FA339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mtClean="0"/>
              <a:t>2</a:t>
            </a:fld>
            <a:endParaRPr lang="de-DE"/>
          </a:p>
        </p:txBody>
      </p:sp>
      <p:pic>
        <p:nvPicPr>
          <p:cNvPr id="29" name="Google Shape;329;gf7ec9deed2_0_328">
            <a:extLst>
              <a:ext uri="{FF2B5EF4-FFF2-40B4-BE49-F238E27FC236}">
                <a16:creationId xmlns:a16="http://schemas.microsoft.com/office/drawing/2014/main" id="{67EAD23A-3476-EFD9-555E-77CA7C22CA0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 l="20509" t="19282" r="19696" b="25811"/>
          <a:stretch/>
        </p:blipFill>
        <p:spPr>
          <a:xfrm>
            <a:off x="7318275" y="1578647"/>
            <a:ext cx="595933" cy="600817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199;gf8d11f86c1_0_70">
            <a:extLst>
              <a:ext uri="{FF2B5EF4-FFF2-40B4-BE49-F238E27FC236}">
                <a16:creationId xmlns:a16="http://schemas.microsoft.com/office/drawing/2014/main" id="{3CA44B0B-0080-A2F5-47DD-21E5A23F309F}"/>
              </a:ext>
            </a:extLst>
          </p:cNvPr>
          <p:cNvSpPr txBox="1"/>
          <p:nvPr/>
        </p:nvSpPr>
        <p:spPr>
          <a:xfrm>
            <a:off x="7914208" y="1697648"/>
            <a:ext cx="950708" cy="43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sym typeface="Verdana"/>
              </a:rPr>
              <a:t>20 Min. </a:t>
            </a:r>
            <a:endParaRPr sz="16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6" name="Textfeld 32">
            <a:extLst>
              <a:ext uri="{FF2B5EF4-FFF2-40B4-BE49-F238E27FC236}">
                <a16:creationId xmlns:a16="http://schemas.microsoft.com/office/drawing/2014/main" id="{92F2ABAD-9562-11B8-6FF6-F771F5E49918}"/>
              </a:ext>
            </a:extLst>
          </p:cNvPr>
          <p:cNvSpPr txBox="1"/>
          <p:nvPr/>
        </p:nvSpPr>
        <p:spPr>
          <a:xfrm>
            <a:off x="2069961" y="6466566"/>
            <a:ext cx="5804179" cy="3638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de-DE" sz="1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Vgl. Kemmann, A.; Wagner, T. (2021): Debatte und Erörterung. Theoretische Grundlagen, Übungsbeschreibungen, Materialien und Arbeitsblätter für den Unterricht. Bisher unveröffentlicht. S. 13-15. </a:t>
            </a:r>
            <a:endParaRPr lang="de-DE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Grafik 4" descr="Sitzungssaal mit einfarbiger Füllung">
            <a:extLst>
              <a:ext uri="{FF2B5EF4-FFF2-40B4-BE49-F238E27FC236}">
                <a16:creationId xmlns:a16="http://schemas.microsoft.com/office/drawing/2014/main" id="{B62574B6-0839-B93F-21D2-685B052D6F6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3876" y="1738353"/>
            <a:ext cx="780304" cy="780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76846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4A7B239-073F-F51C-5FAE-65B1E406EC9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mtClean="0"/>
              <a:t>3</a:t>
            </a:fld>
            <a:endParaRPr lang="de-DE"/>
          </a:p>
        </p:txBody>
      </p:sp>
      <p:sp>
        <p:nvSpPr>
          <p:cNvPr id="5" name="Google Shape;268;gf8d11f86c1_0_128">
            <a:extLst>
              <a:ext uri="{FF2B5EF4-FFF2-40B4-BE49-F238E27FC236}">
                <a16:creationId xmlns:a16="http://schemas.microsoft.com/office/drawing/2014/main" id="{4F0FE2F3-0731-16FA-FFF9-17BBD8AE6568}"/>
              </a:ext>
            </a:extLst>
          </p:cNvPr>
          <p:cNvSpPr txBox="1"/>
          <p:nvPr/>
        </p:nvSpPr>
        <p:spPr>
          <a:xfrm>
            <a:off x="2439230" y="745975"/>
            <a:ext cx="6492240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6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sym typeface="Verdana"/>
              </a:rPr>
              <a:t>Schreiben einer Erörterung</a:t>
            </a:r>
            <a:endParaRPr sz="3600" b="1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C9D12CB-23BC-86D5-A4ED-80BC5C088086}"/>
              </a:ext>
            </a:extLst>
          </p:cNvPr>
          <p:cNvSpPr txBox="1"/>
          <p:nvPr/>
        </p:nvSpPr>
        <p:spPr>
          <a:xfrm>
            <a:off x="593300" y="2697082"/>
            <a:ext cx="7957399" cy="3414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2000" u="sng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Verfasst eigenständig eine Erörterung zur ausgewählten Fragestellung:</a:t>
            </a:r>
          </a:p>
          <a:p>
            <a:pPr algn="ctr">
              <a:spcBef>
                <a:spcPts val="600"/>
              </a:spcBef>
            </a:pPr>
            <a:r>
              <a:rPr lang="de-DE" sz="2000" i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Sollte es SchülerInnen erlaubt sein, künstliche Intelligenz (z.B. Chat GPT) im Unterricht zu nutzen? </a:t>
            </a:r>
          </a:p>
          <a:p>
            <a:pPr algn="ctr"/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algn="ctr"/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algn="ctr"/>
            <a:r>
              <a:rPr lang="de-DE" sz="18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Beachtet dabei die </a:t>
            </a:r>
            <a:r>
              <a:rPr lang="de-DE" sz="1800" u="sng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Checkliste</a:t>
            </a:r>
            <a:r>
              <a:rPr lang="de-DE" sz="18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den von euch erarbeiteten </a:t>
            </a:r>
            <a:r>
              <a:rPr lang="de-DE" sz="1800" u="sng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Schreibplan</a:t>
            </a:r>
            <a:r>
              <a:rPr lang="de-DE" sz="18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und die </a:t>
            </a:r>
            <a:r>
              <a:rPr lang="de-DE" sz="1800" u="sng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sprachlichen Formulierungshilfen </a:t>
            </a:r>
            <a:r>
              <a:rPr lang="de-DE" sz="18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(-&gt;Cloud). </a:t>
            </a:r>
          </a:p>
          <a:p>
            <a:pPr>
              <a:spcAft>
                <a:spcPts val="1200"/>
              </a:spcAft>
            </a:pP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Grafik 6" descr="Skizze mit einfarbiger Füllung">
            <a:extLst>
              <a:ext uri="{FF2B5EF4-FFF2-40B4-BE49-F238E27FC236}">
                <a16:creationId xmlns:a16="http://schemas.microsoft.com/office/drawing/2014/main" id="{E138D088-55C7-3874-69D0-13EE7F8EAF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62712" y="5101579"/>
            <a:ext cx="1446027" cy="1298809"/>
          </a:xfrm>
          <a:prstGeom prst="rect">
            <a:avLst/>
          </a:prstGeom>
        </p:spPr>
      </p:pic>
      <p:pic>
        <p:nvPicPr>
          <p:cNvPr id="8" name="Google Shape;329;gf7ec9deed2_0_328">
            <a:extLst>
              <a:ext uri="{FF2B5EF4-FFF2-40B4-BE49-F238E27FC236}">
                <a16:creationId xmlns:a16="http://schemas.microsoft.com/office/drawing/2014/main" id="{76B1B1BC-ECD8-D287-B45E-F21EA6BA25B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20509" t="19282" r="19696" b="25811"/>
          <a:stretch/>
        </p:blipFill>
        <p:spPr>
          <a:xfrm>
            <a:off x="593300" y="1746781"/>
            <a:ext cx="595933" cy="60081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6DFC9199-3B63-6469-819B-BE8D3EF9CFE5}"/>
              </a:ext>
            </a:extLst>
          </p:cNvPr>
          <p:cNvSpPr txBox="1"/>
          <p:nvPr/>
        </p:nvSpPr>
        <p:spPr>
          <a:xfrm>
            <a:off x="1189233" y="1847134"/>
            <a:ext cx="48945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 Stundenende		Einzelarbeit</a:t>
            </a:r>
          </a:p>
        </p:txBody>
      </p:sp>
      <p:pic>
        <p:nvPicPr>
          <p:cNvPr id="12" name="Grafik 11" descr="Benutzer mit einfarbiger Füllung">
            <a:extLst>
              <a:ext uri="{FF2B5EF4-FFF2-40B4-BE49-F238E27FC236}">
                <a16:creationId xmlns:a16="http://schemas.microsoft.com/office/drawing/2014/main" id="{5016FA7F-94B0-746B-6ED7-B4A66AADD6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296852" y="1668262"/>
            <a:ext cx="679336" cy="679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401238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3866E4A-F95C-2656-3492-A736E0C7DA4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mtClean="0"/>
              <a:t>4</a:t>
            </a:fld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3A1DC80-09CA-AE31-D8E8-57C7358BD758}"/>
              </a:ext>
            </a:extLst>
          </p:cNvPr>
          <p:cNvSpPr txBox="1"/>
          <p:nvPr/>
        </p:nvSpPr>
        <p:spPr>
          <a:xfrm>
            <a:off x="1145207" y="656449"/>
            <a:ext cx="7515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algn="ctr"/>
            <a:r>
              <a:rPr lang="de-DE" sz="36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Reflexion</a:t>
            </a:r>
            <a:endParaRPr lang="de-DE" sz="4000" b="1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pic>
        <p:nvPicPr>
          <p:cNvPr id="7" name="Grafik 6" descr="Ein Bild, das Text, Screenshot, Schrift, Reihe enthält.&#10;&#10;Automatisch generierte Beschreibung">
            <a:extLst>
              <a:ext uri="{FF2B5EF4-FFF2-40B4-BE49-F238E27FC236}">
                <a16:creationId xmlns:a16="http://schemas.microsoft.com/office/drawing/2014/main" id="{A0C50576-953B-386A-F71B-48B4300EEE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376" y="1687519"/>
            <a:ext cx="7772400" cy="442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475217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1_Larissa-Design1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243</Words>
  <Application>Microsoft Macintosh PowerPoint</Application>
  <PresentationFormat>Bildschirmpräsentation (4:3)</PresentationFormat>
  <Paragraphs>45</Paragraphs>
  <Slides>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1" baseType="lpstr">
      <vt:lpstr>Arial</vt:lpstr>
      <vt:lpstr>Calibri</vt:lpstr>
      <vt:lpstr>Courier New</vt:lpstr>
      <vt:lpstr>Systemschrift Normal</vt:lpstr>
      <vt:lpstr>Times New Roman</vt:lpstr>
      <vt:lpstr>Verdana</vt:lpstr>
      <vt:lpstr>1_Larissa-Design1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Winnie-Karen Giera</dc:creator>
  <cp:lastModifiedBy>Lina Reußner</cp:lastModifiedBy>
  <cp:revision>35</cp:revision>
  <dcterms:modified xsi:type="dcterms:W3CDTF">2023-06-18T20:31:17Z</dcterms:modified>
</cp:coreProperties>
</file>