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20" r:id="rId3"/>
    <p:sldId id="326" r:id="rId4"/>
    <p:sldId id="322" r:id="rId5"/>
    <p:sldId id="323" r:id="rId6"/>
    <p:sldId id="328" r:id="rId7"/>
    <p:sldId id="314" r:id="rId8"/>
    <p:sldId id="348" r:id="rId9"/>
    <p:sldId id="260" r:id="rId10"/>
    <p:sldId id="329" r:id="rId11"/>
    <p:sldId id="347" r:id="rId12"/>
    <p:sldId id="321" r:id="rId13"/>
    <p:sldId id="345" r:id="rId14"/>
    <p:sldId id="327" r:id="rId15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000000"/>
          </p15:clr>
        </p15:guide>
        <p15:guide id="2" pos="2101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2" roundtripDataSignature="AMtx7mhXUOE27kRAY63yx+8hFbUOHLRHg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9246F6-E5F6-62EB-21D4-23BBD2D6BB63}" name="Lucas  Deutzmann" initials="LD" userId="Lucas  Deutzman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8"/>
    <p:restoredTop sz="94615"/>
  </p:normalViewPr>
  <p:slideViewPr>
    <p:cSldViewPr snapToGrid="0">
      <p:cViewPr varScale="1">
        <p:scale>
          <a:sx n="106" d="100"/>
          <a:sy n="106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6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6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2T11:47:28.27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1,'67'2,"-1"8,-11 11,2 16,-4 7,-3 2,-8-1,-10-11,-5 0,-6-4,-1 1,-1 0,-3-1,0-1,0 3,-2 2,2 3,-1 0,0-1,2 0,0 0,3 1,0 1,0 3,0 3,0-1,3 0,0-1,0-4,-1-1,-3-2,0-2,-2 1,-3-4,2 0,-2 0,0-2,2 2,-2 0,2 0,0 4,0 0,3 0,0 1,1 2,-1 0,-2-1,-4-1,2-1,-3-1,2 1,0-1,1 1,2 2,-1 0,3 1,1-1,2-1,-1-1,1-3,-1-4,-2-4,-2-2,-1-1,-3 1,1-1,-1 1,0-1,-1-2,-1-2,2-1,3 0,2 0,2 0,2 1,5 0,5 0,8 0,3 2,3 1,2 2,-4 0,0-4,0-3,0-2,2 0,5 0,4 1,5-1,4 2,-4-2,-1 1,0-3,-2-2,-3 0,-6-2,-5 0,2-4,3-2,4 0,-1 0,-2 0,-5 0,0-3,-4-4,-2-4,0-5,-3 0,2 1,0-1,0 1,0 1,-3 0,0 2,0-2,0-2,3-2,0 2,0 0,-1 1,-3-1,1 0,-1-1,1-1,-1 1,2-2,1-1,2-1,4-5,1 0,0-1,-1 2,-4 2,-3 1,-1 0,-1-1,2-2,-1 0,0-1,-2-2,-1 0,1-1,-1 0,0 5,-1 5,-4 0,1 1,2-2,-2-2,3-1,-1 0,1 0,0 1,0 0,2 1,2 0,-1 2,1 0,0 0,-1-3,4-4,1-2,2-2,-2 3,-6 5,-3 2,-5 4,0 1,0-1,-6 3,-1 1,-2 4,0 0,2-2,2-1,1-2,3-2,4 1,5 1,4-1,2 1,2 0,1 0,3-2,-3 0,-2 0,-4 4,-7 4,-4 1,-3 3,0 0,-1 0,4 3,0 0,6 0,4 0,0 0,-1 0,-3 0,-3 0,-3 0,0 0,-4 1,-1 1,-4 3,-2 4,-2 2,0 0,0 3,0 1,-1 4,0 1,2 0,0 1,1 2,2 1,-1 3,-1 0,-1-3,-3-2,-1-4,-1-3,1-2,5 3,-2-4,1 5,-3-4,-2 0,1 2,1 1,0-1,2 2,1-1,-1 0,2 1,-2-2,0-1,-1-1,0-1,0 1,2 0,0 2,0 1,3 3,-2 1,0 1,0-1,-2 1,1-1,0 1,1 0,0 4,-1 2,0 3,0 1,0-2,0-2,-1-3,-1-2,-1-2,1 1,-1-1,-1 1,0-1,0-1,0-2,2 1,0 0,-1 0,1 0,0-1,1-2,-1 1,1-3,0-1,-1 1,0 0,0-1,0 1,1 1,2 0,1 0,0-2,0 1,-2-1,0 0,-1-1,0-1,6 3,-1-2,4 3,-4-2,-1 0,-1 0,1-3,1 0,2 1,1 1,-1 2,-1 0,-2-1,-2 0,2 0,-2-2,3-3,-3-2,7 1,-8-1,5 2,-3 5,-2-2,3 5,-2-6,-3-1,3 7,-4-5,3 5,-2-9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908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5629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4757a9e39bb4dd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4757a9e39bb4dd0_2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g24757a9e39bb4dd0_2:notes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00" cy="495900"/>
          </a:xfrm>
          <a:prstGeom prst="rect">
            <a:avLst/>
          </a:prstGeom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1</a:t>
            </a:fld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53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471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4718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76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8" name="Google Shape;668;p1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669" name="Google Shape;669;p18:notes"/>
          <p:cNvSpPr txBox="1"/>
          <p:nvPr/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04" name="Google Shape;104;p3:notes"/>
          <p:cNvSpPr txBox="1"/>
          <p:nvPr/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592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07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3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/>
        </p:nvSpPr>
        <p:spPr>
          <a:xfrm>
            <a:off x="0" y="0"/>
            <a:ext cx="9144000" cy="134143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9"/>
          <p:cNvSpPr txBox="1"/>
          <p:nvPr/>
        </p:nvSpPr>
        <p:spPr>
          <a:xfrm>
            <a:off x="857250" y="6356350"/>
            <a:ext cx="13573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9"/>
          <p:cNvSpPr txBox="1"/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19355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9"/>
          <p:cNvSpPr txBox="1"/>
          <p:nvPr/>
        </p:nvSpPr>
        <p:spPr>
          <a:xfrm>
            <a:off x="623887" y="6492875"/>
            <a:ext cx="4032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Calibri"/>
              <a:buNone/>
            </a:pPr>
            <a:r>
              <a:rPr lang="de-DE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Universität Potsdam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42887"/>
            <a:ext cx="245110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9"/>
          <p:cNvSpPr txBox="1"/>
          <p:nvPr/>
        </p:nvSpPr>
        <p:spPr>
          <a:xfrm>
            <a:off x="7235825" y="6453187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9"/>
          <p:cNvSpPr txBox="1"/>
          <p:nvPr/>
        </p:nvSpPr>
        <p:spPr>
          <a:xfrm>
            <a:off x="714375" y="6356350"/>
            <a:ext cx="1500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9"/>
          <p:cNvSpPr txBox="1"/>
          <p:nvPr/>
        </p:nvSpPr>
        <p:spPr>
          <a:xfrm>
            <a:off x="7664450" y="6092825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9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push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5.jp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jpg"/><Relationship Id="rId7" Type="http://schemas.openxmlformats.org/officeDocument/2006/relationships/image" Target="../media/image22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3.jpg"/><Relationship Id="rId9" Type="http://schemas.openxmlformats.org/officeDocument/2006/relationships/image" Target="../media/image2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2.svg"/><Relationship Id="rId4" Type="http://schemas.openxmlformats.org/officeDocument/2006/relationships/image" Target="../media/image3.jp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jp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24757a9e39bb4dd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601" y="1156837"/>
            <a:ext cx="7213115" cy="48237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4757a9e39bb4dd0_2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fld>
            <a:endParaRPr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Google Shape;54;g24757a9e39bb4dd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4757a9e39bb4dd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4757a9e39bb4dd0_2"/>
          <p:cNvSpPr txBox="1"/>
          <p:nvPr/>
        </p:nvSpPr>
        <p:spPr>
          <a:xfrm>
            <a:off x="2451924" y="3086766"/>
            <a:ext cx="146825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Hintergrundwissen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wissen wir?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werden wir lernen?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7" name="Google Shape;57;g24757a9e39bb4dd0_2"/>
          <p:cNvSpPr txBox="1"/>
          <p:nvPr/>
        </p:nvSpPr>
        <p:spPr>
          <a:xfrm>
            <a:off x="5970044" y="2339631"/>
            <a:ext cx="1171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Modellieren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eine Erörterung?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8" name="Google Shape;58;g24757a9e39bb4dd0_2"/>
          <p:cNvSpPr txBox="1"/>
          <p:nvPr/>
        </p:nvSpPr>
        <p:spPr>
          <a:xfrm>
            <a:off x="4325608" y="2786699"/>
            <a:ext cx="12879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Diskutieren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müssten wir beachten?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9" name="Google Shape;59;g24757a9e39bb4dd0_2"/>
          <p:cNvSpPr txBox="1"/>
          <p:nvPr/>
        </p:nvSpPr>
        <p:spPr>
          <a:xfrm>
            <a:off x="4503107" y="3782054"/>
            <a:ext cx="1243575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Memorieren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selbstständig eine Erörterung?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0" name="Google Shape;60;g24757a9e39bb4dd0_2"/>
          <p:cNvSpPr txBox="1"/>
          <p:nvPr/>
        </p:nvSpPr>
        <p:spPr>
          <a:xfrm>
            <a:off x="5396961" y="5409142"/>
            <a:ext cx="1993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Unterstützen</a:t>
            </a:r>
          </a:p>
          <a:p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überarbeiten wir eine Erörterung?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sz="9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g24757a9e39bb4dd0_2"/>
          <p:cNvSpPr txBox="1"/>
          <p:nvPr/>
        </p:nvSpPr>
        <p:spPr>
          <a:xfrm>
            <a:off x="6504268" y="1758415"/>
            <a:ext cx="167413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Üben</a:t>
            </a:r>
          </a:p>
        </p:txBody>
      </p:sp>
      <p:sp>
        <p:nvSpPr>
          <p:cNvPr id="62" name="Google Shape;62;g24757a9e39bb4dd0_2"/>
          <p:cNvSpPr txBox="1"/>
          <p:nvPr/>
        </p:nvSpPr>
        <p:spPr>
          <a:xfrm>
            <a:off x="7176459" y="1878117"/>
            <a:ext cx="57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Ziel</a:t>
            </a:r>
            <a:endParaRPr dirty="0">
              <a:solidFill>
                <a:srgbClr val="98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g24757a9e39bb4dd0_2"/>
          <p:cNvSpPr txBox="1"/>
          <p:nvPr/>
        </p:nvSpPr>
        <p:spPr>
          <a:xfrm>
            <a:off x="1188080" y="4429850"/>
            <a:ext cx="89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g24757a9e39bb4dd0_2"/>
          <p:cNvSpPr txBox="1"/>
          <p:nvPr/>
        </p:nvSpPr>
        <p:spPr>
          <a:xfrm>
            <a:off x="2462073" y="303573"/>
            <a:ext cx="6058039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Wir gehen den Weg gemeinsam, aber jeder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geht ihn in seinem eigenen Tempo!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</a:t>
            </a:r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328F4A2F-3DA0-D9E7-1787-A3F9F01E5C0D}"/>
                  </a:ext>
                </a:extLst>
              </p14:cNvPr>
              <p14:cNvContentPartPr/>
              <p14:nvPr/>
            </p14:nvContentPartPr>
            <p14:xfrm>
              <a:off x="3787839" y="2655054"/>
              <a:ext cx="2705040" cy="101880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328F4A2F-3DA0-D9E7-1787-A3F9F01E5C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34199" y="2547414"/>
                <a:ext cx="2812680" cy="1234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f7ec9deed2_0_328"/>
          <p:cNvSpPr txBox="1"/>
          <p:nvPr/>
        </p:nvSpPr>
        <p:spPr>
          <a:xfrm>
            <a:off x="2439230" y="6581001"/>
            <a:ext cx="68349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de-DE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 Dr. Winnie-Karen Giera/Inklusive Deutschdidaktik (Sekundarstufe I)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439230" y="759275"/>
            <a:ext cx="622267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Seriöse Quellen erkennen 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D3967CA-283F-43B0-BC12-02688A8B057A}"/>
              </a:ext>
            </a:extLst>
          </p:cNvPr>
          <p:cNvSpPr txBox="1"/>
          <p:nvPr/>
        </p:nvSpPr>
        <p:spPr>
          <a:xfrm>
            <a:off x="180473" y="2173919"/>
            <a:ext cx="878305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tabLst/>
              <a:defRPr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Beachte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 bei der Online-Recherche folgende Fragen: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Ist die Quelle aktuell?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Ist 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der:die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Urheber:in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 bekannt und qualifiziert?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Ist der Schreibstil formal, neutral und fehlerfrei?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Gehört das Bild tatsächlich dazu, wurde es bearbeitet?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Lässt sich der Inhalt durch andere Quellen bestätigen?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337603-CFC9-474F-BD38-1BBC85FA3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10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68A32AF-4806-452D-B477-5E85846676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07633" y="1552507"/>
            <a:ext cx="1704696" cy="1774955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BD891A3B-90FF-91EA-B383-06C8AD45185C}"/>
              </a:ext>
            </a:extLst>
          </p:cNvPr>
          <p:cNvSpPr txBox="1"/>
          <p:nvPr/>
        </p:nvSpPr>
        <p:spPr>
          <a:xfrm>
            <a:off x="1637971" y="4933777"/>
            <a:ext cx="5997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Nutze niemals nur eine Quelle für die Recherche!</a:t>
            </a:r>
          </a:p>
        </p:txBody>
      </p:sp>
      <p:pic>
        <p:nvPicPr>
          <p:cNvPr id="14" name="Grafik 13" descr="Warnung mit einfarbiger Füllung">
            <a:extLst>
              <a:ext uri="{FF2B5EF4-FFF2-40B4-BE49-F238E27FC236}">
                <a16:creationId xmlns:a16="http://schemas.microsoft.com/office/drawing/2014/main" id="{1B7A1B2D-1B27-4907-E645-E79827AF9B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45207" y="4840820"/>
            <a:ext cx="563732" cy="563732"/>
          </a:xfrm>
          <a:prstGeom prst="rect">
            <a:avLst/>
          </a:prstGeom>
        </p:spPr>
      </p:pic>
      <p:pic>
        <p:nvPicPr>
          <p:cNvPr id="15" name="Grafik 14" descr="Warnung mit einfarbiger Füllung">
            <a:extLst>
              <a:ext uri="{FF2B5EF4-FFF2-40B4-BE49-F238E27FC236}">
                <a16:creationId xmlns:a16="http://schemas.microsoft.com/office/drawing/2014/main" id="{89D81A02-8866-1D52-2088-83BF9F3A51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08331" y="4851966"/>
            <a:ext cx="563732" cy="563732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883482B2-3581-767E-BDDC-97AA71DF900C}"/>
              </a:ext>
            </a:extLst>
          </p:cNvPr>
          <p:cNvSpPr/>
          <p:nvPr/>
        </p:nvSpPr>
        <p:spPr>
          <a:xfrm>
            <a:off x="1145207" y="4837297"/>
            <a:ext cx="6962220" cy="588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284680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52AB9-0D45-6A18-67BE-C52BE7B8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7" y="1288474"/>
            <a:ext cx="7715250" cy="1357312"/>
          </a:xfrm>
        </p:spPr>
        <p:txBody>
          <a:bodyPr/>
          <a:lstStyle/>
          <a:p>
            <a:r>
              <a:rPr lang="de-DE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drei </a:t>
            </a:r>
            <a:r>
              <a:rPr lang="de-DE" sz="28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B‘s</a:t>
            </a:r>
            <a:r>
              <a:rPr lang="de-DE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der Argumentation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C1594A-6365-05A4-C80F-8853E8B5C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11</a:t>
            </a:fld>
            <a:endParaRPr lang="de-DE"/>
          </a:p>
        </p:txBody>
      </p:sp>
      <p:sp>
        <p:nvSpPr>
          <p:cNvPr id="5" name="Google Shape;268;gf8d11f86c1_0_128">
            <a:extLst>
              <a:ext uri="{FF2B5EF4-FFF2-40B4-BE49-F238E27FC236}">
                <a16:creationId xmlns:a16="http://schemas.microsoft.com/office/drawing/2014/main" id="{E7B0BB8F-4DEE-A449-DF90-060AF2CAB26C}"/>
              </a:ext>
            </a:extLst>
          </p:cNvPr>
          <p:cNvSpPr txBox="1"/>
          <p:nvPr/>
        </p:nvSpPr>
        <p:spPr>
          <a:xfrm>
            <a:off x="2683070" y="698053"/>
            <a:ext cx="622267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Argumentieren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E16579ED-36A4-2FD4-E2B6-1E94C9A5B44F}"/>
              </a:ext>
            </a:extLst>
          </p:cNvPr>
          <p:cNvSpPr/>
          <p:nvPr/>
        </p:nvSpPr>
        <p:spPr>
          <a:xfrm>
            <a:off x="1590484" y="2270699"/>
            <a:ext cx="5900928" cy="3889248"/>
          </a:xfrm>
          <a:prstGeom prst="triangl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E62A43F6-A7A6-B7FC-F51D-5C7FFDC5F85D}"/>
              </a:ext>
            </a:extLst>
          </p:cNvPr>
          <p:cNvCxnSpPr>
            <a:cxnSpLocks/>
          </p:cNvCxnSpPr>
          <p:nvPr/>
        </p:nvCxnSpPr>
        <p:spPr>
          <a:xfrm>
            <a:off x="3065716" y="4212214"/>
            <a:ext cx="29504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4D5D95E-96ED-6617-8B9E-CE5170A3D641}"/>
              </a:ext>
            </a:extLst>
          </p:cNvPr>
          <p:cNvCxnSpPr/>
          <p:nvPr/>
        </p:nvCxnSpPr>
        <p:spPr>
          <a:xfrm>
            <a:off x="2304288" y="5230368"/>
            <a:ext cx="449884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82B5BB2A-4675-271D-7C03-2E8787323A6E}"/>
              </a:ext>
            </a:extLst>
          </p:cNvPr>
          <p:cNvSpPr txBox="1"/>
          <p:nvPr/>
        </p:nvSpPr>
        <p:spPr>
          <a:xfrm>
            <a:off x="3590544" y="3379655"/>
            <a:ext cx="1926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ehauptung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DEBFE98-6B9E-5349-A0C0-ADB2D57B06A4}"/>
              </a:ext>
            </a:extLst>
          </p:cNvPr>
          <p:cNvSpPr txBox="1"/>
          <p:nvPr/>
        </p:nvSpPr>
        <p:spPr>
          <a:xfrm>
            <a:off x="3044666" y="4490459"/>
            <a:ext cx="3054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eleg/Begründung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0C3A9DF-4A71-1061-1D28-E41582DDB2FA}"/>
              </a:ext>
            </a:extLst>
          </p:cNvPr>
          <p:cNvSpPr txBox="1"/>
          <p:nvPr/>
        </p:nvSpPr>
        <p:spPr>
          <a:xfrm>
            <a:off x="3627692" y="5510492"/>
            <a:ext cx="1926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eispiel</a:t>
            </a:r>
          </a:p>
        </p:txBody>
      </p:sp>
    </p:spTree>
    <p:extLst>
      <p:ext uri="{BB962C8B-B14F-4D97-AF65-F5344CB8AC3E}">
        <p14:creationId xmlns:p14="http://schemas.microsoft.com/office/powerpoint/2010/main" val="3622800940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000" b="0" i="0" u="none" strike="noStrike" cap="none">
                <a:solidFill>
                  <a:schemeClr val="bg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chemeClr val="bg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439230" y="745975"/>
            <a:ext cx="649224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Vorbereitung einer Erörterung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D3967CA-283F-43B0-BC12-02688A8B057A}"/>
              </a:ext>
            </a:extLst>
          </p:cNvPr>
          <p:cNvSpPr txBox="1"/>
          <p:nvPr/>
        </p:nvSpPr>
        <p:spPr>
          <a:xfrm>
            <a:off x="562707" y="2466085"/>
            <a:ext cx="795739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+mj-lt"/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Gruppe wird aufgeteilt. </a:t>
            </a:r>
            <a:b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+mj-lt"/>
              <a:buAutoNum type="arabicPeriod" startAt="2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Vorbereitung Erörterung Teil I (Grundlage)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▸ Recherchiert für eure Argumente (denkt an Begründungen &amp; Beispiele!)</a:t>
            </a:r>
          </a:p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337603-CFC9-474F-BD38-1BBC85FA3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12</a:t>
            </a:fld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AB50C2E-29F5-4B24-1555-82E9F1A6E521}"/>
              </a:ext>
            </a:extLst>
          </p:cNvPr>
          <p:cNvSpPr txBox="1"/>
          <p:nvPr/>
        </p:nvSpPr>
        <p:spPr>
          <a:xfrm>
            <a:off x="814219" y="3332858"/>
            <a:ext cx="142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Pro</a:t>
            </a:r>
          </a:p>
        </p:txBody>
      </p:sp>
      <p:pic>
        <p:nvPicPr>
          <p:cNvPr id="19" name="Grafik 18" descr="Benutzer mit einfarbiger Füllung">
            <a:extLst>
              <a:ext uri="{FF2B5EF4-FFF2-40B4-BE49-F238E27FC236}">
                <a16:creationId xmlns:a16="http://schemas.microsoft.com/office/drawing/2014/main" id="{9EC27B53-CB59-A14F-1F44-4486D72A8D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484" y="2877846"/>
            <a:ext cx="605398" cy="605398"/>
          </a:xfrm>
          <a:prstGeom prst="rect">
            <a:avLst/>
          </a:prstGeom>
        </p:spPr>
      </p:pic>
      <p:pic>
        <p:nvPicPr>
          <p:cNvPr id="20" name="Grafik 19" descr="Benutzer mit einfarbiger Füllung">
            <a:extLst>
              <a:ext uri="{FF2B5EF4-FFF2-40B4-BE49-F238E27FC236}">
                <a16:creationId xmlns:a16="http://schemas.microsoft.com/office/drawing/2014/main" id="{6AC73992-83D7-D831-D0AA-4C79984687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5106" y="2860986"/>
            <a:ext cx="644208" cy="644208"/>
          </a:xfrm>
          <a:prstGeom prst="rect">
            <a:avLst/>
          </a:prstGeom>
        </p:spPr>
      </p:pic>
      <p:pic>
        <p:nvPicPr>
          <p:cNvPr id="24" name="Grafik 23" descr="Benutzer mit einfarbiger Füllung">
            <a:extLst>
              <a:ext uri="{FF2B5EF4-FFF2-40B4-BE49-F238E27FC236}">
                <a16:creationId xmlns:a16="http://schemas.microsoft.com/office/drawing/2014/main" id="{57154553-4126-3EAB-7D81-78379A1660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57210" y="2790404"/>
            <a:ext cx="644208" cy="644208"/>
          </a:xfrm>
          <a:prstGeom prst="rect">
            <a:avLst/>
          </a:prstGeom>
        </p:spPr>
      </p:pic>
      <p:pic>
        <p:nvPicPr>
          <p:cNvPr id="25" name="Grafik 24" descr="Benutzer mit einfarbiger Füllung">
            <a:extLst>
              <a:ext uri="{FF2B5EF4-FFF2-40B4-BE49-F238E27FC236}">
                <a16:creationId xmlns:a16="http://schemas.microsoft.com/office/drawing/2014/main" id="{D08951F4-9542-101F-2CB9-5DCD1BF0F9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4229" y="2808658"/>
            <a:ext cx="605398" cy="605398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3B85D4E1-D20B-5C38-43CD-C84D0ADD4729}"/>
              </a:ext>
            </a:extLst>
          </p:cNvPr>
          <p:cNvSpPr txBox="1"/>
          <p:nvPr/>
        </p:nvSpPr>
        <p:spPr>
          <a:xfrm>
            <a:off x="2401669" y="3329487"/>
            <a:ext cx="1773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</a:rPr>
              <a:t>Contra</a:t>
            </a:r>
          </a:p>
        </p:txBody>
      </p:sp>
      <p:pic>
        <p:nvPicPr>
          <p:cNvPr id="29" name="Google Shape;329;gf7ec9deed2_0_328">
            <a:extLst>
              <a:ext uri="{FF2B5EF4-FFF2-40B4-BE49-F238E27FC236}">
                <a16:creationId xmlns:a16="http://schemas.microsoft.com/office/drawing/2014/main" id="{67EAD23A-3476-EFD9-555E-77CA7C22CA0F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 l="20509" t="19282" r="19696" b="25811"/>
          <a:stretch/>
        </p:blipFill>
        <p:spPr>
          <a:xfrm>
            <a:off x="7054512" y="2406658"/>
            <a:ext cx="595933" cy="6008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99;gf8d11f86c1_0_70">
            <a:extLst>
              <a:ext uri="{FF2B5EF4-FFF2-40B4-BE49-F238E27FC236}">
                <a16:creationId xmlns:a16="http://schemas.microsoft.com/office/drawing/2014/main" id="{3CA44B0B-0080-A2F5-47DD-21E5A23F309F}"/>
              </a:ext>
            </a:extLst>
          </p:cNvPr>
          <p:cNvSpPr txBox="1"/>
          <p:nvPr/>
        </p:nvSpPr>
        <p:spPr>
          <a:xfrm>
            <a:off x="7751222" y="2491637"/>
            <a:ext cx="830071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sym typeface="Verdana"/>
              </a:rPr>
              <a:t>15 Min. </a:t>
            </a:r>
            <a:endParaRPr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1" name="Textfeld 32">
            <a:extLst>
              <a:ext uri="{FF2B5EF4-FFF2-40B4-BE49-F238E27FC236}">
                <a16:creationId xmlns:a16="http://schemas.microsoft.com/office/drawing/2014/main" id="{1AA0C72C-A8C5-7184-56FC-7A4F23CC97CE}"/>
              </a:ext>
            </a:extLst>
          </p:cNvPr>
          <p:cNvSpPr txBox="1"/>
          <p:nvPr/>
        </p:nvSpPr>
        <p:spPr>
          <a:xfrm>
            <a:off x="2140299" y="6536114"/>
            <a:ext cx="5832126" cy="35645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Hielscher, F.; Kemmann, A.; Wagner, T. (2019). Debattieren unterrichten. (7. Aufl.). Friedrich. S. </a:t>
            </a:r>
            <a:r>
              <a:rPr lang="de-DE" sz="1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28-34 .</a:t>
            </a:r>
            <a:endParaRPr lang="de-DE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27825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439230" y="745975"/>
            <a:ext cx="649224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Vorbereitung einer Erörterung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D3967CA-283F-43B0-BC12-02688A8B057A}"/>
              </a:ext>
            </a:extLst>
          </p:cNvPr>
          <p:cNvSpPr txBox="1"/>
          <p:nvPr/>
        </p:nvSpPr>
        <p:spPr>
          <a:xfrm>
            <a:off x="562708" y="2341546"/>
            <a:ext cx="7957399" cy="4353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2">
                  <a:lumMod val="75000"/>
                </a:schemeClr>
              </a:buClr>
              <a:buFont typeface="+mj-lt"/>
              <a:buAutoNum type="arabicPeriod" startAt="3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Vorbereitung Erörterung Teil II (Argumente)</a:t>
            </a: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Findet euch in Zweiergruppen zusammen – eine Person Pro, eine Person Contra.</a:t>
            </a: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Tauscht zu zweit eure Argumente aus und schreibt sie auf. (Stichpunkte reichen)</a:t>
            </a:r>
          </a:p>
          <a:p>
            <a:pPr>
              <a:spcAft>
                <a:spcPts val="1200"/>
              </a:spcAft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 startAt="4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Vorbereitung der Erörterung Teil III</a:t>
            </a: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Ordnet eure Argumente nach der Wichtigkeit</a:t>
            </a:r>
          </a:p>
          <a:p>
            <a:pPr>
              <a:spcAft>
                <a:spcPts val="1200"/>
              </a:spcAft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337603-CFC9-474F-BD38-1BBC85FA3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13</a:t>
            </a:fld>
            <a:endParaRPr lang="de-DE"/>
          </a:p>
        </p:txBody>
      </p:sp>
      <p:pic>
        <p:nvPicPr>
          <p:cNvPr id="29" name="Google Shape;329;gf7ec9deed2_0_328">
            <a:extLst>
              <a:ext uri="{FF2B5EF4-FFF2-40B4-BE49-F238E27FC236}">
                <a16:creationId xmlns:a16="http://schemas.microsoft.com/office/drawing/2014/main" id="{67EAD23A-3476-EFD9-555E-77CA7C22CA0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20509" t="19282" r="19696" b="25811"/>
          <a:stretch/>
        </p:blipFill>
        <p:spPr>
          <a:xfrm>
            <a:off x="6923590" y="2237516"/>
            <a:ext cx="595933" cy="6008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99;gf8d11f86c1_0_70">
            <a:extLst>
              <a:ext uri="{FF2B5EF4-FFF2-40B4-BE49-F238E27FC236}">
                <a16:creationId xmlns:a16="http://schemas.microsoft.com/office/drawing/2014/main" id="{3CA44B0B-0080-A2F5-47DD-21E5A23F309F}"/>
              </a:ext>
            </a:extLst>
          </p:cNvPr>
          <p:cNvSpPr txBox="1"/>
          <p:nvPr/>
        </p:nvSpPr>
        <p:spPr>
          <a:xfrm>
            <a:off x="7569399" y="2322495"/>
            <a:ext cx="95070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sym typeface="Verdana"/>
              </a:rPr>
              <a:t>15 Min. </a:t>
            </a:r>
            <a:endParaRPr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feld 32">
            <a:extLst>
              <a:ext uri="{FF2B5EF4-FFF2-40B4-BE49-F238E27FC236}">
                <a16:creationId xmlns:a16="http://schemas.microsoft.com/office/drawing/2014/main" id="{92F2ABAD-9562-11B8-6FF6-F771F5E49918}"/>
              </a:ext>
            </a:extLst>
          </p:cNvPr>
          <p:cNvSpPr txBox="1"/>
          <p:nvPr/>
        </p:nvSpPr>
        <p:spPr>
          <a:xfrm>
            <a:off x="2069961" y="6466566"/>
            <a:ext cx="5804179" cy="3638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de-DE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Kemmann, A.; Wagner, T. (2021): Debatte und Erörterung. Theoretische Grundlagen, Übungsbeschreibungen, Materialien und Arbeitsblätter für den Unterricht. Bisher unveröffentlicht. S. 13-15. </a:t>
            </a:r>
            <a:endParaRPr lang="de-DE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Google Shape;329;gf7ec9deed2_0_328">
            <a:extLst>
              <a:ext uri="{FF2B5EF4-FFF2-40B4-BE49-F238E27FC236}">
                <a16:creationId xmlns:a16="http://schemas.microsoft.com/office/drawing/2014/main" id="{66724068-6AC5-5831-ADA1-CB6C9D56FC4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20509" t="19282" r="19696" b="25811"/>
          <a:stretch/>
        </p:blipFill>
        <p:spPr>
          <a:xfrm>
            <a:off x="6923590" y="4870934"/>
            <a:ext cx="595933" cy="6008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99;gf8d11f86c1_0_70">
            <a:extLst>
              <a:ext uri="{FF2B5EF4-FFF2-40B4-BE49-F238E27FC236}">
                <a16:creationId xmlns:a16="http://schemas.microsoft.com/office/drawing/2014/main" id="{84AD5DDA-BDD3-31BA-68F6-515E794260CB}"/>
              </a:ext>
            </a:extLst>
          </p:cNvPr>
          <p:cNvSpPr txBox="1"/>
          <p:nvPr/>
        </p:nvSpPr>
        <p:spPr>
          <a:xfrm>
            <a:off x="7569399" y="4955913"/>
            <a:ext cx="95070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sym typeface="Verdana"/>
              </a:rPr>
              <a:t>10 Min. </a:t>
            </a:r>
            <a:endParaRPr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6846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866E4A-F95C-2656-3492-A736E0C7DA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14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3A1DC80-09CA-AE31-D8E8-57C7358BD758}"/>
              </a:ext>
            </a:extLst>
          </p:cNvPr>
          <p:cNvSpPr txBox="1"/>
          <p:nvPr/>
        </p:nvSpPr>
        <p:spPr>
          <a:xfrm>
            <a:off x="1145207" y="656449"/>
            <a:ext cx="751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Reflexion</a:t>
            </a:r>
            <a:endParaRPr lang="de-DE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7" name="Grafik 6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A0C50576-953B-386A-F71B-48B4300EE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6" y="1687519"/>
            <a:ext cx="7772400" cy="442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75217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2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3802326" y="506136"/>
            <a:ext cx="315803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Wiederholung</a:t>
            </a:r>
            <a:endParaRPr sz="36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C2A17300-D1A5-C1E7-4692-735EDFB2BA4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</a:blip>
          <a:stretch>
            <a:fillRect/>
          </a:stretch>
        </p:blipFill>
        <p:spPr>
          <a:xfrm>
            <a:off x="-1" y="-17380"/>
            <a:ext cx="9144001" cy="651025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3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814749" y="561571"/>
            <a:ext cx="5393586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Checkliste</a:t>
            </a:r>
            <a:endParaRPr sz="32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E70B53F-E25B-4847-A897-81717D3B5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207" y="1536323"/>
            <a:ext cx="624168" cy="545364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5FB99C1-D0E7-4275-AEE9-FF1A27AF44C6}"/>
              </a:ext>
            </a:extLst>
          </p:cNvPr>
          <p:cNvSpPr txBox="1"/>
          <p:nvPr/>
        </p:nvSpPr>
        <p:spPr>
          <a:xfrm>
            <a:off x="1728216" y="1596272"/>
            <a:ext cx="73075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10 min              		                   </a:t>
            </a:r>
            <a:r>
              <a:rPr lang="de-DE" sz="2000" dirty="0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Partnerarbeit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D889F7B-3A3E-4560-9B82-E93FF0623C70}"/>
              </a:ext>
            </a:extLst>
          </p:cNvPr>
          <p:cNvSpPr txBox="1"/>
          <p:nvPr/>
        </p:nvSpPr>
        <p:spPr>
          <a:xfrm>
            <a:off x="519738" y="2316477"/>
            <a:ext cx="748986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Versucht euch an die Checkliste zum Schreiben einer Erörterung zu erinnern. </a:t>
            </a: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Sammelt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inhaltliche Aspekte und sprachliche Aspekte, </a:t>
            </a: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die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für eine gelungene Erörterung wichtig sind.</a:t>
            </a: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Sammelt </a:t>
            </a:r>
            <a:r>
              <a:rPr lang="de-DE" sz="200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mindestens 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zwei Aspekte, die inhaltlich und zwei, die sprachlich relevant sind. </a:t>
            </a:r>
          </a:p>
          <a:p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 descr="Prüfliste mit einfarbiger Füllung">
            <a:extLst>
              <a:ext uri="{FF2B5EF4-FFF2-40B4-BE49-F238E27FC236}">
                <a16:creationId xmlns:a16="http://schemas.microsoft.com/office/drawing/2014/main" id="{DEE6EB8F-1050-4E76-B870-5233B52AC2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05712" y="3232298"/>
            <a:ext cx="1217294" cy="1175280"/>
          </a:xfrm>
          <a:prstGeom prst="rect">
            <a:avLst/>
          </a:prstGeom>
        </p:spPr>
      </p:pic>
      <p:pic>
        <p:nvPicPr>
          <p:cNvPr id="3" name="Grafik 2" descr="Sitzungssaal mit einfarbiger Füllung">
            <a:extLst>
              <a:ext uri="{FF2B5EF4-FFF2-40B4-BE49-F238E27FC236}">
                <a16:creationId xmlns:a16="http://schemas.microsoft.com/office/drawing/2014/main" id="{BBAFE44D-BEEC-8FEA-FBE5-1E5DB513B2B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97142" y="13518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04909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4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814749" y="561571"/>
            <a:ext cx="5393586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Schreibplan (MSA)</a:t>
            </a:r>
            <a:endParaRPr sz="32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4" name="Grafik 3" descr="Prüfliste mit einfarbiger Füllung">
            <a:extLst>
              <a:ext uri="{FF2B5EF4-FFF2-40B4-BE49-F238E27FC236}">
                <a16:creationId xmlns:a16="http://schemas.microsoft.com/office/drawing/2014/main" id="{DEE6EB8F-1050-4E76-B870-5233B52AC2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5712" y="3232298"/>
            <a:ext cx="1217294" cy="117528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70A824C-D796-378A-0CE5-B9562B7F36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169" y="1425353"/>
            <a:ext cx="3147570" cy="444891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9032B99-65A3-01D8-17E8-5A447879715D}"/>
              </a:ext>
            </a:extLst>
          </p:cNvPr>
          <p:cNvSpPr txBox="1"/>
          <p:nvPr/>
        </p:nvSpPr>
        <p:spPr>
          <a:xfrm>
            <a:off x="4177731" y="2080151"/>
            <a:ext cx="3603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8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stichpunkt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artiges Ausfüllen vor dem Schreiben</a:t>
            </a:r>
          </a:p>
          <a:p>
            <a:pPr marL="285750" indent="-285750">
              <a:buFontTx/>
              <a:buChar char="-"/>
            </a:pP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gibt die </a:t>
            </a:r>
            <a:r>
              <a:rPr lang="de-DE" sz="18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Struktur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einer Erörterung vor</a:t>
            </a:r>
          </a:p>
          <a:p>
            <a:pPr marL="285750" indent="-285750">
              <a:buFontTx/>
              <a:buChar char="-"/>
            </a:pP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dient auch als </a:t>
            </a:r>
            <a:r>
              <a:rPr lang="de-DE" sz="18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Checkliste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um zu prüfen, ob alle Ideen und die wichtigsten Bestandteile einer Erörterung im Text untergebracht wurden</a:t>
            </a:r>
          </a:p>
          <a:p>
            <a:pPr marL="285750" indent="-285750">
              <a:buFontTx/>
              <a:buChar char="-"/>
            </a:pP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Erstellen des Schreibplans ist Teil der </a:t>
            </a:r>
            <a:r>
              <a:rPr lang="de-DE" sz="180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MSA Prüfung</a:t>
            </a:r>
          </a:p>
        </p:txBody>
      </p:sp>
    </p:spTree>
    <p:extLst>
      <p:ext uri="{BB962C8B-B14F-4D97-AF65-F5344CB8AC3E}">
        <p14:creationId xmlns:p14="http://schemas.microsoft.com/office/powerpoint/2010/main" val="620194213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600" b="0" i="0" u="none" strike="noStrike" cap="none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5</a:t>
            </a:fld>
            <a:endParaRPr sz="2800" b="0" i="0" u="none" strike="noStrike" cap="none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325" name="Google Shape;325;gf7ec9deed2_0_3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497540" y="576569"/>
            <a:ext cx="6646459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solidFill>
                  <a:srgbClr val="00206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Mit Checkliste &amp; Schreibplan arbeiten</a:t>
            </a:r>
            <a:endParaRPr sz="3200" b="1" dirty="0">
              <a:solidFill>
                <a:srgbClr val="002060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5FB99C1-D0E7-4275-AEE9-FF1A27AF44C6}"/>
              </a:ext>
            </a:extLst>
          </p:cNvPr>
          <p:cNvSpPr txBox="1"/>
          <p:nvPr/>
        </p:nvSpPr>
        <p:spPr>
          <a:xfrm>
            <a:off x="1690687" y="1764267"/>
            <a:ext cx="7307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0min				Partnerarbeit 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D889F7B-3A3E-4560-9B82-E93FF0623C70}"/>
              </a:ext>
            </a:extLst>
          </p:cNvPr>
          <p:cNvSpPr txBox="1"/>
          <p:nvPr/>
        </p:nvSpPr>
        <p:spPr>
          <a:xfrm>
            <a:off x="519738" y="2346792"/>
            <a:ext cx="74898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Lest euch die Erörterung zum Thema Schuluniformen einzeln durch. </a:t>
            </a:r>
          </a:p>
          <a:p>
            <a:pPr marL="457200" indent="-457200">
              <a:buAutoNum type="arabicPeriod"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Füllt die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Checkliste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und den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Schreibplan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in Partnerarbeit für die Mustererörterung aus.</a:t>
            </a:r>
          </a:p>
          <a:p>
            <a:pPr marL="457200" indent="-457200">
              <a:buAutoNum type="arabicPeriod"/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Zusatz:</a:t>
            </a: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2.1 Überlegt euch </a:t>
            </a: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Schwächen und Stärken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des Textes. Was ist aus eurer Sicht gut und was eher schlecht/verbesserungswürdig?</a:t>
            </a:r>
          </a:p>
          <a:p>
            <a:pPr marL="342900" indent="-342900">
              <a:buFont typeface="+mj-lt"/>
              <a:buAutoNum type="arabicPeriod" startAt="3"/>
            </a:pPr>
            <a:endParaRPr lang="de-DE" sz="1800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97F0419-534E-8B17-A37B-D6ED9F677D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519" y="1676251"/>
            <a:ext cx="624168" cy="545364"/>
          </a:xfrm>
          <a:prstGeom prst="rect">
            <a:avLst/>
          </a:prstGeom>
          <a:solidFill>
            <a:srgbClr val="002060"/>
          </a:solidFill>
        </p:spPr>
      </p:pic>
      <p:pic>
        <p:nvPicPr>
          <p:cNvPr id="4" name="Grafik 3" descr="Sitzungssaal mit einfarbiger Füllung">
            <a:extLst>
              <a:ext uri="{FF2B5EF4-FFF2-40B4-BE49-F238E27FC236}">
                <a16:creationId xmlns:a16="http://schemas.microsoft.com/office/drawing/2014/main" id="{836A9338-B75C-B9D9-B904-4FA653EEB39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9391" y="14088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4093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B2E5E5-47C2-51B6-BE13-F555C75FE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648326"/>
            <a:ext cx="7715250" cy="4644190"/>
          </a:xfrm>
        </p:spPr>
        <p:txBody>
          <a:bodyPr/>
          <a:lstStyle/>
          <a:p>
            <a:pPr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sprachliche Wiederholungen und sprachliche Fehler</a:t>
            </a:r>
          </a:p>
          <a:p>
            <a:pPr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(Keine Belege oder Beispiele bei Argumenten)</a:t>
            </a:r>
          </a:p>
          <a:p>
            <a:pPr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Einleitung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 Fazit-Charakter (gibt bereits Zusammenfassung aller Argumente)</a:t>
            </a:r>
            <a:endParaRPr lang="de-DE" b="0" i="0" u="none" strike="noStrike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fällt auf, wenn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künstliche Intelligenzen (wie z.B. Chat GBT) </a:t>
            </a: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genutzt werden</a:t>
            </a:r>
          </a:p>
          <a:p>
            <a:pPr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b="0" i="0" u="none" strike="noStrike" dirty="0">
                <a:solidFill>
                  <a:schemeClr val="bg2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 kann überprüfen lassen, ob ein Text von KI (künstliche Intelligenz) generiert wurde</a:t>
            </a:r>
            <a:endParaRPr lang="de-DE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0" algn="l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 </a:t>
            </a:r>
            <a:r>
              <a:rPr lang="de-DE" b="0" i="0" u="none" strike="noStrike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KI-Erörterung als Inspiration/Denkanstoß, niemals als Endprodukt!</a:t>
            </a:r>
          </a:p>
          <a:p>
            <a:endParaRPr lang="de-DE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56FFF3-283E-4216-0E9B-CC6884B51E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6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07D6B84-18E6-A84B-E683-9EA8BB9ACC86}"/>
              </a:ext>
            </a:extLst>
          </p:cNvPr>
          <p:cNvSpPr txBox="1"/>
          <p:nvPr/>
        </p:nvSpPr>
        <p:spPr>
          <a:xfrm>
            <a:off x="1145207" y="656449"/>
            <a:ext cx="7515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2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Chat GPT-Erörterung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BB8255-7C37-78AD-D877-56293DB582BB}"/>
              </a:ext>
            </a:extLst>
          </p:cNvPr>
          <p:cNvSpPr txBox="1"/>
          <p:nvPr/>
        </p:nvSpPr>
        <p:spPr>
          <a:xfrm>
            <a:off x="7938566" y="4258900"/>
            <a:ext cx="9936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😕</a:t>
            </a:r>
            <a:endParaRPr lang="de-DE" sz="7200" dirty="0"/>
          </a:p>
        </p:txBody>
      </p:sp>
    </p:spTree>
    <p:extLst>
      <p:ext uri="{BB962C8B-B14F-4D97-AF65-F5344CB8AC3E}">
        <p14:creationId xmlns:p14="http://schemas.microsoft.com/office/powerpoint/2010/main" val="2781661115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18"/>
          <p:cNvSpPr txBox="1"/>
          <p:nvPr/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3" name="Google Shape;673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9065" y="5498706"/>
            <a:ext cx="1217295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1145207" y="656449"/>
            <a:ext cx="751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Themenfindung</a:t>
            </a:r>
            <a:endParaRPr lang="de-DE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0773" y="2362269"/>
            <a:ext cx="77352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Überlegt euch, über welches Thema ihr gern eine Erörterung schreiben würdet.</a:t>
            </a:r>
          </a:p>
          <a:p>
            <a:endParaRPr lang="de-DE" sz="3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Mögliche Vorschläge: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Chat GPT in der Schule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Hausaufgaben/Noten abschaffen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Fleischkonsum/vegane Ernährung</a:t>
            </a:r>
          </a:p>
        </p:txBody>
      </p:sp>
      <p:pic>
        <p:nvPicPr>
          <p:cNvPr id="4" name="Grafik 3" descr="Feder mit einfarbiger Füllung">
            <a:extLst>
              <a:ext uri="{FF2B5EF4-FFF2-40B4-BE49-F238E27FC236}">
                <a16:creationId xmlns:a16="http://schemas.microsoft.com/office/drawing/2014/main" id="{090B7E09-BE1E-485A-BA4C-CA3D0DB001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74660" y="329297"/>
            <a:ext cx="914400" cy="860426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CBC360F-F3A7-4CD6-9E5E-18D4085340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600" smtClean="0">
                <a:solidFill>
                  <a:schemeClr val="bg1"/>
                </a:solidFill>
              </a:rPr>
              <a:t>7</a:t>
            </a:fld>
            <a:endParaRPr lang="de-DE" sz="160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0A8355-74EB-3D28-E1BB-7B941C42B0BA}"/>
              </a:ext>
            </a:extLst>
          </p:cNvPr>
          <p:cNvSpPr txBox="1"/>
          <p:nvPr/>
        </p:nvSpPr>
        <p:spPr>
          <a:xfrm rot="1000362">
            <a:off x="6910385" y="3110300"/>
            <a:ext cx="12214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0" dirty="0"/>
              <a:t>🤔</a:t>
            </a:r>
          </a:p>
        </p:txBody>
      </p:sp>
    </p:spTree>
    <p:extLst>
      <p:ext uri="{BB962C8B-B14F-4D97-AF65-F5344CB8AC3E}">
        <p14:creationId xmlns:p14="http://schemas.microsoft.com/office/powerpoint/2010/main" val="48934438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56FFF3-283E-4216-0E9B-CC6884B51E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8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07D6B84-18E6-A84B-E683-9EA8BB9ACC86}"/>
              </a:ext>
            </a:extLst>
          </p:cNvPr>
          <p:cNvSpPr txBox="1"/>
          <p:nvPr/>
        </p:nvSpPr>
        <p:spPr>
          <a:xfrm>
            <a:off x="1145207" y="656449"/>
            <a:ext cx="751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Fragestellung formulieren</a:t>
            </a:r>
            <a:endParaRPr lang="de-DE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0957D6A-82E9-FE4D-5731-649DC63E64FC}"/>
              </a:ext>
            </a:extLst>
          </p:cNvPr>
          <p:cNvSpPr txBox="1"/>
          <p:nvPr/>
        </p:nvSpPr>
        <p:spPr>
          <a:xfrm>
            <a:off x="180473" y="2173919"/>
            <a:ext cx="878305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tabLst/>
              <a:defRPr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Merkmale 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einer geeigneten Fragestellung: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Kontroverses Thema: Thema, zu dem unterschiedliche Meinungen existieren, Raum für verschiedene Argumente und Standpunkte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Offene Frage: Frage sollte nicht mit ja oder nein beantwortet werden können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Gegensätzliche Aspekte: es sollte erkennbar sein, dass es mindestens zwei gegensätzliche Standpunkte gibt</a:t>
            </a: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Soll-Frage: zur möglichen Umsetzung eines Umstandes</a:t>
            </a:r>
          </a:p>
          <a:p>
            <a:pPr marL="45720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tabLst/>
              <a:defRPr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	➝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Sollte/</a:t>
            </a:r>
            <a:r>
              <a:rPr lang="de-DE" sz="2000" dirty="0" err="1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n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 es … geben/dürfen/müssen?</a:t>
            </a: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40020163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/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554462" y="2277927"/>
            <a:ext cx="7957398" cy="80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Nennt </a:t>
            </a: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Merkmale, an denen man seriöse Quellen im Internet erkennt. Schreibt die Merkmale in den Chat. </a:t>
            </a:r>
          </a:p>
        </p:txBody>
      </p:sp>
      <p:sp>
        <p:nvSpPr>
          <p:cNvPr id="108" name="Google Shape;108;p3"/>
          <p:cNvSpPr txBox="1"/>
          <p:nvPr/>
        </p:nvSpPr>
        <p:spPr>
          <a:xfrm>
            <a:off x="2439230" y="6581001"/>
            <a:ext cx="683490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de-DE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 Dr. Winnie-Karen </a:t>
            </a:r>
            <a:r>
              <a:rPr lang="de-DE" sz="12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Giera</a:t>
            </a:r>
            <a:r>
              <a:rPr lang="de-DE" sz="1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/Inklusive Deutschdidaktik (Sekundarstufe I)</a:t>
            </a: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9066" y="5632450"/>
            <a:ext cx="1217295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16EABCA-DB68-0677-C8C2-07F4F449FB7D}"/>
              </a:ext>
            </a:extLst>
          </p:cNvPr>
          <p:cNvSpPr txBox="1"/>
          <p:nvPr/>
        </p:nvSpPr>
        <p:spPr>
          <a:xfrm>
            <a:off x="2200199" y="3928222"/>
            <a:ext cx="13950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0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algn="ctr"/>
            <a:endParaRPr lang="de-DE" sz="20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  <a:sym typeface="Verdana"/>
            </a:endParaRPr>
          </a:p>
          <a:p>
            <a:pPr algn="ctr"/>
            <a:r>
              <a:rPr lang="de-DE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 </a:t>
            </a:r>
          </a:p>
          <a:p>
            <a:endParaRPr lang="de-DE" dirty="0"/>
          </a:p>
        </p:txBody>
      </p:sp>
      <p:sp>
        <p:nvSpPr>
          <p:cNvPr id="15" name="Google Shape;114;p3">
            <a:extLst>
              <a:ext uri="{FF2B5EF4-FFF2-40B4-BE49-F238E27FC236}">
                <a16:creationId xmlns:a16="http://schemas.microsoft.com/office/drawing/2014/main" id="{7B2E9000-51DB-FEA9-5F68-F156E505DD3F}"/>
              </a:ext>
            </a:extLst>
          </p:cNvPr>
          <p:cNvSpPr txBox="1"/>
          <p:nvPr/>
        </p:nvSpPr>
        <p:spPr>
          <a:xfrm>
            <a:off x="2439229" y="762134"/>
            <a:ext cx="3047171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Recherchieren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6BBA77C9-5350-C3B3-2C3F-7E0A8B4872AD}"/>
              </a:ext>
            </a:extLst>
          </p:cNvPr>
          <p:cNvSpPr/>
          <p:nvPr/>
        </p:nvSpPr>
        <p:spPr>
          <a:xfrm>
            <a:off x="562708" y="1564904"/>
            <a:ext cx="7957399" cy="57294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Google Shape;107;p3">
            <a:extLst>
              <a:ext uri="{FF2B5EF4-FFF2-40B4-BE49-F238E27FC236}">
                <a16:creationId xmlns:a16="http://schemas.microsoft.com/office/drawing/2014/main" id="{DEF606C0-A71B-7231-84E2-F4EB340325BA}"/>
              </a:ext>
            </a:extLst>
          </p:cNvPr>
          <p:cNvSpPr txBox="1"/>
          <p:nvPr/>
        </p:nvSpPr>
        <p:spPr>
          <a:xfrm>
            <a:off x="1490917" y="1620404"/>
            <a:ext cx="1648783" cy="446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Verdana"/>
              </a:rPr>
              <a:t>Aktivierung:</a:t>
            </a:r>
            <a:endParaRPr sz="2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8" name="Gewitterblitz 17">
            <a:extLst>
              <a:ext uri="{FF2B5EF4-FFF2-40B4-BE49-F238E27FC236}">
                <a16:creationId xmlns:a16="http://schemas.microsoft.com/office/drawing/2014/main" id="{0B24EEFD-68B9-036C-FAFF-5B279DDB6AD1}"/>
              </a:ext>
            </a:extLst>
          </p:cNvPr>
          <p:cNvSpPr/>
          <p:nvPr/>
        </p:nvSpPr>
        <p:spPr>
          <a:xfrm>
            <a:off x="849267" y="1633992"/>
            <a:ext cx="522334" cy="441853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Der Push für die eigene Webseite | IKZ">
            <a:extLst>
              <a:ext uri="{FF2B5EF4-FFF2-40B4-BE49-F238E27FC236}">
                <a16:creationId xmlns:a16="http://schemas.microsoft.com/office/drawing/2014/main" id="{61CA9245-0AEA-2DEE-29E0-92C4EEC31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07" y="3047397"/>
            <a:ext cx="4112151" cy="274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ch mit Lupe Stock-Foto | Adobe Stock">
            <a:extLst>
              <a:ext uri="{FF2B5EF4-FFF2-40B4-BE49-F238E27FC236}">
                <a16:creationId xmlns:a16="http://schemas.microsoft.com/office/drawing/2014/main" id="{91AF223B-F527-DD7A-0059-15854E309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489" y="3105393"/>
            <a:ext cx="3159500" cy="209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Larissa-Design1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Microsoft Macintosh PowerPoint</Application>
  <PresentationFormat>Bildschirmpräsentation (4:3)</PresentationFormat>
  <Paragraphs>150</Paragraphs>
  <Slides>14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Systemschrift Normal</vt:lpstr>
      <vt:lpstr>Times New Roman</vt:lpstr>
      <vt:lpstr>Verdana</vt:lpstr>
      <vt:lpstr>1_Larissa-Design1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drei B‘s der Argumentation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Winnie-Karen Giera</dc:creator>
  <cp:lastModifiedBy>Lina Reußner</cp:lastModifiedBy>
  <cp:revision>42</cp:revision>
  <dcterms:modified xsi:type="dcterms:W3CDTF">2023-06-13T20:04:03Z</dcterms:modified>
</cp:coreProperties>
</file>