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1" r:id="rId2"/>
  </p:sldMasterIdLst>
  <p:notesMasterIdLst>
    <p:notesMasterId r:id="rId11"/>
  </p:notesMasterIdLst>
  <p:sldIdLst>
    <p:sldId id="256" r:id="rId3"/>
    <p:sldId id="259" r:id="rId4"/>
    <p:sldId id="261" r:id="rId5"/>
    <p:sldId id="318" r:id="rId6"/>
    <p:sldId id="326" r:id="rId7"/>
    <p:sldId id="324" r:id="rId8"/>
    <p:sldId id="325" r:id="rId9"/>
    <p:sldId id="314" r:id="rId10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000000"/>
          </p15:clr>
        </p15:guide>
        <p15:guide id="2" pos="2101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" roundtripDataSignature="AMtx7mhXUOE27kRAY63yx+8hFbUOHLRHg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as  Deutzmann" initials="LD" lastIdx="2" clrIdx="0">
    <p:extLst>
      <p:ext uri="{19B8F6BF-5375-455C-9EA6-DF929625EA0E}">
        <p15:presenceInfo xmlns:p15="http://schemas.microsoft.com/office/powerpoint/2012/main" userId="Lucas  Deutz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75"/>
    <p:restoredTop sz="94649"/>
  </p:normalViewPr>
  <p:slideViewPr>
    <p:cSldViewPr snapToGrid="0">
      <p:cViewPr varScale="1">
        <p:scale>
          <a:sx n="102" d="100"/>
          <a:sy n="102" d="100"/>
        </p:scale>
        <p:origin x="8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32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6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7908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65629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757a9e39bb4dd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4757a9e39bb4dd0_2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50;g24757a9e39bb4dd0_2:notes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00" cy="495900"/>
          </a:xfrm>
          <a:prstGeom prst="rect">
            <a:avLst/>
          </a:prstGeom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DE"/>
              <a:t>1</a:t>
            </a:fld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1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18" name="Google Shape;118;p11:notes"/>
          <p:cNvSpPr txBox="1"/>
          <p:nvPr/>
        </p:nvSpPr>
        <p:spPr>
          <a:xfrm>
            <a:off x="1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1:notes"/>
          <p:cNvSpPr txBox="1"/>
          <p:nvPr/>
        </p:nvSpPr>
        <p:spPr>
          <a:xfrm>
            <a:off x="1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1:notes"/>
          <p:cNvSpPr txBox="1"/>
          <p:nvPr/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1:notes"/>
          <p:cNvSpPr txBox="1"/>
          <p:nvPr/>
        </p:nvSpPr>
        <p:spPr>
          <a:xfrm>
            <a:off x="3777908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718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757a9e39bb4dd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4757a9e39bb4dd0_2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50;g24757a9e39bb4dd0_2:notes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00" cy="495900"/>
          </a:xfrm>
          <a:prstGeom prst="rect">
            <a:avLst/>
          </a:prstGeom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DE"/>
              <a:t>5</a:t>
            </a:fld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5985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16423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8" name="Google Shape;668;p1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669" name="Google Shape;669;p18:notes"/>
          <p:cNvSpPr txBox="1"/>
          <p:nvPr/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 und Inhalt">
  <p:cSld name="1_Titel und Inhal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 und Inhalt">
  <p:cSld name="1_Titel und Inhal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7399177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/>
          <p:nvPr/>
        </p:nvSpPr>
        <p:spPr>
          <a:xfrm>
            <a:off x="0" y="0"/>
            <a:ext cx="9144000" cy="134143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9"/>
          <p:cNvSpPr txBox="1"/>
          <p:nvPr/>
        </p:nvSpPr>
        <p:spPr>
          <a:xfrm>
            <a:off x="857250" y="6356350"/>
            <a:ext cx="13573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9"/>
          <p:cNvSpPr txBox="1"/>
          <p:nvPr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rgbClr val="1935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9"/>
          <p:cNvSpPr txBox="1"/>
          <p:nvPr/>
        </p:nvSpPr>
        <p:spPr>
          <a:xfrm>
            <a:off x="623887" y="6492875"/>
            <a:ext cx="4032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Calibri"/>
              <a:buNone/>
            </a:pPr>
            <a:r>
              <a:rPr lang="de-DE"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Universität Potsdam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42887"/>
            <a:ext cx="2451100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9"/>
          <p:cNvSpPr txBox="1"/>
          <p:nvPr/>
        </p:nvSpPr>
        <p:spPr>
          <a:xfrm>
            <a:off x="7235825" y="6453187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9"/>
          <p:cNvSpPr txBox="1"/>
          <p:nvPr/>
        </p:nvSpPr>
        <p:spPr>
          <a:xfrm>
            <a:off x="714375" y="6356350"/>
            <a:ext cx="15001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9"/>
          <p:cNvSpPr txBox="1"/>
          <p:nvPr/>
        </p:nvSpPr>
        <p:spPr>
          <a:xfrm>
            <a:off x="7664450" y="6092825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9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29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9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transition spd="slow">
    <p:push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1"/>
          <p:cNvSpPr txBox="1"/>
          <p:nvPr/>
        </p:nvSpPr>
        <p:spPr>
          <a:xfrm>
            <a:off x="0" y="0"/>
            <a:ext cx="9144000" cy="134143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1"/>
          <p:cNvSpPr txBox="1"/>
          <p:nvPr/>
        </p:nvSpPr>
        <p:spPr>
          <a:xfrm>
            <a:off x="857250" y="6356350"/>
            <a:ext cx="13573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1"/>
          <p:cNvSpPr txBox="1"/>
          <p:nvPr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rgbClr val="1935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1"/>
          <p:cNvSpPr txBox="1"/>
          <p:nvPr/>
        </p:nvSpPr>
        <p:spPr>
          <a:xfrm>
            <a:off x="623887" y="6492875"/>
            <a:ext cx="4032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Calibri"/>
              <a:buNone/>
            </a:pPr>
            <a:r>
              <a:rPr lang="de-DE"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Universität Potsdam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242887"/>
            <a:ext cx="2451100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1"/>
          <p:cNvSpPr txBox="1"/>
          <p:nvPr/>
        </p:nvSpPr>
        <p:spPr>
          <a:xfrm>
            <a:off x="7235825" y="6453187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1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31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ransition spd="slow">
    <p:push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jp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5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13.svg"/><Relationship Id="rId4" Type="http://schemas.openxmlformats.org/officeDocument/2006/relationships/image" Target="../media/image3.jp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svg"/><Relationship Id="rId3" Type="http://schemas.openxmlformats.org/officeDocument/2006/relationships/image" Target="../media/image5.jpg"/><Relationship Id="rId7" Type="http://schemas.openxmlformats.org/officeDocument/2006/relationships/hyperlink" Target="http://www.menti.com/" TargetMode="Externa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7.sv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jpg"/><Relationship Id="rId9" Type="http://schemas.openxmlformats.org/officeDocument/2006/relationships/image" Target="../media/image15.sv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2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g24757a9e39bb4dd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5601" y="1156837"/>
            <a:ext cx="7213115" cy="482370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g24757a9e39bb4dd0_2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fld>
            <a:endParaRPr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" name="Google Shape;54;g24757a9e39bb4dd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4757a9e39bb4dd0_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4757a9e39bb4dd0_2"/>
          <p:cNvSpPr txBox="1"/>
          <p:nvPr/>
        </p:nvSpPr>
        <p:spPr>
          <a:xfrm>
            <a:off x="2451924" y="3086766"/>
            <a:ext cx="146825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Hintergrundwissen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wissen wir?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werden wir lernen?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7" name="Google Shape;57;g24757a9e39bb4dd0_2"/>
          <p:cNvSpPr txBox="1"/>
          <p:nvPr/>
        </p:nvSpPr>
        <p:spPr>
          <a:xfrm>
            <a:off x="5970044" y="2339631"/>
            <a:ext cx="1171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Modellieren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eine Erörterung?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8" name="Google Shape;58;g24757a9e39bb4dd0_2"/>
          <p:cNvSpPr txBox="1"/>
          <p:nvPr/>
        </p:nvSpPr>
        <p:spPr>
          <a:xfrm>
            <a:off x="4325608" y="2786699"/>
            <a:ext cx="12879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Diskutieren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müssten wir beachten?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9" name="Google Shape;59;g24757a9e39bb4dd0_2"/>
          <p:cNvSpPr txBox="1"/>
          <p:nvPr/>
        </p:nvSpPr>
        <p:spPr>
          <a:xfrm>
            <a:off x="4503107" y="3782054"/>
            <a:ext cx="124357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Memorieren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selbstständig eine Erörterung?</a:t>
            </a:r>
            <a:endParaRPr sz="1200" dirty="0">
              <a:solidFill>
                <a:schemeClr val="tx1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0" name="Google Shape;60;g24757a9e39bb4dd0_2"/>
          <p:cNvSpPr txBox="1"/>
          <p:nvPr/>
        </p:nvSpPr>
        <p:spPr>
          <a:xfrm>
            <a:off x="5396961" y="5409142"/>
            <a:ext cx="19938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Unterstützen</a:t>
            </a:r>
          </a:p>
          <a:p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überarbeiten wir eine Erörterung?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sz="9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1" name="Google Shape;61;g24757a9e39bb4dd0_2"/>
          <p:cNvSpPr txBox="1"/>
          <p:nvPr/>
        </p:nvSpPr>
        <p:spPr>
          <a:xfrm>
            <a:off x="6504268" y="1758415"/>
            <a:ext cx="1674131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Üben</a:t>
            </a:r>
          </a:p>
        </p:txBody>
      </p:sp>
      <p:sp>
        <p:nvSpPr>
          <p:cNvPr id="62" name="Google Shape;62;g24757a9e39bb4dd0_2"/>
          <p:cNvSpPr txBox="1"/>
          <p:nvPr/>
        </p:nvSpPr>
        <p:spPr>
          <a:xfrm>
            <a:off x="7176459" y="1878117"/>
            <a:ext cx="57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980000"/>
                </a:solidFill>
                <a:latin typeface="Verdana"/>
                <a:ea typeface="Verdana"/>
                <a:cs typeface="Verdana"/>
                <a:sym typeface="Verdana"/>
              </a:rPr>
              <a:t>Ziel</a:t>
            </a:r>
            <a:endParaRPr dirty="0">
              <a:solidFill>
                <a:srgbClr val="98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Google Shape;63;g24757a9e39bb4dd0_2"/>
          <p:cNvSpPr txBox="1"/>
          <p:nvPr/>
        </p:nvSpPr>
        <p:spPr>
          <a:xfrm>
            <a:off x="1188080" y="4429850"/>
            <a:ext cx="89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6AA84F"/>
                </a:solidFill>
                <a:latin typeface="Verdana"/>
                <a:ea typeface="Verdana"/>
                <a:cs typeface="Verdana"/>
                <a:sym typeface="Verdana"/>
              </a:rPr>
              <a:t>Start</a:t>
            </a:r>
            <a:endParaRPr dirty="0">
              <a:solidFill>
                <a:srgbClr val="6AA84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Google Shape;64;g24757a9e39bb4dd0_2"/>
          <p:cNvSpPr txBox="1"/>
          <p:nvPr/>
        </p:nvSpPr>
        <p:spPr>
          <a:xfrm>
            <a:off x="2462073" y="303573"/>
            <a:ext cx="6058039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Wir gehen den Weg gemeinsam, aber jeder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geht ihn in seinem eigenen Tempo!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</a:t>
            </a:r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98987F8-82D7-4EEA-AFDA-C1F8FF517432}"/>
              </a:ext>
            </a:extLst>
          </p:cNvPr>
          <p:cNvSpPr/>
          <p:nvPr/>
        </p:nvSpPr>
        <p:spPr>
          <a:xfrm>
            <a:off x="2079680" y="2478324"/>
            <a:ext cx="1939427" cy="16152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/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</a:t>
            </a:fld>
            <a:endParaRPr sz="1600" b="0" i="0" u="none" strike="noStrike" cap="non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6705" y="5549900"/>
            <a:ext cx="1217295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1"/>
          <p:cNvSpPr txBox="1"/>
          <p:nvPr/>
        </p:nvSpPr>
        <p:spPr>
          <a:xfrm>
            <a:off x="2439230" y="662606"/>
            <a:ext cx="3547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Warm-Up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060284" y="3512699"/>
            <a:ext cx="3191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„Wörter meines Lebens“</a:t>
            </a:r>
          </a:p>
        </p:txBody>
      </p:sp>
      <p:sp>
        <p:nvSpPr>
          <p:cNvPr id="4" name="Ellipse 3"/>
          <p:cNvSpPr/>
          <p:nvPr/>
        </p:nvSpPr>
        <p:spPr>
          <a:xfrm>
            <a:off x="1433853" y="2319867"/>
            <a:ext cx="1575631" cy="804333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Studium</a:t>
            </a:r>
          </a:p>
        </p:txBody>
      </p:sp>
      <p:sp>
        <p:nvSpPr>
          <p:cNvPr id="14" name="Ellipse 13"/>
          <p:cNvSpPr/>
          <p:nvPr/>
        </p:nvSpPr>
        <p:spPr>
          <a:xfrm>
            <a:off x="1244599" y="4021667"/>
            <a:ext cx="1964268" cy="804333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Eigenschaften</a:t>
            </a:r>
          </a:p>
        </p:txBody>
      </p:sp>
      <p:sp>
        <p:nvSpPr>
          <p:cNvPr id="15" name="Ellipse 14"/>
          <p:cNvSpPr/>
          <p:nvPr/>
        </p:nvSpPr>
        <p:spPr>
          <a:xfrm>
            <a:off x="3868436" y="1989666"/>
            <a:ext cx="1575631" cy="804333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Interessen</a:t>
            </a:r>
          </a:p>
        </p:txBody>
      </p:sp>
      <p:sp>
        <p:nvSpPr>
          <p:cNvPr id="16" name="Ellipse 15"/>
          <p:cNvSpPr/>
          <p:nvPr/>
        </p:nvSpPr>
        <p:spPr>
          <a:xfrm>
            <a:off x="6416560" y="2954867"/>
            <a:ext cx="2103552" cy="804333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Lieblingsdinge</a:t>
            </a:r>
          </a:p>
        </p:txBody>
      </p:sp>
      <p:sp>
        <p:nvSpPr>
          <p:cNvPr id="17" name="Ellipse 16"/>
          <p:cNvSpPr/>
          <p:nvPr/>
        </p:nvSpPr>
        <p:spPr>
          <a:xfrm>
            <a:off x="4887081" y="4555066"/>
            <a:ext cx="1835452" cy="804333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</a:t>
            </a: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5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1"/>
          <p:cNvSpPr txBox="1"/>
          <p:nvPr/>
        </p:nvSpPr>
        <p:spPr>
          <a:xfrm>
            <a:off x="473663" y="2238583"/>
            <a:ext cx="7105282" cy="357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Notiert in </a:t>
            </a:r>
            <a:r>
              <a:rPr lang="de-DE" sz="200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Einzelarbeit</a:t>
            </a: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Dinge, die ihr zum Thema Argumentieren/Begründen/Erörtern bereits wisst. </a:t>
            </a:r>
          </a:p>
          <a:p>
            <a:pPr marL="228600" indent="-228600">
              <a:buAutoNum type="arabicPeriod"/>
            </a:pPr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Findet euch in </a:t>
            </a:r>
            <a:r>
              <a:rPr lang="de-DE" sz="2000" u="sng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Partner:innenarbeit</a:t>
            </a: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zusammen und tragt eure Ergebnisse zusammen.</a:t>
            </a:r>
          </a:p>
          <a:p>
            <a:pPr marL="342900" indent="-342900">
              <a:buFont typeface="+mj-lt"/>
              <a:buAutoNum type="arabicPeriod"/>
            </a:pPr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Auswertung in der Gruppe.</a:t>
            </a:r>
          </a:p>
          <a:p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518979" y="624248"/>
            <a:ext cx="6106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wissen wir bereits?</a:t>
            </a:r>
          </a:p>
        </p:txBody>
      </p:sp>
      <p:pic>
        <p:nvPicPr>
          <p:cNvPr id="3" name="Grafik 2" descr="Sitzungssaal mit einfarbiger Füllung">
            <a:extLst>
              <a:ext uri="{FF2B5EF4-FFF2-40B4-BE49-F238E27FC236}">
                <a16:creationId xmlns:a16="http://schemas.microsoft.com/office/drawing/2014/main" id="{742CEF36-A42D-40A4-9014-CDEA0EDAB5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68119" y="3429000"/>
            <a:ext cx="914400" cy="914400"/>
          </a:xfrm>
          <a:prstGeom prst="rect">
            <a:avLst/>
          </a:prstGeom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CA12AD2-780A-46EC-8BA0-1516738C6F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60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endParaRPr lang="de-DE" sz="16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0" name="Google Shape;130;p11"/>
          <p:cNvPicPr preferRelativeResize="0"/>
          <p:nvPr/>
        </p:nvPicPr>
        <p:blipFill rotWithShape="1">
          <a:blip r:embed="rId8">
            <a:alphaModFix/>
          </a:blip>
          <a:srcRect l="20509" t="19282" r="19696" b="25811"/>
          <a:stretch/>
        </p:blipFill>
        <p:spPr>
          <a:xfrm>
            <a:off x="7376975" y="2328226"/>
            <a:ext cx="403940" cy="40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1"/>
          <p:cNvSpPr txBox="1"/>
          <p:nvPr/>
        </p:nvSpPr>
        <p:spPr>
          <a:xfrm>
            <a:off x="7780915" y="2370036"/>
            <a:ext cx="8439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dirty="0">
                <a:latin typeface="Verdana"/>
                <a:ea typeface="Verdana"/>
                <a:cs typeface="Verdana"/>
                <a:sym typeface="Verdana"/>
              </a:rPr>
              <a:t>5 min</a:t>
            </a:r>
            <a:endParaRPr b="1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3" name="Google Shape;130;p11"/>
          <p:cNvPicPr preferRelativeResize="0"/>
          <p:nvPr/>
        </p:nvPicPr>
        <p:blipFill rotWithShape="1">
          <a:blip r:embed="rId8">
            <a:alphaModFix/>
          </a:blip>
          <a:srcRect l="20509" t="19282" r="19696" b="25811"/>
          <a:stretch/>
        </p:blipFill>
        <p:spPr>
          <a:xfrm>
            <a:off x="7376975" y="3204141"/>
            <a:ext cx="403940" cy="40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31;p11"/>
          <p:cNvSpPr txBox="1"/>
          <p:nvPr/>
        </p:nvSpPr>
        <p:spPr>
          <a:xfrm>
            <a:off x="7738972" y="3213902"/>
            <a:ext cx="98969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dirty="0">
                <a:latin typeface="Verdana"/>
                <a:ea typeface="Verdana"/>
                <a:cs typeface="Verdana"/>
                <a:sym typeface="Verdana"/>
              </a:rPr>
              <a:t> 5 min</a:t>
            </a:r>
            <a:endParaRPr b="1" dirty="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" name="Google Shape;130;p11">
            <a:extLst>
              <a:ext uri="{FF2B5EF4-FFF2-40B4-BE49-F238E27FC236}">
                <a16:creationId xmlns:a16="http://schemas.microsoft.com/office/drawing/2014/main" id="{42FE34FE-3711-F2A0-26FE-6B14412F1A4B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 l="20509" t="19282" r="19696" b="25811"/>
          <a:stretch/>
        </p:blipFill>
        <p:spPr>
          <a:xfrm>
            <a:off x="7376975" y="4350105"/>
            <a:ext cx="403940" cy="4005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31;p11">
            <a:extLst>
              <a:ext uri="{FF2B5EF4-FFF2-40B4-BE49-F238E27FC236}">
                <a16:creationId xmlns:a16="http://schemas.microsoft.com/office/drawing/2014/main" id="{492C01D6-F0FD-FFD3-DBF3-8C2C5427EEEC}"/>
              </a:ext>
            </a:extLst>
          </p:cNvPr>
          <p:cNvSpPr txBox="1"/>
          <p:nvPr/>
        </p:nvSpPr>
        <p:spPr>
          <a:xfrm>
            <a:off x="7738972" y="4359866"/>
            <a:ext cx="98969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dirty="0">
                <a:latin typeface="Verdana"/>
                <a:ea typeface="Verdana"/>
                <a:cs typeface="Verdana"/>
                <a:sym typeface="Verdana"/>
              </a:rPr>
              <a:t> 5 min</a:t>
            </a:r>
            <a:endParaRPr b="1" dirty="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</a:t>
            </a:fld>
            <a:endParaRPr sz="16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895307" y="106766"/>
            <a:ext cx="4474424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de-DE" sz="3600" b="1" i="0" u="none" strike="noStrike" kern="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Systematisierung: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de-DE" sz="3600" b="1" i="0" u="none" strike="noStrike" kern="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Legespiel</a:t>
            </a:r>
            <a:endParaRPr kumimoji="0" lang="de-DE" sz="3600" b="1" i="0" u="none" strike="noStrike" kern="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E70B53F-E25B-4847-A897-81717D3B50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0160" y="1518034"/>
            <a:ext cx="890093" cy="914479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65FB99C1-D0E7-4275-AEE9-FF1A27AF44C6}"/>
              </a:ext>
            </a:extLst>
          </p:cNvPr>
          <p:cNvSpPr txBox="1"/>
          <p:nvPr/>
        </p:nvSpPr>
        <p:spPr>
          <a:xfrm>
            <a:off x="1706510" y="1621331"/>
            <a:ext cx="66262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10 min              		</a:t>
            </a:r>
            <a:r>
              <a:rPr kumimoji="0" lang="de-DE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   </a:t>
            </a: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               3-4 Schüler:innen pro 					    Gruppe</a:t>
            </a:r>
            <a:endParaRPr 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Grafik 14" descr="Benutzer mit einfarbiger Füllung">
            <a:extLst>
              <a:ext uri="{FF2B5EF4-FFF2-40B4-BE49-F238E27FC236}">
                <a16:creationId xmlns:a16="http://schemas.microsoft.com/office/drawing/2014/main" id="{E1D30428-AB18-4F72-A180-BC0970C974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75319" y="1475843"/>
            <a:ext cx="914400" cy="91440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0D889F7B-3A3E-4560-9B82-E93FF0623C70}"/>
              </a:ext>
            </a:extLst>
          </p:cNvPr>
          <p:cNvSpPr txBox="1"/>
          <p:nvPr/>
        </p:nvSpPr>
        <p:spPr>
          <a:xfrm>
            <a:off x="728948" y="2665538"/>
            <a:ext cx="77911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Jede Gruppe bekommt jeweils einen Link zu einem Dokument mit Begriffen.</a:t>
            </a: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Aufgabe: Bringt die Begriffe in eine logische Struktur.</a:t>
            </a:r>
          </a:p>
          <a:p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Ein:e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Gruppensprecher:in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präsentiert im Anschluss eure Struktur und begründet diese. Die folgenden 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Gruppensprecher:innen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nehmen Bezug auf Ihre 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Vorredner:innen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 </a:t>
            </a:r>
          </a:p>
        </p:txBody>
      </p:sp>
      <p:pic>
        <p:nvPicPr>
          <p:cNvPr id="4" name="Grafik 3" descr="Flussdiagramm mit einfarbiger Füllung">
            <a:extLst>
              <a:ext uri="{FF2B5EF4-FFF2-40B4-BE49-F238E27FC236}">
                <a16:creationId xmlns:a16="http://schemas.microsoft.com/office/drawing/2014/main" id="{D0C85659-E397-40F7-867E-DC9B4C39D0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18352" y="183210"/>
            <a:ext cx="914400" cy="113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532836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g24757a9e39bb4dd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5601" y="1156837"/>
            <a:ext cx="7213115" cy="482370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g24757a9e39bb4dd0_2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fld>
            <a:endParaRPr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" name="Google Shape;54;g24757a9e39bb4dd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4757a9e39bb4dd0_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4757a9e39bb4dd0_2"/>
          <p:cNvSpPr txBox="1"/>
          <p:nvPr/>
        </p:nvSpPr>
        <p:spPr>
          <a:xfrm>
            <a:off x="2451924" y="3086766"/>
            <a:ext cx="146825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Hintergrundwissen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wissen wir?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werden wir lernen?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7" name="Google Shape;57;g24757a9e39bb4dd0_2"/>
          <p:cNvSpPr txBox="1"/>
          <p:nvPr/>
        </p:nvSpPr>
        <p:spPr>
          <a:xfrm>
            <a:off x="5970044" y="2339631"/>
            <a:ext cx="1171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Modellieren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eine Erörterung?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8" name="Google Shape;58;g24757a9e39bb4dd0_2"/>
          <p:cNvSpPr txBox="1"/>
          <p:nvPr/>
        </p:nvSpPr>
        <p:spPr>
          <a:xfrm>
            <a:off x="4325608" y="2786699"/>
            <a:ext cx="12879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Diskutieren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müssten wir beachten?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9" name="Google Shape;59;g24757a9e39bb4dd0_2"/>
          <p:cNvSpPr txBox="1"/>
          <p:nvPr/>
        </p:nvSpPr>
        <p:spPr>
          <a:xfrm>
            <a:off x="4503107" y="3782054"/>
            <a:ext cx="124357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Memorieren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selbstständig eine Erörterung?</a:t>
            </a:r>
            <a:endParaRPr sz="1200" dirty="0">
              <a:solidFill>
                <a:schemeClr val="tx1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0" name="Google Shape;60;g24757a9e39bb4dd0_2"/>
          <p:cNvSpPr txBox="1"/>
          <p:nvPr/>
        </p:nvSpPr>
        <p:spPr>
          <a:xfrm>
            <a:off x="5396961" y="5409142"/>
            <a:ext cx="19938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Unterstützen</a:t>
            </a:r>
          </a:p>
          <a:p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überarbeiten wir eine Erörterung?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sz="9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1" name="Google Shape;61;g24757a9e39bb4dd0_2"/>
          <p:cNvSpPr txBox="1"/>
          <p:nvPr/>
        </p:nvSpPr>
        <p:spPr>
          <a:xfrm>
            <a:off x="6504268" y="1758415"/>
            <a:ext cx="1674131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Üben</a:t>
            </a:r>
          </a:p>
        </p:txBody>
      </p:sp>
      <p:sp>
        <p:nvSpPr>
          <p:cNvPr id="62" name="Google Shape;62;g24757a9e39bb4dd0_2"/>
          <p:cNvSpPr txBox="1"/>
          <p:nvPr/>
        </p:nvSpPr>
        <p:spPr>
          <a:xfrm>
            <a:off x="7176459" y="1878117"/>
            <a:ext cx="57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980000"/>
                </a:solidFill>
                <a:latin typeface="Verdana"/>
                <a:ea typeface="Verdana"/>
                <a:cs typeface="Verdana"/>
                <a:sym typeface="Verdana"/>
              </a:rPr>
              <a:t>Ziel</a:t>
            </a:r>
            <a:endParaRPr dirty="0">
              <a:solidFill>
                <a:srgbClr val="98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Google Shape;63;g24757a9e39bb4dd0_2"/>
          <p:cNvSpPr txBox="1"/>
          <p:nvPr/>
        </p:nvSpPr>
        <p:spPr>
          <a:xfrm>
            <a:off x="1188080" y="4429850"/>
            <a:ext cx="89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6AA84F"/>
                </a:solidFill>
                <a:latin typeface="Verdana"/>
                <a:ea typeface="Verdana"/>
                <a:cs typeface="Verdana"/>
                <a:sym typeface="Verdana"/>
              </a:rPr>
              <a:t>Start</a:t>
            </a:r>
            <a:endParaRPr dirty="0">
              <a:solidFill>
                <a:srgbClr val="6AA84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Google Shape;64;g24757a9e39bb4dd0_2"/>
          <p:cNvSpPr txBox="1"/>
          <p:nvPr/>
        </p:nvSpPr>
        <p:spPr>
          <a:xfrm>
            <a:off x="2462073" y="303573"/>
            <a:ext cx="6058039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Wir gehen den Weg gemeinsam, aber jeder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geht ihn in seinem eigenen Tempo!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</a:t>
            </a:r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98987F8-82D7-4EEA-AFDA-C1F8FF517432}"/>
              </a:ext>
            </a:extLst>
          </p:cNvPr>
          <p:cNvSpPr/>
          <p:nvPr/>
        </p:nvSpPr>
        <p:spPr>
          <a:xfrm>
            <a:off x="3842186" y="2641968"/>
            <a:ext cx="1939427" cy="10156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6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764465" y="506136"/>
            <a:ext cx="5167423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Definition Erörterung</a:t>
            </a:r>
            <a:endParaRPr sz="32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E70B53F-E25B-4847-A897-81717D3B50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5601" y="1676360"/>
            <a:ext cx="624652" cy="599007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65FB99C1-D0E7-4275-AEE9-FF1A27AF44C6}"/>
              </a:ext>
            </a:extLst>
          </p:cNvPr>
          <p:cNvSpPr txBox="1"/>
          <p:nvPr/>
        </p:nvSpPr>
        <p:spPr>
          <a:xfrm>
            <a:off x="1690688" y="1764267"/>
            <a:ext cx="4638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10min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61E2D85-6099-44D5-95B7-4718BAF9FB27}"/>
              </a:ext>
            </a:extLst>
          </p:cNvPr>
          <p:cNvSpPr txBox="1"/>
          <p:nvPr/>
        </p:nvSpPr>
        <p:spPr>
          <a:xfrm>
            <a:off x="827067" y="2745185"/>
            <a:ext cx="748986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1800" b="1" dirty="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Stellt euch vor, ihr würdet als Deutschlehrkraft gefragt werden, wie eine Erörterung definiert wird. </a:t>
            </a:r>
          </a:p>
          <a:p>
            <a:pPr algn="ctr"/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Formuliert eine mögliche Definition </a:t>
            </a:r>
            <a:r>
              <a:rPr lang="de-DE" sz="2000" u="sng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 eigenen Worten 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unter</a:t>
            </a:r>
          </a:p>
          <a:p>
            <a:pPr algn="ctr"/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hlinkClick r:id="rId7"/>
              </a:rPr>
              <a:t>www.menti.com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pic>
        <p:nvPicPr>
          <p:cNvPr id="16" name="Grafik 15" descr="Programmiererin mit einfarbiger Füllung">
            <a:extLst>
              <a:ext uri="{FF2B5EF4-FFF2-40B4-BE49-F238E27FC236}">
                <a16:creationId xmlns:a16="http://schemas.microsoft.com/office/drawing/2014/main" id="{0A918E4F-445A-4264-A1DF-D0E78A248E7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80835" y="1413943"/>
            <a:ext cx="1010577" cy="1010577"/>
          </a:xfrm>
          <a:prstGeom prst="rect">
            <a:avLst/>
          </a:prstGeom>
        </p:spPr>
      </p:pic>
      <p:pic>
        <p:nvPicPr>
          <p:cNvPr id="17" name="Grafik 16" descr="Programmierer mit einfarbiger Füllung">
            <a:extLst>
              <a:ext uri="{FF2B5EF4-FFF2-40B4-BE49-F238E27FC236}">
                <a16:creationId xmlns:a16="http://schemas.microsoft.com/office/drawing/2014/main" id="{1085835A-4354-4F5B-8E9C-ED44A2D154F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426599" y="1410311"/>
            <a:ext cx="1010577" cy="1010577"/>
          </a:xfrm>
          <a:prstGeom prst="rect">
            <a:avLst/>
          </a:prstGeom>
        </p:spPr>
      </p:pic>
      <p:pic>
        <p:nvPicPr>
          <p:cNvPr id="14" name="Grafik 13" descr="Klassenzimmer mit einfarbiger Füllung">
            <a:extLst>
              <a:ext uri="{FF2B5EF4-FFF2-40B4-BE49-F238E27FC236}">
                <a16:creationId xmlns:a16="http://schemas.microsoft.com/office/drawing/2014/main" id="{E9676720-A73D-4698-8A0F-4E88C10BE3C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14798" y="2121922"/>
            <a:ext cx="914400" cy="914400"/>
          </a:xfrm>
          <a:prstGeom prst="rect">
            <a:avLst/>
          </a:prstGeom>
        </p:spPr>
      </p:pic>
      <p:pic>
        <p:nvPicPr>
          <p:cNvPr id="5" name="Grafik 4" descr="Ein Bild, das Text, Schrift, Screenshot, weiß enthält.&#10;&#10;Automatisch generierte Beschreibung">
            <a:extLst>
              <a:ext uri="{FF2B5EF4-FFF2-40B4-BE49-F238E27FC236}">
                <a16:creationId xmlns:a16="http://schemas.microsoft.com/office/drawing/2014/main" id="{CA8AFAB8-1224-AD17-DE00-02B1710613B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77738" y="4656593"/>
            <a:ext cx="3203478" cy="159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41830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7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764465" y="506136"/>
            <a:ext cx="5859797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Definition Erörterung (Vorschlag)</a:t>
            </a:r>
            <a:endParaRPr sz="32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61E2D85-6099-44D5-95B7-4718BAF9FB27}"/>
              </a:ext>
            </a:extLst>
          </p:cNvPr>
          <p:cNvSpPr txBox="1"/>
          <p:nvPr/>
        </p:nvSpPr>
        <p:spPr>
          <a:xfrm>
            <a:off x="519738" y="1596248"/>
            <a:ext cx="85561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Erörterung:</a:t>
            </a:r>
          </a:p>
          <a:p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Die Erörterung ist eine argumentative und schriftliche Auseinandersetzung mit einem bestimmten Thema oder einer Fragestellung. Ihr verfolgt dabei das Ziel, </a:t>
            </a:r>
            <a:r>
              <a:rPr lang="de-DE" sz="2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den:die</a:t>
            </a: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Leser:in</a:t>
            </a:r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von einem bestimmten Standpunkt zu überzeugen bzw. zu einem begründeten Standpunkt zum jeweiligen Thema zu verhelfen. </a:t>
            </a:r>
          </a:p>
          <a:p>
            <a:endParaRPr lang="de-DE" sz="2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Dialektische Erörterung (= Pro- und Contra-Argumentation):</a:t>
            </a:r>
          </a:p>
          <a:p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-dialektisch= in Gegensätzen denkend, gegensätzlich</a:t>
            </a:r>
          </a:p>
          <a:p>
            <a:endParaRPr lang="de-DE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Im Rahmen einer dialektischen Erörterung werden unterschiedliche Ansichten/Meinungen zu einem strittigen Sachverhalt gegenübergestellt, auf deren Grundlage ihr zu einem eigenen Fazit gelangt. </a:t>
            </a:r>
          </a:p>
        </p:txBody>
      </p:sp>
      <p:pic>
        <p:nvPicPr>
          <p:cNvPr id="3" name="Grafik 2" descr="Feder mit einfarbiger Füllung">
            <a:extLst>
              <a:ext uri="{FF2B5EF4-FFF2-40B4-BE49-F238E27FC236}">
                <a16:creationId xmlns:a16="http://schemas.microsoft.com/office/drawing/2014/main" id="{BFD1178D-EF83-4A22-9540-D30C12AA7A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05712" y="30318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111810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8"/>
          <p:cNvSpPr txBox="1"/>
          <p:nvPr/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3" name="Google Shape;67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9065" y="5498706"/>
            <a:ext cx="1217295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5" name="Google Shape;67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feld 6"/>
          <p:cNvSpPr txBox="1"/>
          <p:nvPr/>
        </p:nvSpPr>
        <p:spPr>
          <a:xfrm>
            <a:off x="2608247" y="640478"/>
            <a:ext cx="7515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Reflexion</a:t>
            </a:r>
            <a:endParaRPr lang="de-DE" sz="4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19738" y="1686808"/>
            <a:ext cx="77352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>
              <a:lnSpc>
                <a:spcPct val="150000"/>
              </a:lnSpc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Denkt darüber nach, was wir heute gemacht haben…</a:t>
            </a:r>
          </a:p>
          <a:p>
            <a:pPr marL="457200" lvl="6" indent="-457200">
              <a:lnSpc>
                <a:spcPct val="150000"/>
              </a:lnSpc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habe ich heute neues gelernt?</a:t>
            </a:r>
          </a:p>
          <a:p>
            <a:pPr marL="457200" lvl="6" indent="-457200">
              <a:lnSpc>
                <a:spcPct val="150000"/>
              </a:lnSpc>
              <a:buAutoNum type="arabicPeriod"/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6" indent="-457200">
              <a:lnSpc>
                <a:spcPct val="150000"/>
              </a:lnSpc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wusste ich schon?</a:t>
            </a:r>
          </a:p>
          <a:p>
            <a:pPr marL="457200" lvl="6" indent="-457200">
              <a:lnSpc>
                <a:spcPct val="150000"/>
              </a:lnSpc>
              <a:buAutoNum type="arabicPeriod"/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6" indent="-457200">
              <a:lnSpc>
                <a:spcPct val="150000"/>
              </a:lnSpc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hat mir Spaß gemacht?</a:t>
            </a:r>
          </a:p>
          <a:p>
            <a:pPr marL="457200" lvl="6" indent="-457200">
              <a:lnSpc>
                <a:spcPct val="150000"/>
              </a:lnSpc>
              <a:buAutoNum type="arabicPeriod"/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6" indent="-457200">
              <a:lnSpc>
                <a:spcPct val="150000"/>
              </a:lnSpc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habe ich noch nicht verstanden?</a:t>
            </a:r>
          </a:p>
          <a:p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endParaRPr lang="de-DE" dirty="0"/>
          </a:p>
          <a:p>
            <a:r>
              <a:rPr lang="de-DE" sz="1800" dirty="0"/>
              <a:t>    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4" name="Grafik 3" descr="Feder mit einfarbiger Füllung">
            <a:extLst>
              <a:ext uri="{FF2B5EF4-FFF2-40B4-BE49-F238E27FC236}">
                <a16:creationId xmlns:a16="http://schemas.microsoft.com/office/drawing/2014/main" id="{090B7E09-BE1E-485A-BA4C-CA3D0DB001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74660" y="329297"/>
            <a:ext cx="914400" cy="860426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CBC360F-F3A7-4CD6-9E5E-18D4085340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600" smtClean="0">
                <a:solidFill>
                  <a:schemeClr val="bg1"/>
                </a:solidFill>
              </a:rPr>
              <a:t>8</a:t>
            </a:fld>
            <a:endParaRPr lang="de-DE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44389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1_Larissa-Design1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Larissa-Design1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Macintosh PowerPoint</Application>
  <PresentationFormat>Bildschirmpräsentation (4:3)</PresentationFormat>
  <Paragraphs>112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1_Larissa-Design1</vt:lpstr>
      <vt:lpstr>2_Larissa-Design1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Winnie-Karen Giera</dc:creator>
  <cp:lastModifiedBy>Anna Röding</cp:lastModifiedBy>
  <cp:revision>41</cp:revision>
  <dcterms:modified xsi:type="dcterms:W3CDTF">2023-06-28T09:36:59Z</dcterms:modified>
</cp:coreProperties>
</file>