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  <p:sldMasterId id="2147483651" r:id="rId2"/>
  </p:sldMasterIdLst>
  <p:notesMasterIdLst>
    <p:notesMasterId r:id="rId11"/>
  </p:notesMasterIdLst>
  <p:sldIdLst>
    <p:sldId id="256" r:id="rId3"/>
    <p:sldId id="259" r:id="rId4"/>
    <p:sldId id="261" r:id="rId5"/>
    <p:sldId id="318" r:id="rId6"/>
    <p:sldId id="326" r:id="rId7"/>
    <p:sldId id="324" r:id="rId8"/>
    <p:sldId id="325" r:id="rId9"/>
    <p:sldId id="314" r:id="rId10"/>
  </p:sldIdLst>
  <p:sldSz cx="9144000" cy="6858000" type="screen4x3"/>
  <p:notesSz cx="6669088" cy="9926638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000000"/>
          </p15:clr>
        </p15:guide>
        <p15:guide id="2" pos="2101">
          <p15:clr>
            <a:srgbClr val="000000"/>
          </p15:clr>
        </p15:guide>
      </p15:notesGuideLst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62" roundtripDataSignature="AMtx7mhXUOE27kRAY63yx+8hFbUOHLRHgQ==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ucas  Deutzmann" initials="LD" lastIdx="2" clrIdx="0">
    <p:extLst>
      <p:ext uri="{19B8F6BF-5375-455C-9EA6-DF929625EA0E}">
        <p15:presenceInfo xmlns:p15="http://schemas.microsoft.com/office/powerpoint/2012/main" userId="Lucas  Deutzman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D81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875"/>
    <p:restoredTop sz="94649"/>
  </p:normalViewPr>
  <p:slideViewPr>
    <p:cSldViewPr snapToGrid="0">
      <p:cViewPr varScale="1">
        <p:scale>
          <a:sx n="102" d="100"/>
          <a:sy n="102" d="100"/>
        </p:scale>
        <p:origin x="896" y="1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432"/>
    </p:cViewPr>
  </p:sorterViewPr>
  <p:notesViewPr>
    <p:cSldViewPr snapToGrid="0">
      <p:cViewPr varScale="1">
        <p:scale>
          <a:sx n="100" d="100"/>
          <a:sy n="100" d="100"/>
        </p:scale>
        <p:origin x="0" y="0"/>
      </p:cViewPr>
      <p:guideLst>
        <p:guide orient="horz" pos="3127"/>
        <p:guide pos="210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63" Type="http://schemas.openxmlformats.org/officeDocument/2006/relationships/commentAuthors" Target="commentAuthors.xml"/><Relationship Id="rId7" Type="http://schemas.openxmlformats.org/officeDocument/2006/relationships/slide" Target="slides/slide5.xml"/><Relationship Id="rId6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62" Type="http://customschemas.google.com/relationships/presentationmetadata" Target="meta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66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65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6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1" y="1"/>
            <a:ext cx="2889689" cy="4957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800" tIns="47375" rIns="94800" bIns="4737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777908" y="1"/>
            <a:ext cx="2889689" cy="4957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800" tIns="47375" rIns="94800" bIns="47375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854075" y="744538"/>
            <a:ext cx="4960938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67654" y="4714653"/>
            <a:ext cx="5335270" cy="44667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800" tIns="47375" rIns="94800" bIns="47375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1" y="9429305"/>
            <a:ext cx="2889689" cy="4957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800" tIns="47375" rIns="94800" bIns="47375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777908" y="9429305"/>
            <a:ext cx="2889689" cy="4957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800" tIns="47375" rIns="94800" bIns="47375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 sz="13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‹Nr.›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26562953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g24757a9e39bb4dd0_2:notes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9" name="Google Shape;49;g24757a9e39bb4dd0_2:notes"/>
          <p:cNvSpPr txBox="1">
            <a:spLocks noGrp="1"/>
          </p:cNvSpPr>
          <p:nvPr>
            <p:ph type="body" idx="1"/>
          </p:nvPr>
        </p:nvSpPr>
        <p:spPr>
          <a:xfrm>
            <a:off x="667654" y="4714653"/>
            <a:ext cx="5335200" cy="4466700"/>
          </a:xfrm>
          <a:prstGeom prst="rect">
            <a:avLst/>
          </a:prstGeom>
        </p:spPr>
        <p:txBody>
          <a:bodyPr spcFirstLastPara="1" wrap="square" lIns="94800" tIns="47375" rIns="94800" bIns="4737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0" name="Google Shape;50;g24757a9e39bb4dd0_2:notes"/>
          <p:cNvSpPr txBox="1">
            <a:spLocks noGrp="1"/>
          </p:cNvSpPr>
          <p:nvPr>
            <p:ph type="sldNum" idx="12"/>
          </p:nvPr>
        </p:nvSpPr>
        <p:spPr>
          <a:xfrm>
            <a:off x="3777908" y="9429305"/>
            <a:ext cx="2889600" cy="495900"/>
          </a:xfrm>
          <a:prstGeom prst="rect">
            <a:avLst/>
          </a:prstGeom>
        </p:spPr>
        <p:txBody>
          <a:bodyPr spcFirstLastPara="1" wrap="square" lIns="94800" tIns="47375" rIns="94800" bIns="4737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de-DE"/>
              <a:t>1</a:t>
            </a:fld>
            <a:endParaRPr sz="1400" dirty="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:notes"/>
          <p:cNvSpPr txBox="1">
            <a:spLocks noGrp="1"/>
          </p:cNvSpPr>
          <p:nvPr>
            <p:ph type="body" idx="1"/>
          </p:nvPr>
        </p:nvSpPr>
        <p:spPr>
          <a:xfrm>
            <a:off x="667654" y="4714653"/>
            <a:ext cx="5335270" cy="44667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800" tIns="47375" rIns="94800" bIns="4737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90" name="Google Shape;9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17" name="Google Shape;117;p11:notes"/>
          <p:cNvSpPr txBox="1">
            <a:spLocks noGrp="1"/>
          </p:cNvSpPr>
          <p:nvPr>
            <p:ph type="body" idx="1"/>
          </p:nvPr>
        </p:nvSpPr>
        <p:spPr>
          <a:xfrm>
            <a:off x="667654" y="4714653"/>
            <a:ext cx="5335270" cy="44667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800" tIns="47375" rIns="94800" bIns="4737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/>
          </a:p>
        </p:txBody>
      </p:sp>
      <p:sp>
        <p:nvSpPr>
          <p:cNvPr id="118" name="Google Shape;118;p11:notes"/>
          <p:cNvSpPr txBox="1"/>
          <p:nvPr/>
        </p:nvSpPr>
        <p:spPr>
          <a:xfrm>
            <a:off x="1" y="1"/>
            <a:ext cx="2889689" cy="4957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800" tIns="47375" rIns="94800" bIns="4737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de-DE" sz="13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20.03.2018 Nachwuchs-Kolloquium Bergische Universität Wuppertal (Prof. Dr. Efing)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9" name="Google Shape;119;p11:notes"/>
          <p:cNvSpPr txBox="1"/>
          <p:nvPr/>
        </p:nvSpPr>
        <p:spPr>
          <a:xfrm>
            <a:off x="1" y="9429305"/>
            <a:ext cx="2889689" cy="4957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800" tIns="47375" rIns="94800" bIns="47375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de-DE" sz="13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by Winnie-Karen Giera (IDD Leuphana Universität Lüneburg)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0" name="Google Shape;120;p11:notes"/>
          <p:cNvSpPr txBox="1"/>
          <p:nvPr/>
        </p:nvSpPr>
        <p:spPr>
          <a:xfrm>
            <a:off x="3777908" y="9429305"/>
            <a:ext cx="2889689" cy="4957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800" tIns="47375" rIns="94800" bIns="47375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 sz="13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3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1" name="Google Shape;121;p11:notes"/>
          <p:cNvSpPr txBox="1"/>
          <p:nvPr/>
        </p:nvSpPr>
        <p:spPr>
          <a:xfrm>
            <a:off x="3777908" y="1"/>
            <a:ext cx="2889689" cy="4957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800" tIns="47375" rIns="94800" bIns="47375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de-DE" sz="13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24.01.2020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Google Shape;315;gf7ec9deed2_0_3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16" name="Google Shape;316;gf7ec9deed2_0_328:notes"/>
          <p:cNvSpPr txBox="1">
            <a:spLocks noGrp="1"/>
          </p:cNvSpPr>
          <p:nvPr>
            <p:ph type="body" idx="1"/>
          </p:nvPr>
        </p:nvSpPr>
        <p:spPr>
          <a:xfrm>
            <a:off x="667654" y="4714653"/>
            <a:ext cx="5335200" cy="446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800" tIns="47375" rIns="94800" bIns="4737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/>
          </a:p>
        </p:txBody>
      </p:sp>
      <p:sp>
        <p:nvSpPr>
          <p:cNvPr id="317" name="Google Shape;317;gf7ec9deed2_0_328:notes"/>
          <p:cNvSpPr txBox="1"/>
          <p:nvPr/>
        </p:nvSpPr>
        <p:spPr>
          <a:xfrm>
            <a:off x="1" y="1"/>
            <a:ext cx="2889600" cy="49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800" tIns="47375" rIns="94800" bIns="4737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de-DE" sz="13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20.03.2018 Nachwuchs-Kolloquium Bergische Universität Wuppertal (Prof. Dr. Efing)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8" name="Google Shape;318;gf7ec9deed2_0_328:notes"/>
          <p:cNvSpPr txBox="1"/>
          <p:nvPr/>
        </p:nvSpPr>
        <p:spPr>
          <a:xfrm>
            <a:off x="1" y="9429305"/>
            <a:ext cx="2889600" cy="49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800" tIns="47375" rIns="94800" bIns="47375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de-DE" sz="13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by Winnie-Karen Giera (IDD Leuphana Universität Lüneburg)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9" name="Google Shape;319;gf7ec9deed2_0_328:notes"/>
          <p:cNvSpPr txBox="1"/>
          <p:nvPr/>
        </p:nvSpPr>
        <p:spPr>
          <a:xfrm>
            <a:off x="3777908" y="9429305"/>
            <a:ext cx="2889600" cy="49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800" tIns="47375" rIns="94800" bIns="47375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 sz="13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4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0" name="Google Shape;320;gf7ec9deed2_0_328:notes"/>
          <p:cNvSpPr txBox="1"/>
          <p:nvPr/>
        </p:nvSpPr>
        <p:spPr>
          <a:xfrm>
            <a:off x="3777908" y="1"/>
            <a:ext cx="2889600" cy="49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800" tIns="47375" rIns="94800" bIns="47375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de-DE" sz="13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24.01.2020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647185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g24757a9e39bb4dd0_2:notes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9" name="Google Shape;49;g24757a9e39bb4dd0_2:notes"/>
          <p:cNvSpPr txBox="1">
            <a:spLocks noGrp="1"/>
          </p:cNvSpPr>
          <p:nvPr>
            <p:ph type="body" idx="1"/>
          </p:nvPr>
        </p:nvSpPr>
        <p:spPr>
          <a:xfrm>
            <a:off x="667654" y="4714653"/>
            <a:ext cx="5335200" cy="4466700"/>
          </a:xfrm>
          <a:prstGeom prst="rect">
            <a:avLst/>
          </a:prstGeom>
        </p:spPr>
        <p:txBody>
          <a:bodyPr spcFirstLastPara="1" wrap="square" lIns="94800" tIns="47375" rIns="94800" bIns="4737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0" name="Google Shape;50;g24757a9e39bb4dd0_2:notes"/>
          <p:cNvSpPr txBox="1">
            <a:spLocks noGrp="1"/>
          </p:cNvSpPr>
          <p:nvPr>
            <p:ph type="sldNum" idx="12"/>
          </p:nvPr>
        </p:nvSpPr>
        <p:spPr>
          <a:xfrm>
            <a:off x="3777908" y="9429305"/>
            <a:ext cx="2889600" cy="495900"/>
          </a:xfrm>
          <a:prstGeom prst="rect">
            <a:avLst/>
          </a:prstGeom>
        </p:spPr>
        <p:txBody>
          <a:bodyPr spcFirstLastPara="1" wrap="square" lIns="94800" tIns="47375" rIns="94800" bIns="4737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de-DE"/>
              <a:t>5</a:t>
            </a:fld>
            <a:endParaRPr sz="1400" dirty="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Google Shape;315;gf7ec9deed2_0_3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16" name="Google Shape;316;gf7ec9deed2_0_328:notes"/>
          <p:cNvSpPr txBox="1">
            <a:spLocks noGrp="1"/>
          </p:cNvSpPr>
          <p:nvPr>
            <p:ph type="body" idx="1"/>
          </p:nvPr>
        </p:nvSpPr>
        <p:spPr>
          <a:xfrm>
            <a:off x="667654" y="4714653"/>
            <a:ext cx="5335200" cy="446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800" tIns="47375" rIns="94800" bIns="4737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/>
          </a:p>
        </p:txBody>
      </p:sp>
      <p:sp>
        <p:nvSpPr>
          <p:cNvPr id="317" name="Google Shape;317;gf7ec9deed2_0_328:notes"/>
          <p:cNvSpPr txBox="1"/>
          <p:nvPr/>
        </p:nvSpPr>
        <p:spPr>
          <a:xfrm>
            <a:off x="1" y="1"/>
            <a:ext cx="2889600" cy="49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800" tIns="47375" rIns="94800" bIns="4737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de-DE" sz="13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20.03.2018 Nachwuchs-Kolloquium Bergische Universität Wuppertal (Prof. Dr. Efing)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8" name="Google Shape;318;gf7ec9deed2_0_328:notes"/>
          <p:cNvSpPr txBox="1"/>
          <p:nvPr/>
        </p:nvSpPr>
        <p:spPr>
          <a:xfrm>
            <a:off x="1" y="9429305"/>
            <a:ext cx="2889600" cy="49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800" tIns="47375" rIns="94800" bIns="47375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de-DE" sz="13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by Winnie-Karen Giera (IDD Leuphana Universität Lüneburg)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9" name="Google Shape;319;gf7ec9deed2_0_328:notes"/>
          <p:cNvSpPr txBox="1"/>
          <p:nvPr/>
        </p:nvSpPr>
        <p:spPr>
          <a:xfrm>
            <a:off x="3777908" y="9429305"/>
            <a:ext cx="2889600" cy="49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800" tIns="47375" rIns="94800" bIns="47375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 sz="13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6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0" name="Google Shape;320;gf7ec9deed2_0_328:notes"/>
          <p:cNvSpPr txBox="1"/>
          <p:nvPr/>
        </p:nvSpPr>
        <p:spPr>
          <a:xfrm>
            <a:off x="3777908" y="1"/>
            <a:ext cx="2889600" cy="49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800" tIns="47375" rIns="94800" bIns="47375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de-DE" sz="13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24.01.2020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259857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Google Shape;315;gf7ec9deed2_0_3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16" name="Google Shape;316;gf7ec9deed2_0_328:notes"/>
          <p:cNvSpPr txBox="1">
            <a:spLocks noGrp="1"/>
          </p:cNvSpPr>
          <p:nvPr>
            <p:ph type="body" idx="1"/>
          </p:nvPr>
        </p:nvSpPr>
        <p:spPr>
          <a:xfrm>
            <a:off x="667654" y="4714653"/>
            <a:ext cx="5335200" cy="446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800" tIns="47375" rIns="94800" bIns="4737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/>
          </a:p>
        </p:txBody>
      </p:sp>
      <p:sp>
        <p:nvSpPr>
          <p:cNvPr id="317" name="Google Shape;317;gf7ec9deed2_0_328:notes"/>
          <p:cNvSpPr txBox="1"/>
          <p:nvPr/>
        </p:nvSpPr>
        <p:spPr>
          <a:xfrm>
            <a:off x="1" y="1"/>
            <a:ext cx="2889600" cy="49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800" tIns="47375" rIns="94800" bIns="4737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de-DE" sz="13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20.03.2018 Nachwuchs-Kolloquium Bergische Universität Wuppertal (Prof. Dr. Efing)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8" name="Google Shape;318;gf7ec9deed2_0_328:notes"/>
          <p:cNvSpPr txBox="1"/>
          <p:nvPr/>
        </p:nvSpPr>
        <p:spPr>
          <a:xfrm>
            <a:off x="1" y="9429305"/>
            <a:ext cx="2889600" cy="49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800" tIns="47375" rIns="94800" bIns="47375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de-DE" sz="13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by Winnie-Karen Giera (IDD Leuphana Universität Lüneburg)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9" name="Google Shape;319;gf7ec9deed2_0_328:notes"/>
          <p:cNvSpPr txBox="1"/>
          <p:nvPr/>
        </p:nvSpPr>
        <p:spPr>
          <a:xfrm>
            <a:off x="3777908" y="9429305"/>
            <a:ext cx="2889600" cy="49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800" tIns="47375" rIns="94800" bIns="47375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 sz="13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7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0" name="Google Shape;320;gf7ec9deed2_0_328:notes"/>
          <p:cNvSpPr txBox="1"/>
          <p:nvPr/>
        </p:nvSpPr>
        <p:spPr>
          <a:xfrm>
            <a:off x="3777908" y="1"/>
            <a:ext cx="2889600" cy="49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800" tIns="47375" rIns="94800" bIns="47375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de-DE" sz="13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24.01.2020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7164232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7" name="Google Shape;667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668" name="Google Shape;668;p18:notes"/>
          <p:cNvSpPr txBox="1">
            <a:spLocks noGrp="1"/>
          </p:cNvSpPr>
          <p:nvPr>
            <p:ph type="body" idx="1"/>
          </p:nvPr>
        </p:nvSpPr>
        <p:spPr>
          <a:xfrm>
            <a:off x="667654" y="4714653"/>
            <a:ext cx="5335270" cy="44667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800" tIns="47375" rIns="94800" bIns="4737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/>
          </a:p>
        </p:txBody>
      </p:sp>
      <p:sp>
        <p:nvSpPr>
          <p:cNvPr id="669" name="Google Shape;669;p18:notes"/>
          <p:cNvSpPr txBox="1"/>
          <p:nvPr/>
        </p:nvSpPr>
        <p:spPr>
          <a:xfrm>
            <a:off x="3777908" y="9429305"/>
            <a:ext cx="2889689" cy="4957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800" tIns="47375" rIns="94800" bIns="47375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 sz="13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8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el und Inhalt">
  <p:cSld name="1_Titel und Inhal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0"/>
          <p:cNvSpPr txBox="1">
            <a:spLocks noGrp="1"/>
          </p:cNvSpPr>
          <p:nvPr>
            <p:ph type="sldNum" idx="12"/>
          </p:nvPr>
        </p:nvSpPr>
        <p:spPr>
          <a:xfrm>
            <a:off x="6462712" y="6492875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/>
              <a:t>‹Nr.›</a:t>
            </a:fld>
            <a:endParaRPr/>
          </a:p>
        </p:txBody>
      </p:sp>
    </p:spTree>
  </p:cSld>
  <p:clrMapOvr>
    <a:masterClrMapping/>
  </p:clrMapOvr>
  <p:transition spd="slow">
    <p:pu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el und Inhalt" type="obj">
  <p:cSld name="OBJECT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32"/>
          <p:cNvSpPr txBox="1">
            <a:spLocks noGrp="1"/>
          </p:cNvSpPr>
          <p:nvPr>
            <p:ph type="title"/>
          </p:nvPr>
        </p:nvSpPr>
        <p:spPr>
          <a:xfrm>
            <a:off x="928687" y="2071687"/>
            <a:ext cx="7715250" cy="1357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32"/>
          <p:cNvSpPr txBox="1">
            <a:spLocks noGrp="1"/>
          </p:cNvSpPr>
          <p:nvPr>
            <p:ph type="body" idx="1"/>
          </p:nvPr>
        </p:nvSpPr>
        <p:spPr>
          <a:xfrm>
            <a:off x="928687" y="3786187"/>
            <a:ext cx="7715250" cy="2071687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32"/>
          <p:cNvSpPr txBox="1">
            <a:spLocks noGrp="1"/>
          </p:cNvSpPr>
          <p:nvPr>
            <p:ph type="dt" idx="10"/>
          </p:nvPr>
        </p:nvSpPr>
        <p:spPr>
          <a:xfrm>
            <a:off x="0" y="0"/>
            <a:ext cx="0" cy="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rgbClr val="39393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32"/>
          <p:cNvSpPr txBox="1">
            <a:spLocks noGrp="1"/>
          </p:cNvSpPr>
          <p:nvPr>
            <p:ph type="ftr" idx="11"/>
          </p:nvPr>
        </p:nvSpPr>
        <p:spPr>
          <a:xfrm>
            <a:off x="0" y="0"/>
            <a:ext cx="0" cy="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rgbClr val="39393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32"/>
          <p:cNvSpPr txBox="1">
            <a:spLocks noGrp="1"/>
          </p:cNvSpPr>
          <p:nvPr>
            <p:ph type="sldNum" idx="12"/>
          </p:nvPr>
        </p:nvSpPr>
        <p:spPr>
          <a:xfrm>
            <a:off x="6462712" y="6492875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93938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39393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93938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39393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93938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39393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93938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39393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93938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39393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93938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39393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93938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39393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93938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39393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93938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39393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/>
              <a:t>‹Nr.›</a:t>
            </a:fld>
            <a:endParaRPr/>
          </a:p>
        </p:txBody>
      </p:sp>
    </p:spTree>
  </p:cSld>
  <p:clrMapOvr>
    <a:masterClrMapping/>
  </p:clrMapOvr>
  <p:transition spd="slow">
    <p:pu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el und Inhalt">
  <p:cSld name="1_Titel und Inhal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0"/>
          <p:cNvSpPr txBox="1">
            <a:spLocks noGrp="1"/>
          </p:cNvSpPr>
          <p:nvPr>
            <p:ph type="sldNum" idx="12"/>
          </p:nvPr>
        </p:nvSpPr>
        <p:spPr>
          <a:xfrm>
            <a:off x="6462712" y="6492875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/>
              <a:t>‹Nr.›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987399177"/>
      </p:ext>
    </p:extLst>
  </p:cSld>
  <p:clrMapOvr>
    <a:masterClrMapping/>
  </p:clrMapOvr>
  <p:transition spd="slow">
    <p:push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9"/>
          <p:cNvSpPr txBox="1"/>
          <p:nvPr/>
        </p:nvSpPr>
        <p:spPr>
          <a:xfrm>
            <a:off x="0" y="0"/>
            <a:ext cx="9144000" cy="1341437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" name="Google Shape;11;p29"/>
          <p:cNvSpPr txBox="1"/>
          <p:nvPr/>
        </p:nvSpPr>
        <p:spPr>
          <a:xfrm>
            <a:off x="857250" y="6356350"/>
            <a:ext cx="13573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" name="Google Shape;12;p29"/>
          <p:cNvSpPr txBox="1"/>
          <p:nvPr/>
        </p:nvSpPr>
        <p:spPr>
          <a:xfrm>
            <a:off x="0" y="6492875"/>
            <a:ext cx="9144000" cy="365125"/>
          </a:xfrm>
          <a:prstGeom prst="rect">
            <a:avLst/>
          </a:prstGeom>
          <a:solidFill>
            <a:srgbClr val="19355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" name="Google Shape;13;p29"/>
          <p:cNvSpPr txBox="1"/>
          <p:nvPr/>
        </p:nvSpPr>
        <p:spPr>
          <a:xfrm>
            <a:off x="623887" y="6492875"/>
            <a:ext cx="40322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200"/>
              <a:buFont typeface="Calibri"/>
              <a:buNone/>
            </a:pPr>
            <a:r>
              <a:rPr lang="de-DE" sz="12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Universität Potsdam 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" name="Google Shape;14;p2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242887"/>
            <a:ext cx="2451100" cy="109855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29"/>
          <p:cNvSpPr txBox="1"/>
          <p:nvPr/>
        </p:nvSpPr>
        <p:spPr>
          <a:xfrm>
            <a:off x="7235825" y="6453187"/>
            <a:ext cx="14795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" name="Google Shape;16;p29"/>
          <p:cNvSpPr txBox="1"/>
          <p:nvPr/>
        </p:nvSpPr>
        <p:spPr>
          <a:xfrm>
            <a:off x="714375" y="6356350"/>
            <a:ext cx="150018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" name="Google Shape;17;p29"/>
          <p:cNvSpPr txBox="1"/>
          <p:nvPr/>
        </p:nvSpPr>
        <p:spPr>
          <a:xfrm>
            <a:off x="7664450" y="6092825"/>
            <a:ext cx="14795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" name="Google Shape;18;p29"/>
          <p:cNvSpPr txBox="1">
            <a:spLocks noGrp="1"/>
          </p:cNvSpPr>
          <p:nvPr>
            <p:ph type="title"/>
          </p:nvPr>
        </p:nvSpPr>
        <p:spPr>
          <a:xfrm>
            <a:off x="928687" y="2071687"/>
            <a:ext cx="7715250" cy="1357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erdana"/>
              <a:buNone/>
              <a:defRPr sz="24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9" name="Google Shape;19;p29"/>
          <p:cNvSpPr txBox="1">
            <a:spLocks noGrp="1"/>
          </p:cNvSpPr>
          <p:nvPr>
            <p:ph type="body" idx="1"/>
          </p:nvPr>
        </p:nvSpPr>
        <p:spPr>
          <a:xfrm>
            <a:off x="928687" y="3786187"/>
            <a:ext cx="7715250" cy="2071687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" name="Google Shape;20;p29"/>
          <p:cNvSpPr txBox="1">
            <a:spLocks noGrp="1"/>
          </p:cNvSpPr>
          <p:nvPr>
            <p:ph type="sldNum" idx="12"/>
          </p:nvPr>
        </p:nvSpPr>
        <p:spPr>
          <a:xfrm>
            <a:off x="6462712" y="6492875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/>
              <a:t>‹Nr.›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</p:sldLayoutIdLst>
  <p:transition spd="slow">
    <p:push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31"/>
          <p:cNvSpPr txBox="1"/>
          <p:nvPr/>
        </p:nvSpPr>
        <p:spPr>
          <a:xfrm>
            <a:off x="0" y="0"/>
            <a:ext cx="9144000" cy="1341437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" name="Google Shape;31;p31"/>
          <p:cNvSpPr txBox="1"/>
          <p:nvPr/>
        </p:nvSpPr>
        <p:spPr>
          <a:xfrm>
            <a:off x="857250" y="6356350"/>
            <a:ext cx="13573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" name="Google Shape;32;p31"/>
          <p:cNvSpPr txBox="1"/>
          <p:nvPr/>
        </p:nvSpPr>
        <p:spPr>
          <a:xfrm>
            <a:off x="0" y="6492875"/>
            <a:ext cx="9144000" cy="365125"/>
          </a:xfrm>
          <a:prstGeom prst="rect">
            <a:avLst/>
          </a:prstGeom>
          <a:solidFill>
            <a:srgbClr val="19355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" name="Google Shape;33;p31"/>
          <p:cNvSpPr txBox="1"/>
          <p:nvPr/>
        </p:nvSpPr>
        <p:spPr>
          <a:xfrm>
            <a:off x="623887" y="6492875"/>
            <a:ext cx="40322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200"/>
              <a:buFont typeface="Calibri"/>
              <a:buNone/>
            </a:pPr>
            <a:r>
              <a:rPr lang="de-DE" sz="12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Universität Potsdam 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4" name="Google Shape;34;p3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0" y="242887"/>
            <a:ext cx="2451100" cy="1098550"/>
          </a:xfrm>
          <a:prstGeom prst="rect">
            <a:avLst/>
          </a:prstGeom>
          <a:noFill/>
          <a:ln>
            <a:noFill/>
          </a:ln>
        </p:spPr>
      </p:pic>
      <p:sp>
        <p:nvSpPr>
          <p:cNvPr id="35" name="Google Shape;35;p31"/>
          <p:cNvSpPr txBox="1"/>
          <p:nvPr/>
        </p:nvSpPr>
        <p:spPr>
          <a:xfrm>
            <a:off x="7235825" y="6453187"/>
            <a:ext cx="14795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6" name="Google Shape;36;p31"/>
          <p:cNvSpPr txBox="1">
            <a:spLocks noGrp="1"/>
          </p:cNvSpPr>
          <p:nvPr>
            <p:ph type="title"/>
          </p:nvPr>
        </p:nvSpPr>
        <p:spPr>
          <a:xfrm>
            <a:off x="928687" y="2071687"/>
            <a:ext cx="7715250" cy="1357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erdana"/>
              <a:buNone/>
              <a:defRPr sz="24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7" name="Google Shape;37;p31"/>
          <p:cNvSpPr txBox="1">
            <a:spLocks noGrp="1"/>
          </p:cNvSpPr>
          <p:nvPr>
            <p:ph type="body" idx="1"/>
          </p:nvPr>
        </p:nvSpPr>
        <p:spPr>
          <a:xfrm>
            <a:off x="928687" y="3786187"/>
            <a:ext cx="7715250" cy="2071687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8" name="Google Shape;38;p31"/>
          <p:cNvSpPr txBox="1">
            <a:spLocks noGrp="1"/>
          </p:cNvSpPr>
          <p:nvPr>
            <p:ph type="dt" idx="10"/>
          </p:nvPr>
        </p:nvSpPr>
        <p:spPr>
          <a:xfrm>
            <a:off x="0" y="0"/>
            <a:ext cx="0" cy="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000" b="0" i="0" u="none" strike="noStrike" cap="none">
                <a:solidFill>
                  <a:srgbClr val="39393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9" name="Google Shape;39;p31"/>
          <p:cNvSpPr txBox="1">
            <a:spLocks noGrp="1"/>
          </p:cNvSpPr>
          <p:nvPr>
            <p:ph type="ftr" idx="11"/>
          </p:nvPr>
        </p:nvSpPr>
        <p:spPr>
          <a:xfrm>
            <a:off x="0" y="0"/>
            <a:ext cx="0" cy="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000" b="0" i="0" u="none" strike="noStrike" cap="none">
                <a:solidFill>
                  <a:srgbClr val="39393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0" name="Google Shape;40;p31"/>
          <p:cNvSpPr txBox="1">
            <a:spLocks noGrp="1"/>
          </p:cNvSpPr>
          <p:nvPr>
            <p:ph type="sldNum" idx="12"/>
          </p:nvPr>
        </p:nvSpPr>
        <p:spPr>
          <a:xfrm>
            <a:off x="6462712" y="6492875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93938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39393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93938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39393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93938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39393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93938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39393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93938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39393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93938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39393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93938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39393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93938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39393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93938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39393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/>
              <a:t>‹Nr.›</a:t>
            </a:fld>
            <a:endParaRPr sz="1400">
              <a:solidFill>
                <a:srgbClr val="000000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2" r:id="rId1"/>
    <p:sldLayoutId id="2147483653" r:id="rId2"/>
  </p:sldLayoutIdLst>
  <p:transition spd="slow">
    <p:push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5.jpg"/><Relationship Id="rId7" Type="http://schemas.openxmlformats.org/officeDocument/2006/relationships/image" Target="../media/image7.sv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svg"/><Relationship Id="rId3" Type="http://schemas.openxmlformats.org/officeDocument/2006/relationships/image" Target="../media/image5.jp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4.png"/><Relationship Id="rId10" Type="http://schemas.openxmlformats.org/officeDocument/2006/relationships/image" Target="../media/image13.svg"/><Relationship Id="rId4" Type="http://schemas.openxmlformats.org/officeDocument/2006/relationships/image" Target="../media/image3.jpg"/><Relationship Id="rId9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13" Type="http://schemas.openxmlformats.org/officeDocument/2006/relationships/image" Target="../media/image19.svg"/><Relationship Id="rId3" Type="http://schemas.openxmlformats.org/officeDocument/2006/relationships/image" Target="../media/image5.jpg"/><Relationship Id="rId7" Type="http://schemas.openxmlformats.org/officeDocument/2006/relationships/hyperlink" Target="http://www.menti.com/" TargetMode="External"/><Relationship Id="rId12" Type="http://schemas.openxmlformats.org/officeDocument/2006/relationships/image" Target="../media/image1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11" Type="http://schemas.openxmlformats.org/officeDocument/2006/relationships/image" Target="../media/image17.svg"/><Relationship Id="rId5" Type="http://schemas.openxmlformats.org/officeDocument/2006/relationships/image" Target="../media/image4.png"/><Relationship Id="rId10" Type="http://schemas.openxmlformats.org/officeDocument/2006/relationships/image" Target="../media/image16.png"/><Relationship Id="rId4" Type="http://schemas.openxmlformats.org/officeDocument/2006/relationships/image" Target="../media/image3.jpg"/><Relationship Id="rId9" Type="http://schemas.openxmlformats.org/officeDocument/2006/relationships/image" Target="../media/image15.svg"/><Relationship Id="rId14" Type="http://schemas.openxmlformats.org/officeDocument/2006/relationships/image" Target="../media/image2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7" Type="http://schemas.openxmlformats.org/officeDocument/2006/relationships/image" Target="../media/image22.sv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7" Type="http://schemas.openxmlformats.org/officeDocument/2006/relationships/image" Target="../media/image24.sv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3.png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" name="Google Shape;52;g24757a9e39bb4dd0_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65601" y="1156837"/>
            <a:ext cx="7213115" cy="4823701"/>
          </a:xfrm>
          <a:prstGeom prst="rect">
            <a:avLst/>
          </a:prstGeom>
          <a:noFill/>
          <a:ln>
            <a:noFill/>
          </a:ln>
        </p:spPr>
      </p:pic>
      <p:sp>
        <p:nvSpPr>
          <p:cNvPr id="53" name="Google Shape;53;g24757a9e39bb4dd0_2"/>
          <p:cNvSpPr txBox="1">
            <a:spLocks noGrp="1"/>
          </p:cNvSpPr>
          <p:nvPr>
            <p:ph type="sldNum" idx="12"/>
          </p:nvPr>
        </p:nvSpPr>
        <p:spPr>
          <a:xfrm>
            <a:off x="6462712" y="6492875"/>
            <a:ext cx="2057400" cy="3651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</a:pPr>
            <a:fld id="{00000000-1234-1234-1234-123412341234}" type="slidenum">
              <a:rPr lang="de-DE" sz="16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fld>
            <a:endParaRPr sz="1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4" name="Google Shape;54;g24757a9e39bb4dd0_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3876" y="5764900"/>
            <a:ext cx="891725" cy="727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55" name="Google Shape;55;g24757a9e39bb4dd0_2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145207" y="5979600"/>
            <a:ext cx="2152925" cy="298575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g24757a9e39bb4dd0_2"/>
          <p:cNvSpPr txBox="1"/>
          <p:nvPr/>
        </p:nvSpPr>
        <p:spPr>
          <a:xfrm>
            <a:off x="2451924" y="3086766"/>
            <a:ext cx="1468251" cy="9232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1200" b="1" dirty="0">
                <a:solidFill>
                  <a:srgbClr val="FF0000"/>
                </a:solidFill>
                <a:latin typeface="Calibri" panose="020F0502020204030204" pitchFamily="34" charset="0"/>
                <a:ea typeface="Verdana"/>
                <a:cs typeface="Calibri" panose="020F0502020204030204" pitchFamily="34" charset="0"/>
                <a:sym typeface="Verdana"/>
              </a:rPr>
              <a:t>Hintergrundwissen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1200" dirty="0">
                <a:latin typeface="Calibri" panose="020F0502020204030204" pitchFamily="34" charset="0"/>
                <a:ea typeface="Verdana"/>
                <a:cs typeface="Calibri" panose="020F0502020204030204" pitchFamily="34" charset="0"/>
                <a:sym typeface="Verdana"/>
              </a:rPr>
              <a:t>Was wissen wir?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1200" dirty="0">
                <a:latin typeface="Calibri" panose="020F0502020204030204" pitchFamily="34" charset="0"/>
                <a:ea typeface="Verdana"/>
                <a:cs typeface="Calibri" panose="020F0502020204030204" pitchFamily="34" charset="0"/>
                <a:sym typeface="Verdana"/>
              </a:rPr>
              <a:t>Was werden wir lernen?</a:t>
            </a:r>
            <a:endParaRPr sz="1200" dirty="0">
              <a:latin typeface="Calibri" panose="020F0502020204030204" pitchFamily="34" charset="0"/>
              <a:ea typeface="Verdana"/>
              <a:cs typeface="Calibri" panose="020F0502020204030204" pitchFamily="34" charset="0"/>
              <a:sym typeface="Verdana"/>
            </a:endParaRPr>
          </a:p>
        </p:txBody>
      </p:sp>
      <p:sp>
        <p:nvSpPr>
          <p:cNvPr id="57" name="Google Shape;57;g24757a9e39bb4dd0_2"/>
          <p:cNvSpPr txBox="1"/>
          <p:nvPr/>
        </p:nvSpPr>
        <p:spPr>
          <a:xfrm>
            <a:off x="5970044" y="2339631"/>
            <a:ext cx="1171500" cy="9232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1200" b="1" dirty="0">
                <a:solidFill>
                  <a:srgbClr val="FF0000"/>
                </a:solidFill>
                <a:latin typeface="Calibri" panose="020F0502020204030204" pitchFamily="34" charset="0"/>
                <a:ea typeface="Verdana"/>
                <a:cs typeface="Calibri" panose="020F0502020204030204" pitchFamily="34" charset="0"/>
                <a:sym typeface="Verdana"/>
              </a:rPr>
              <a:t>Modellieren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1200" dirty="0">
                <a:latin typeface="Calibri" panose="020F0502020204030204" pitchFamily="34" charset="0"/>
                <a:ea typeface="Verdana"/>
                <a:cs typeface="Calibri" panose="020F0502020204030204" pitchFamily="34" charset="0"/>
                <a:sym typeface="Verdana"/>
              </a:rPr>
              <a:t>Wie schreiben wir eine Erörterung?</a:t>
            </a:r>
            <a:endParaRPr sz="1200" dirty="0">
              <a:latin typeface="Calibri" panose="020F0502020204030204" pitchFamily="34" charset="0"/>
              <a:ea typeface="Verdana"/>
              <a:cs typeface="Calibri" panose="020F0502020204030204" pitchFamily="34" charset="0"/>
              <a:sym typeface="Verdana"/>
            </a:endParaRPr>
          </a:p>
        </p:txBody>
      </p:sp>
      <p:sp>
        <p:nvSpPr>
          <p:cNvPr id="58" name="Google Shape;58;g24757a9e39bb4dd0_2"/>
          <p:cNvSpPr txBox="1"/>
          <p:nvPr/>
        </p:nvSpPr>
        <p:spPr>
          <a:xfrm>
            <a:off x="4325608" y="2786699"/>
            <a:ext cx="1287900" cy="7386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1200" b="1" dirty="0">
                <a:solidFill>
                  <a:srgbClr val="FF0000"/>
                </a:solidFill>
                <a:latin typeface="Calibri" panose="020F0502020204030204" pitchFamily="34" charset="0"/>
                <a:ea typeface="Verdana"/>
                <a:cs typeface="Calibri" panose="020F0502020204030204" pitchFamily="34" charset="0"/>
                <a:sym typeface="Verdana"/>
              </a:rPr>
              <a:t>Diskutieren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1200" dirty="0">
                <a:latin typeface="Calibri" panose="020F0502020204030204" pitchFamily="34" charset="0"/>
                <a:ea typeface="Verdana"/>
                <a:cs typeface="Calibri" panose="020F0502020204030204" pitchFamily="34" charset="0"/>
                <a:sym typeface="Verdana"/>
              </a:rPr>
              <a:t>Was müssten wir beachten?</a:t>
            </a:r>
            <a:endParaRPr sz="1200" dirty="0">
              <a:latin typeface="Calibri" panose="020F0502020204030204" pitchFamily="34" charset="0"/>
              <a:ea typeface="Verdana"/>
              <a:cs typeface="Calibri" panose="020F0502020204030204" pitchFamily="34" charset="0"/>
              <a:sym typeface="Verdana"/>
            </a:endParaRPr>
          </a:p>
        </p:txBody>
      </p:sp>
      <p:sp>
        <p:nvSpPr>
          <p:cNvPr id="59" name="Google Shape;59;g24757a9e39bb4dd0_2"/>
          <p:cNvSpPr txBox="1"/>
          <p:nvPr/>
        </p:nvSpPr>
        <p:spPr>
          <a:xfrm>
            <a:off x="4503107" y="3782054"/>
            <a:ext cx="1243575" cy="9232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1200" b="1" dirty="0">
                <a:solidFill>
                  <a:srgbClr val="FF0000"/>
                </a:solidFill>
                <a:latin typeface="Calibri" panose="020F0502020204030204" pitchFamily="34" charset="0"/>
                <a:ea typeface="Verdana"/>
                <a:cs typeface="Calibri" panose="020F0502020204030204" pitchFamily="34" charset="0"/>
                <a:sym typeface="Verdana"/>
              </a:rPr>
              <a:t>Memorieren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1200" dirty="0">
                <a:solidFill>
                  <a:schemeClr val="tx1"/>
                </a:solidFill>
                <a:latin typeface="Calibri" panose="020F0502020204030204" pitchFamily="34" charset="0"/>
                <a:ea typeface="Verdana"/>
                <a:cs typeface="Calibri" panose="020F0502020204030204" pitchFamily="34" charset="0"/>
                <a:sym typeface="Verdana"/>
              </a:rPr>
              <a:t>Wie schreiben wir selbstständig eine Erörterung?</a:t>
            </a:r>
            <a:endParaRPr sz="1200" dirty="0">
              <a:solidFill>
                <a:schemeClr val="tx1"/>
              </a:solidFill>
              <a:latin typeface="Calibri" panose="020F0502020204030204" pitchFamily="34" charset="0"/>
              <a:ea typeface="Verdana"/>
              <a:cs typeface="Calibri" panose="020F0502020204030204" pitchFamily="34" charset="0"/>
              <a:sym typeface="Verdana"/>
            </a:endParaRPr>
          </a:p>
        </p:txBody>
      </p:sp>
      <p:sp>
        <p:nvSpPr>
          <p:cNvPr id="60" name="Google Shape;60;g24757a9e39bb4dd0_2"/>
          <p:cNvSpPr txBox="1"/>
          <p:nvPr/>
        </p:nvSpPr>
        <p:spPr>
          <a:xfrm>
            <a:off x="5396961" y="5409142"/>
            <a:ext cx="1993800" cy="10156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1200" b="1" dirty="0">
                <a:solidFill>
                  <a:srgbClr val="FF0000"/>
                </a:solidFill>
                <a:latin typeface="Calibri" panose="020F0502020204030204" pitchFamily="34" charset="0"/>
                <a:ea typeface="Verdana"/>
                <a:cs typeface="Calibri" panose="020F0502020204030204" pitchFamily="34" charset="0"/>
                <a:sym typeface="Verdana"/>
              </a:rPr>
              <a:t>Unterstützen</a:t>
            </a:r>
          </a:p>
          <a:p>
            <a:r>
              <a:rPr lang="de-DE" sz="1200" dirty="0">
                <a:solidFill>
                  <a:schemeClr val="tx1"/>
                </a:solidFill>
                <a:latin typeface="Calibri" panose="020F0502020204030204" pitchFamily="34" charset="0"/>
                <a:ea typeface="Verdana"/>
                <a:cs typeface="Calibri" panose="020F0502020204030204" pitchFamily="34" charset="0"/>
                <a:sym typeface="Verdana"/>
              </a:rPr>
              <a:t>Wie überarbeiten wir eine Erörterung?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de-DE" sz="900" dirty="0">
              <a:latin typeface="Verdana"/>
              <a:ea typeface="Verdana"/>
              <a:cs typeface="Verdana"/>
              <a:sym typeface="Verdana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900" dirty="0"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61" name="Google Shape;61;g24757a9e39bb4dd0_2"/>
          <p:cNvSpPr txBox="1"/>
          <p:nvPr/>
        </p:nvSpPr>
        <p:spPr>
          <a:xfrm>
            <a:off x="6504268" y="1758415"/>
            <a:ext cx="1674131" cy="3693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1200" b="1" dirty="0">
                <a:solidFill>
                  <a:srgbClr val="FF0000"/>
                </a:solidFill>
                <a:latin typeface="Calibri" panose="020F0502020204030204" pitchFamily="34" charset="0"/>
                <a:ea typeface="Verdana"/>
                <a:cs typeface="Calibri" panose="020F0502020204030204" pitchFamily="34" charset="0"/>
                <a:sym typeface="Verdana"/>
              </a:rPr>
              <a:t>Üben</a:t>
            </a:r>
          </a:p>
        </p:txBody>
      </p:sp>
      <p:sp>
        <p:nvSpPr>
          <p:cNvPr id="62" name="Google Shape;62;g24757a9e39bb4dd0_2"/>
          <p:cNvSpPr txBox="1"/>
          <p:nvPr/>
        </p:nvSpPr>
        <p:spPr>
          <a:xfrm>
            <a:off x="7176459" y="1878117"/>
            <a:ext cx="5754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de-DE" dirty="0">
                <a:solidFill>
                  <a:srgbClr val="980000"/>
                </a:solidFill>
                <a:latin typeface="Verdana"/>
                <a:ea typeface="Verdana"/>
                <a:cs typeface="Verdana"/>
                <a:sym typeface="Verdana"/>
              </a:rPr>
              <a:t>Ziel</a:t>
            </a:r>
            <a:endParaRPr dirty="0">
              <a:solidFill>
                <a:srgbClr val="980000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63" name="Google Shape;63;g24757a9e39bb4dd0_2"/>
          <p:cNvSpPr txBox="1"/>
          <p:nvPr/>
        </p:nvSpPr>
        <p:spPr>
          <a:xfrm>
            <a:off x="1188080" y="4429850"/>
            <a:ext cx="8916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de-DE" dirty="0">
                <a:solidFill>
                  <a:srgbClr val="6AA84F"/>
                </a:solidFill>
                <a:latin typeface="Verdana"/>
                <a:ea typeface="Verdana"/>
                <a:cs typeface="Verdana"/>
                <a:sym typeface="Verdana"/>
              </a:rPr>
              <a:t>Start</a:t>
            </a:r>
            <a:endParaRPr dirty="0">
              <a:solidFill>
                <a:srgbClr val="6AA84F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64" name="Google Shape;64;g24757a9e39bb4dd0_2"/>
          <p:cNvSpPr txBox="1"/>
          <p:nvPr/>
        </p:nvSpPr>
        <p:spPr>
          <a:xfrm>
            <a:off x="2462073" y="303573"/>
            <a:ext cx="6058039" cy="9232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2400" b="1" dirty="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  <a:ea typeface="Verdana"/>
                <a:cs typeface="Calibri" panose="020F0502020204030204" pitchFamily="34" charset="0"/>
                <a:sym typeface="Verdana"/>
              </a:rPr>
              <a:t>Wir gehen den Weg gemeinsam, aber jeder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2400" b="1" dirty="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  <a:ea typeface="Verdana"/>
                <a:cs typeface="Calibri" panose="020F0502020204030204" pitchFamily="34" charset="0"/>
                <a:sym typeface="Verdana"/>
              </a:rPr>
              <a:t>geht ihn in seinem eigenen Tempo!</a:t>
            </a:r>
            <a:r>
              <a:rPr lang="de-DE" sz="2400" dirty="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  <a:ea typeface="Verdana"/>
                <a:cs typeface="Calibri" panose="020F0502020204030204" pitchFamily="34" charset="0"/>
                <a:sym typeface="Verdana"/>
              </a:rPr>
              <a:t> </a:t>
            </a:r>
            <a:endParaRPr lang="de-DE" sz="2400" dirty="0">
              <a:solidFill>
                <a:schemeClr val="bg2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Ellipse 1">
            <a:extLst>
              <a:ext uri="{FF2B5EF4-FFF2-40B4-BE49-F238E27FC236}">
                <a16:creationId xmlns:a16="http://schemas.microsoft.com/office/drawing/2014/main" id="{498987F8-82D7-4EEA-AFDA-C1F8FF517432}"/>
              </a:ext>
            </a:extLst>
          </p:cNvPr>
          <p:cNvSpPr/>
          <p:nvPr/>
        </p:nvSpPr>
        <p:spPr>
          <a:xfrm>
            <a:off x="2079680" y="2478324"/>
            <a:ext cx="1939427" cy="161521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2"/>
          <p:cNvSpPr txBox="1"/>
          <p:nvPr/>
        </p:nvSpPr>
        <p:spPr>
          <a:xfrm>
            <a:off x="6462712" y="6492875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93938"/>
              </a:buClr>
              <a:buSzPts val="1000"/>
              <a:buFont typeface="Arial"/>
              <a:buNone/>
            </a:pPr>
            <a:fld id="{00000000-1234-1234-1234-123412341234}" type="slidenum">
              <a:rPr lang="de-DE" sz="1600" b="0" i="0" u="none" strike="noStrike" cap="none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2</a:t>
            </a:fld>
            <a:endParaRPr sz="1600" b="0" i="0" u="none" strike="noStrike" cap="none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</p:txBody>
      </p:sp>
      <p:pic>
        <p:nvPicPr>
          <p:cNvPr id="94" name="Google Shape;94;p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926705" y="5549900"/>
            <a:ext cx="1217295" cy="860425"/>
          </a:xfrm>
          <a:prstGeom prst="rect">
            <a:avLst/>
          </a:prstGeom>
          <a:noFill/>
          <a:ln>
            <a:noFill/>
          </a:ln>
        </p:spPr>
      </p:pic>
      <p:pic>
        <p:nvPicPr>
          <p:cNvPr id="95" name="Google Shape;95;p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3876" y="5764900"/>
            <a:ext cx="891725" cy="727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96" name="Google Shape;96;p2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145207" y="5979600"/>
            <a:ext cx="2152925" cy="298575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feld 1"/>
          <p:cNvSpPr txBox="1"/>
          <p:nvPr/>
        </p:nvSpPr>
        <p:spPr>
          <a:xfrm>
            <a:off x="2439230" y="662606"/>
            <a:ext cx="35475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3600" b="1" dirty="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Warm-Up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3060284" y="3512699"/>
            <a:ext cx="31919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000" b="1" dirty="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„Wörter meines Lebens“</a:t>
            </a:r>
          </a:p>
        </p:txBody>
      </p:sp>
      <p:sp>
        <p:nvSpPr>
          <p:cNvPr id="4" name="Ellipse 3"/>
          <p:cNvSpPr/>
          <p:nvPr/>
        </p:nvSpPr>
        <p:spPr>
          <a:xfrm>
            <a:off x="1433853" y="2319867"/>
            <a:ext cx="1575631" cy="804333"/>
          </a:xfrm>
          <a:prstGeom prst="ellipse">
            <a:avLst/>
          </a:prstGeom>
          <a:solidFill>
            <a:schemeClr val="bg1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Studium</a:t>
            </a:r>
          </a:p>
        </p:txBody>
      </p:sp>
      <p:sp>
        <p:nvSpPr>
          <p:cNvPr id="14" name="Ellipse 13"/>
          <p:cNvSpPr/>
          <p:nvPr/>
        </p:nvSpPr>
        <p:spPr>
          <a:xfrm>
            <a:off x="1244599" y="4021667"/>
            <a:ext cx="1964268" cy="804333"/>
          </a:xfrm>
          <a:prstGeom prst="ellipse">
            <a:avLst/>
          </a:prstGeom>
          <a:solidFill>
            <a:schemeClr val="bg1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Eigenschaften</a:t>
            </a:r>
          </a:p>
        </p:txBody>
      </p:sp>
      <p:sp>
        <p:nvSpPr>
          <p:cNvPr id="15" name="Ellipse 14"/>
          <p:cNvSpPr/>
          <p:nvPr/>
        </p:nvSpPr>
        <p:spPr>
          <a:xfrm>
            <a:off x="3868436" y="1989666"/>
            <a:ext cx="1575631" cy="804333"/>
          </a:xfrm>
          <a:prstGeom prst="ellipse">
            <a:avLst/>
          </a:prstGeom>
          <a:solidFill>
            <a:schemeClr val="bg1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Interessen</a:t>
            </a:r>
          </a:p>
        </p:txBody>
      </p:sp>
      <p:sp>
        <p:nvSpPr>
          <p:cNvPr id="16" name="Ellipse 15"/>
          <p:cNvSpPr/>
          <p:nvPr/>
        </p:nvSpPr>
        <p:spPr>
          <a:xfrm>
            <a:off x="6416560" y="2954867"/>
            <a:ext cx="2103552" cy="804333"/>
          </a:xfrm>
          <a:prstGeom prst="ellipse">
            <a:avLst/>
          </a:prstGeom>
          <a:solidFill>
            <a:schemeClr val="bg1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Lieblingsdinge</a:t>
            </a:r>
          </a:p>
        </p:txBody>
      </p:sp>
      <p:sp>
        <p:nvSpPr>
          <p:cNvPr id="17" name="Ellipse 16"/>
          <p:cNvSpPr/>
          <p:nvPr/>
        </p:nvSpPr>
        <p:spPr>
          <a:xfrm>
            <a:off x="4887081" y="4555066"/>
            <a:ext cx="1835452" cy="804333"/>
          </a:xfrm>
          <a:prstGeom prst="ellipse">
            <a:avLst/>
          </a:prstGeom>
          <a:solidFill>
            <a:schemeClr val="bg1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Alter</a:t>
            </a:r>
          </a:p>
        </p:txBody>
      </p:sp>
    </p:spTree>
  </p:cSld>
  <p:clrMapOvr>
    <a:masterClrMapping/>
  </p:clrMapOvr>
  <p:transition spd="slow">
    <p:push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5" name="Google Shape;125;p1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780915" y="5444059"/>
            <a:ext cx="1217295" cy="8604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6" name="Google Shape;126;p1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3876" y="5764900"/>
            <a:ext cx="891725" cy="727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7" name="Google Shape;127;p11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145207" y="5979600"/>
            <a:ext cx="2152925" cy="298575"/>
          </a:xfrm>
          <a:prstGeom prst="rect">
            <a:avLst/>
          </a:prstGeom>
          <a:noFill/>
          <a:ln>
            <a:noFill/>
          </a:ln>
        </p:spPr>
      </p:pic>
      <p:sp>
        <p:nvSpPr>
          <p:cNvPr id="129" name="Google Shape;129;p11"/>
          <p:cNvSpPr txBox="1"/>
          <p:nvPr/>
        </p:nvSpPr>
        <p:spPr>
          <a:xfrm>
            <a:off x="473663" y="2238583"/>
            <a:ext cx="7105282" cy="35701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Notiert in </a:t>
            </a:r>
            <a:r>
              <a:rPr lang="de-DE" sz="2000" u="sng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Einzelarbeit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Dinge, die ihr zum Thema Argumentieren/Begründen/Erörtern bereits wisst. </a:t>
            </a:r>
          </a:p>
          <a:p>
            <a:pPr marL="228600" indent="-228600">
              <a:buAutoNum type="arabicPeriod"/>
            </a:pPr>
            <a:endParaRPr lang="de-DE" sz="2000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Findet euch in </a:t>
            </a:r>
            <a:r>
              <a:rPr lang="de-DE" sz="2000" u="sng" dirty="0" err="1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Partner:innenarbeit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zusammen und tragt eure Ergebnisse zusammen.</a:t>
            </a:r>
          </a:p>
          <a:p>
            <a:pPr marL="342900" indent="-342900">
              <a:buFont typeface="+mj-lt"/>
              <a:buAutoNum type="arabicPeriod"/>
            </a:pPr>
            <a:endParaRPr lang="de-DE" sz="2000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  <a:p>
            <a:pPr marL="342900" indent="-342900">
              <a:buFont typeface="+mj-lt"/>
              <a:buAutoNum type="arabicPeriod"/>
            </a:pPr>
            <a:endParaRPr lang="de-DE" sz="2000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Auswertung in der Gruppe.</a:t>
            </a:r>
          </a:p>
          <a:p>
            <a:endParaRPr lang="de-DE" sz="2000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  <a:p>
            <a:endParaRPr lang="de-DE" sz="2000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  <a:p>
            <a:endParaRPr lang="de-DE" sz="2000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  <a:sym typeface="Wingdings" panose="05000000000000000000" pitchFamily="2" charset="2"/>
            </a:endParaRPr>
          </a:p>
        </p:txBody>
      </p:sp>
      <p:sp>
        <p:nvSpPr>
          <p:cNvPr id="12" name="Textfeld 11"/>
          <p:cNvSpPr txBox="1"/>
          <p:nvPr/>
        </p:nvSpPr>
        <p:spPr>
          <a:xfrm>
            <a:off x="1518979" y="624248"/>
            <a:ext cx="61060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/>
            <a:r>
              <a:rPr lang="de-DE" sz="3600" b="1" dirty="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  <a:ea typeface="Verdana"/>
                <a:cs typeface="Calibri" panose="020F0502020204030204" pitchFamily="34" charset="0"/>
                <a:sym typeface="Verdana"/>
              </a:rPr>
              <a:t>Was wissen wir bereits?</a:t>
            </a:r>
          </a:p>
        </p:txBody>
      </p:sp>
      <p:pic>
        <p:nvPicPr>
          <p:cNvPr id="3" name="Grafik 2" descr="Sitzungssaal mit einfarbiger Füllung">
            <a:extLst>
              <a:ext uri="{FF2B5EF4-FFF2-40B4-BE49-F238E27FC236}">
                <a16:creationId xmlns:a16="http://schemas.microsoft.com/office/drawing/2014/main" id="{742CEF36-A42D-40A4-9014-CDEA0EDAB52F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3468119" y="3429000"/>
            <a:ext cx="914400" cy="914400"/>
          </a:xfrm>
          <a:prstGeom prst="rect">
            <a:avLst/>
          </a:prstGeom>
        </p:spPr>
      </p:pic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FCA12AD2-780A-46EC-8BA0-1516738C6FA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 sz="160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</a:t>
            </a:fld>
            <a:endParaRPr lang="de-DE" sz="160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30" name="Google Shape;130;p11"/>
          <p:cNvPicPr preferRelativeResize="0"/>
          <p:nvPr/>
        </p:nvPicPr>
        <p:blipFill rotWithShape="1">
          <a:blip r:embed="rId8">
            <a:alphaModFix/>
          </a:blip>
          <a:srcRect l="20509" t="19282" r="19696" b="25811"/>
          <a:stretch/>
        </p:blipFill>
        <p:spPr>
          <a:xfrm>
            <a:off x="7376975" y="2328226"/>
            <a:ext cx="403940" cy="400550"/>
          </a:xfrm>
          <a:prstGeom prst="rect">
            <a:avLst/>
          </a:prstGeom>
          <a:noFill/>
          <a:ln>
            <a:noFill/>
          </a:ln>
        </p:spPr>
      </p:pic>
      <p:sp>
        <p:nvSpPr>
          <p:cNvPr id="131" name="Google Shape;131;p11"/>
          <p:cNvSpPr txBox="1"/>
          <p:nvPr/>
        </p:nvSpPr>
        <p:spPr>
          <a:xfrm>
            <a:off x="7780915" y="2370036"/>
            <a:ext cx="843900" cy="4000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de-DE" b="1" dirty="0">
                <a:latin typeface="Verdana"/>
                <a:ea typeface="Verdana"/>
                <a:cs typeface="Verdana"/>
                <a:sym typeface="Verdana"/>
              </a:rPr>
              <a:t>5 min</a:t>
            </a:r>
            <a:endParaRPr b="1" dirty="0">
              <a:latin typeface="Verdana"/>
              <a:ea typeface="Verdana"/>
              <a:cs typeface="Verdana"/>
              <a:sym typeface="Verdana"/>
            </a:endParaRPr>
          </a:p>
        </p:txBody>
      </p:sp>
      <p:pic>
        <p:nvPicPr>
          <p:cNvPr id="13" name="Google Shape;130;p11"/>
          <p:cNvPicPr preferRelativeResize="0"/>
          <p:nvPr/>
        </p:nvPicPr>
        <p:blipFill rotWithShape="1">
          <a:blip r:embed="rId8">
            <a:alphaModFix/>
          </a:blip>
          <a:srcRect l="20509" t="19282" r="19696" b="25811"/>
          <a:stretch/>
        </p:blipFill>
        <p:spPr>
          <a:xfrm>
            <a:off x="7376975" y="3204141"/>
            <a:ext cx="403940" cy="400550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Google Shape;131;p11"/>
          <p:cNvSpPr txBox="1"/>
          <p:nvPr/>
        </p:nvSpPr>
        <p:spPr>
          <a:xfrm>
            <a:off x="7738972" y="3213902"/>
            <a:ext cx="989690" cy="4000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de-DE" b="1" dirty="0">
                <a:latin typeface="Verdana"/>
                <a:ea typeface="Verdana"/>
                <a:cs typeface="Verdana"/>
                <a:sym typeface="Verdana"/>
              </a:rPr>
              <a:t> 5 min</a:t>
            </a:r>
            <a:endParaRPr b="1" dirty="0">
              <a:latin typeface="Verdana"/>
              <a:ea typeface="Verdana"/>
              <a:cs typeface="Verdana"/>
              <a:sym typeface="Verdana"/>
            </a:endParaRPr>
          </a:p>
        </p:txBody>
      </p:sp>
      <p:pic>
        <p:nvPicPr>
          <p:cNvPr id="4" name="Google Shape;130;p11">
            <a:extLst>
              <a:ext uri="{FF2B5EF4-FFF2-40B4-BE49-F238E27FC236}">
                <a16:creationId xmlns:a16="http://schemas.microsoft.com/office/drawing/2014/main" id="{42FE34FE-3711-F2A0-26FE-6B14412F1A4B}"/>
              </a:ext>
            </a:extLst>
          </p:cNvPr>
          <p:cNvPicPr preferRelativeResize="0"/>
          <p:nvPr/>
        </p:nvPicPr>
        <p:blipFill rotWithShape="1">
          <a:blip r:embed="rId8">
            <a:alphaModFix/>
          </a:blip>
          <a:srcRect l="20509" t="19282" r="19696" b="25811"/>
          <a:stretch/>
        </p:blipFill>
        <p:spPr>
          <a:xfrm>
            <a:off x="7376975" y="4350105"/>
            <a:ext cx="403940" cy="40055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Google Shape;131;p11">
            <a:extLst>
              <a:ext uri="{FF2B5EF4-FFF2-40B4-BE49-F238E27FC236}">
                <a16:creationId xmlns:a16="http://schemas.microsoft.com/office/drawing/2014/main" id="{492C01D6-F0FD-FFD3-DBF3-8C2C5427EEEC}"/>
              </a:ext>
            </a:extLst>
          </p:cNvPr>
          <p:cNvSpPr txBox="1"/>
          <p:nvPr/>
        </p:nvSpPr>
        <p:spPr>
          <a:xfrm>
            <a:off x="7738972" y="4359866"/>
            <a:ext cx="989690" cy="4000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de-DE" b="1" dirty="0">
                <a:latin typeface="Verdana"/>
                <a:ea typeface="Verdana"/>
                <a:cs typeface="Verdana"/>
                <a:sym typeface="Verdana"/>
              </a:rPr>
              <a:t> 5 min</a:t>
            </a:r>
            <a:endParaRPr b="1" dirty="0"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  <p:transition spd="slow">
    <p:push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Google Shape;322;gf7ec9deed2_0_328"/>
          <p:cNvSpPr txBox="1"/>
          <p:nvPr/>
        </p:nvSpPr>
        <p:spPr>
          <a:xfrm>
            <a:off x="6462712" y="6492875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93938"/>
              </a:buClr>
              <a:buSzPts val="1000"/>
              <a:buFont typeface="Arial"/>
              <a:buNone/>
            </a:pPr>
            <a:fld id="{00000000-1234-1234-1234-123412341234}" type="slidenum">
              <a:rPr lang="de-DE" sz="1600" b="0" i="0" u="none" strike="noStrike" cap="none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4</a:t>
            </a:fld>
            <a:endParaRPr sz="1600" b="0" i="0" u="none" strike="noStrike" cap="none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</p:txBody>
      </p:sp>
      <p:pic>
        <p:nvPicPr>
          <p:cNvPr id="324" name="Google Shape;324;gf7ec9deed2_0_32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780915" y="5444059"/>
            <a:ext cx="1217294" cy="860425"/>
          </a:xfrm>
          <a:prstGeom prst="rect">
            <a:avLst/>
          </a:prstGeom>
          <a:noFill/>
          <a:ln>
            <a:noFill/>
          </a:ln>
        </p:spPr>
      </p:pic>
      <p:pic>
        <p:nvPicPr>
          <p:cNvPr id="325" name="Google Shape;325;gf7ec9deed2_0_32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3876" y="5764900"/>
            <a:ext cx="891725" cy="727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26" name="Google Shape;326;gf7ec9deed2_0_328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145207" y="5979600"/>
            <a:ext cx="2152925" cy="298575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Google Shape;268;gf8d11f86c1_0_128">
            <a:extLst>
              <a:ext uri="{FF2B5EF4-FFF2-40B4-BE49-F238E27FC236}">
                <a16:creationId xmlns:a16="http://schemas.microsoft.com/office/drawing/2014/main" id="{89DF5F7D-F30A-4102-A4A4-994512116EA3}"/>
              </a:ext>
            </a:extLst>
          </p:cNvPr>
          <p:cNvSpPr txBox="1"/>
          <p:nvPr/>
        </p:nvSpPr>
        <p:spPr>
          <a:xfrm>
            <a:off x="2895307" y="106766"/>
            <a:ext cx="4474424" cy="12926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de-DE" sz="3600" b="1" i="0" u="none" strike="noStrike" kern="0" cap="none" spc="0" normalizeH="0" baseline="0" noProof="0">
                <a:ln>
                  <a:noFill/>
                </a:ln>
                <a:solidFill>
                  <a:srgbClr val="1F497D">
                    <a:lumMod val="7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  <a:sym typeface="Verdana"/>
              </a:rPr>
              <a:t>Systematisierung: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de-DE" sz="3600" b="1" i="0" u="none" strike="noStrike" kern="0" cap="none" spc="0" normalizeH="0" baseline="0" noProof="0">
                <a:ln>
                  <a:noFill/>
                </a:ln>
                <a:solidFill>
                  <a:srgbClr val="1F497D">
                    <a:lumMod val="7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  <a:sym typeface="Verdana"/>
              </a:rPr>
              <a:t>Legespiel</a:t>
            </a:r>
            <a:endParaRPr kumimoji="0" lang="de-DE" sz="3600" b="1" i="0" u="none" strike="noStrike" kern="0" cap="none" spc="0" normalizeH="0" baseline="0" noProof="0" dirty="0">
              <a:ln>
                <a:noFill/>
              </a:ln>
              <a:solidFill>
                <a:srgbClr val="1F497D">
                  <a:lumMod val="75000"/>
                </a:srgbClr>
              </a:solidFill>
              <a:effectLst/>
              <a:uLnTx/>
              <a:uFillTx/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  <a:sym typeface="Verdana"/>
            </a:endParaRPr>
          </a:p>
        </p:txBody>
      </p:sp>
      <p:pic>
        <p:nvPicPr>
          <p:cNvPr id="2" name="Grafik 1">
            <a:extLst>
              <a:ext uri="{FF2B5EF4-FFF2-40B4-BE49-F238E27FC236}">
                <a16:creationId xmlns:a16="http://schemas.microsoft.com/office/drawing/2014/main" id="{EE70B53F-E25B-4847-A897-81717D3B509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00160" y="1518034"/>
            <a:ext cx="890093" cy="914479"/>
          </a:xfrm>
          <a:prstGeom prst="rect">
            <a:avLst/>
          </a:prstGeom>
        </p:spPr>
      </p:pic>
      <p:sp>
        <p:nvSpPr>
          <p:cNvPr id="10" name="Textfeld 9">
            <a:extLst>
              <a:ext uri="{FF2B5EF4-FFF2-40B4-BE49-F238E27FC236}">
                <a16:creationId xmlns:a16="http://schemas.microsoft.com/office/drawing/2014/main" id="{65FB99C1-D0E7-4275-AEE9-FF1A27AF44C6}"/>
              </a:ext>
            </a:extLst>
          </p:cNvPr>
          <p:cNvSpPr txBox="1"/>
          <p:nvPr/>
        </p:nvSpPr>
        <p:spPr>
          <a:xfrm>
            <a:off x="1706510" y="1621331"/>
            <a:ext cx="662624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de-DE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Verdana"/>
                <a:cs typeface="Calibri" panose="020F0502020204030204" pitchFamily="34" charset="0"/>
                <a:sym typeface="Verdana"/>
              </a:rPr>
              <a:t>10 min              		</a:t>
            </a:r>
            <a:r>
              <a:rPr kumimoji="0" lang="de-DE" sz="2000" b="0" i="0" u="none" strike="noStrike" kern="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Verdana"/>
                <a:cs typeface="Calibri" panose="020F0502020204030204" pitchFamily="34" charset="0"/>
                <a:sym typeface="Verdana"/>
              </a:rPr>
              <a:t>    </a:t>
            </a:r>
            <a:r>
              <a:rPr kumimoji="0" lang="de-DE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Verdana"/>
                <a:cs typeface="Calibri" panose="020F0502020204030204" pitchFamily="34" charset="0"/>
                <a:sym typeface="Verdana"/>
              </a:rPr>
              <a:t>                3-4 Schüler:innen pro 					    Gruppe</a:t>
            </a:r>
            <a:endParaRPr lang="de-DE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5" name="Grafik 14" descr="Benutzer mit einfarbiger Füllung">
            <a:extLst>
              <a:ext uri="{FF2B5EF4-FFF2-40B4-BE49-F238E27FC236}">
                <a16:creationId xmlns:a16="http://schemas.microsoft.com/office/drawing/2014/main" id="{E1D30428-AB18-4F72-A180-BC0970C9743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675319" y="1475843"/>
            <a:ext cx="914400" cy="914400"/>
          </a:xfrm>
          <a:prstGeom prst="rect">
            <a:avLst/>
          </a:prstGeom>
        </p:spPr>
      </p:pic>
      <p:sp>
        <p:nvSpPr>
          <p:cNvPr id="12" name="Textfeld 11">
            <a:extLst>
              <a:ext uri="{FF2B5EF4-FFF2-40B4-BE49-F238E27FC236}">
                <a16:creationId xmlns:a16="http://schemas.microsoft.com/office/drawing/2014/main" id="{0D889F7B-3A3E-4560-9B82-E93FF0623C70}"/>
              </a:ext>
            </a:extLst>
          </p:cNvPr>
          <p:cNvSpPr txBox="1"/>
          <p:nvPr/>
        </p:nvSpPr>
        <p:spPr>
          <a:xfrm>
            <a:off x="728948" y="2665538"/>
            <a:ext cx="779116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de-DE" sz="2000" dirty="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Jede Gruppe bekommt jeweils einen Link zu einem Dokument mit Begriffen.</a:t>
            </a:r>
          </a:p>
          <a:p>
            <a:r>
              <a:rPr lang="de-DE" sz="2000" dirty="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Aufgabe: Bringt die Begriffe in eine logische Struktur.</a:t>
            </a:r>
          </a:p>
          <a:p>
            <a:endParaRPr lang="de-DE" sz="2000" dirty="0">
              <a:solidFill>
                <a:schemeClr val="bg2">
                  <a:lumMod val="75000"/>
                </a:schemeClr>
              </a:solidFill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  <a:p>
            <a:pPr marL="342900" indent="-342900">
              <a:buFont typeface="+mj-lt"/>
              <a:buAutoNum type="arabicPeriod" startAt="2"/>
            </a:pPr>
            <a:r>
              <a:rPr lang="de-DE" sz="2000" dirty="0" err="1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Ein:e</a:t>
            </a:r>
            <a:r>
              <a:rPr lang="de-DE" sz="2000" dirty="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de-DE" sz="2000" dirty="0" err="1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Gruppensprecher:in</a:t>
            </a:r>
            <a:r>
              <a:rPr lang="de-DE" sz="2000" dirty="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präsentiert im Anschluss eure Struktur und begründet diese. Die folgenden </a:t>
            </a:r>
            <a:r>
              <a:rPr lang="de-DE" sz="2000" dirty="0" err="1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Gruppensprecher:innen</a:t>
            </a:r>
            <a:r>
              <a:rPr lang="de-DE" sz="2000" dirty="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nehmen Bezug auf Ihre </a:t>
            </a:r>
            <a:r>
              <a:rPr lang="de-DE" sz="2000" dirty="0" err="1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Vorredner:innen</a:t>
            </a:r>
            <a:r>
              <a:rPr lang="de-DE" sz="2000" dirty="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. </a:t>
            </a:r>
          </a:p>
        </p:txBody>
      </p:sp>
      <p:pic>
        <p:nvPicPr>
          <p:cNvPr id="4" name="Grafik 3" descr="Flussdiagramm mit einfarbiger Füllung">
            <a:extLst>
              <a:ext uri="{FF2B5EF4-FFF2-40B4-BE49-F238E27FC236}">
                <a16:creationId xmlns:a16="http://schemas.microsoft.com/office/drawing/2014/main" id="{D0C85659-E397-40F7-867E-DC9B4C39D03A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7418352" y="183210"/>
            <a:ext cx="914400" cy="1139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7532836"/>
      </p:ext>
    </p:extLst>
  </p:cSld>
  <p:clrMapOvr>
    <a:masterClrMapping/>
  </p:clrMapOvr>
  <p:transition spd="slow">
    <p:push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" name="Google Shape;52;g24757a9e39bb4dd0_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65601" y="1156837"/>
            <a:ext cx="7213115" cy="4823701"/>
          </a:xfrm>
          <a:prstGeom prst="rect">
            <a:avLst/>
          </a:prstGeom>
          <a:noFill/>
          <a:ln>
            <a:noFill/>
          </a:ln>
        </p:spPr>
      </p:pic>
      <p:sp>
        <p:nvSpPr>
          <p:cNvPr id="53" name="Google Shape;53;g24757a9e39bb4dd0_2"/>
          <p:cNvSpPr txBox="1">
            <a:spLocks noGrp="1"/>
          </p:cNvSpPr>
          <p:nvPr>
            <p:ph type="sldNum" idx="12"/>
          </p:nvPr>
        </p:nvSpPr>
        <p:spPr>
          <a:xfrm>
            <a:off x="6462712" y="6492875"/>
            <a:ext cx="2057400" cy="3651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</a:pPr>
            <a:fld id="{00000000-1234-1234-1234-123412341234}" type="slidenum">
              <a:rPr lang="de-DE" sz="16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fld>
            <a:endParaRPr sz="1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4" name="Google Shape;54;g24757a9e39bb4dd0_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3876" y="5764900"/>
            <a:ext cx="891725" cy="727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55" name="Google Shape;55;g24757a9e39bb4dd0_2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145207" y="5979600"/>
            <a:ext cx="2152925" cy="298575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g24757a9e39bb4dd0_2"/>
          <p:cNvSpPr txBox="1"/>
          <p:nvPr/>
        </p:nvSpPr>
        <p:spPr>
          <a:xfrm>
            <a:off x="2451924" y="3086766"/>
            <a:ext cx="1468251" cy="9232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1200" b="1" dirty="0">
                <a:solidFill>
                  <a:srgbClr val="FF0000"/>
                </a:solidFill>
                <a:latin typeface="Calibri" panose="020F0502020204030204" pitchFamily="34" charset="0"/>
                <a:ea typeface="Verdana"/>
                <a:cs typeface="Calibri" panose="020F0502020204030204" pitchFamily="34" charset="0"/>
                <a:sym typeface="Verdana"/>
              </a:rPr>
              <a:t>Hintergrundwissen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1200" dirty="0">
                <a:latin typeface="Calibri" panose="020F0502020204030204" pitchFamily="34" charset="0"/>
                <a:ea typeface="Verdana"/>
                <a:cs typeface="Calibri" panose="020F0502020204030204" pitchFamily="34" charset="0"/>
                <a:sym typeface="Verdana"/>
              </a:rPr>
              <a:t>Was wissen wir?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1200" dirty="0">
                <a:latin typeface="Calibri" panose="020F0502020204030204" pitchFamily="34" charset="0"/>
                <a:ea typeface="Verdana"/>
                <a:cs typeface="Calibri" panose="020F0502020204030204" pitchFamily="34" charset="0"/>
                <a:sym typeface="Verdana"/>
              </a:rPr>
              <a:t>Was werden wir lernen?</a:t>
            </a:r>
            <a:endParaRPr sz="1200" dirty="0">
              <a:latin typeface="Calibri" panose="020F0502020204030204" pitchFamily="34" charset="0"/>
              <a:ea typeface="Verdana"/>
              <a:cs typeface="Calibri" panose="020F0502020204030204" pitchFamily="34" charset="0"/>
              <a:sym typeface="Verdana"/>
            </a:endParaRPr>
          </a:p>
        </p:txBody>
      </p:sp>
      <p:sp>
        <p:nvSpPr>
          <p:cNvPr id="57" name="Google Shape;57;g24757a9e39bb4dd0_2"/>
          <p:cNvSpPr txBox="1"/>
          <p:nvPr/>
        </p:nvSpPr>
        <p:spPr>
          <a:xfrm>
            <a:off x="5970044" y="2339631"/>
            <a:ext cx="1171500" cy="9232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1200" b="1" dirty="0">
                <a:solidFill>
                  <a:srgbClr val="FF0000"/>
                </a:solidFill>
                <a:latin typeface="Calibri" panose="020F0502020204030204" pitchFamily="34" charset="0"/>
                <a:ea typeface="Verdana"/>
                <a:cs typeface="Calibri" panose="020F0502020204030204" pitchFamily="34" charset="0"/>
                <a:sym typeface="Verdana"/>
              </a:rPr>
              <a:t>Modellieren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1200" dirty="0">
                <a:latin typeface="Calibri" panose="020F0502020204030204" pitchFamily="34" charset="0"/>
                <a:ea typeface="Verdana"/>
                <a:cs typeface="Calibri" panose="020F0502020204030204" pitchFamily="34" charset="0"/>
                <a:sym typeface="Verdana"/>
              </a:rPr>
              <a:t>Wie schreiben wir eine Erörterung?</a:t>
            </a:r>
            <a:endParaRPr sz="1200" dirty="0">
              <a:latin typeface="Calibri" panose="020F0502020204030204" pitchFamily="34" charset="0"/>
              <a:ea typeface="Verdana"/>
              <a:cs typeface="Calibri" panose="020F0502020204030204" pitchFamily="34" charset="0"/>
              <a:sym typeface="Verdana"/>
            </a:endParaRPr>
          </a:p>
        </p:txBody>
      </p:sp>
      <p:sp>
        <p:nvSpPr>
          <p:cNvPr id="58" name="Google Shape;58;g24757a9e39bb4dd0_2"/>
          <p:cNvSpPr txBox="1"/>
          <p:nvPr/>
        </p:nvSpPr>
        <p:spPr>
          <a:xfrm>
            <a:off x="4325608" y="2786699"/>
            <a:ext cx="1287900" cy="7386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1200" b="1" dirty="0">
                <a:solidFill>
                  <a:srgbClr val="FF0000"/>
                </a:solidFill>
                <a:latin typeface="Calibri" panose="020F0502020204030204" pitchFamily="34" charset="0"/>
                <a:ea typeface="Verdana"/>
                <a:cs typeface="Calibri" panose="020F0502020204030204" pitchFamily="34" charset="0"/>
                <a:sym typeface="Verdana"/>
              </a:rPr>
              <a:t>Diskutieren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1200" dirty="0">
                <a:latin typeface="Calibri" panose="020F0502020204030204" pitchFamily="34" charset="0"/>
                <a:ea typeface="Verdana"/>
                <a:cs typeface="Calibri" panose="020F0502020204030204" pitchFamily="34" charset="0"/>
                <a:sym typeface="Verdana"/>
              </a:rPr>
              <a:t>Was müssten wir beachten?</a:t>
            </a:r>
            <a:endParaRPr sz="1200" dirty="0">
              <a:latin typeface="Calibri" panose="020F0502020204030204" pitchFamily="34" charset="0"/>
              <a:ea typeface="Verdana"/>
              <a:cs typeface="Calibri" panose="020F0502020204030204" pitchFamily="34" charset="0"/>
              <a:sym typeface="Verdana"/>
            </a:endParaRPr>
          </a:p>
        </p:txBody>
      </p:sp>
      <p:sp>
        <p:nvSpPr>
          <p:cNvPr id="59" name="Google Shape;59;g24757a9e39bb4dd0_2"/>
          <p:cNvSpPr txBox="1"/>
          <p:nvPr/>
        </p:nvSpPr>
        <p:spPr>
          <a:xfrm>
            <a:off x="4503107" y="3782054"/>
            <a:ext cx="1243575" cy="9232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1200" b="1" dirty="0">
                <a:solidFill>
                  <a:srgbClr val="FF0000"/>
                </a:solidFill>
                <a:latin typeface="Calibri" panose="020F0502020204030204" pitchFamily="34" charset="0"/>
                <a:ea typeface="Verdana"/>
                <a:cs typeface="Calibri" panose="020F0502020204030204" pitchFamily="34" charset="0"/>
                <a:sym typeface="Verdana"/>
              </a:rPr>
              <a:t>Memorieren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1200" dirty="0">
                <a:solidFill>
                  <a:schemeClr val="tx1"/>
                </a:solidFill>
                <a:latin typeface="Calibri" panose="020F0502020204030204" pitchFamily="34" charset="0"/>
                <a:ea typeface="Verdana"/>
                <a:cs typeface="Calibri" panose="020F0502020204030204" pitchFamily="34" charset="0"/>
                <a:sym typeface="Verdana"/>
              </a:rPr>
              <a:t>Wie schreiben wir selbstständig eine Erörterung?</a:t>
            </a:r>
            <a:endParaRPr sz="1200" dirty="0">
              <a:solidFill>
                <a:schemeClr val="tx1"/>
              </a:solidFill>
              <a:latin typeface="Calibri" panose="020F0502020204030204" pitchFamily="34" charset="0"/>
              <a:ea typeface="Verdana"/>
              <a:cs typeface="Calibri" panose="020F0502020204030204" pitchFamily="34" charset="0"/>
              <a:sym typeface="Verdana"/>
            </a:endParaRPr>
          </a:p>
        </p:txBody>
      </p:sp>
      <p:sp>
        <p:nvSpPr>
          <p:cNvPr id="60" name="Google Shape;60;g24757a9e39bb4dd0_2"/>
          <p:cNvSpPr txBox="1"/>
          <p:nvPr/>
        </p:nvSpPr>
        <p:spPr>
          <a:xfrm>
            <a:off x="5396961" y="5409142"/>
            <a:ext cx="1993800" cy="10156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1200" b="1" dirty="0">
                <a:solidFill>
                  <a:srgbClr val="FF0000"/>
                </a:solidFill>
                <a:latin typeface="Calibri" panose="020F0502020204030204" pitchFamily="34" charset="0"/>
                <a:ea typeface="Verdana"/>
                <a:cs typeface="Calibri" panose="020F0502020204030204" pitchFamily="34" charset="0"/>
                <a:sym typeface="Verdana"/>
              </a:rPr>
              <a:t>Unterstützen</a:t>
            </a:r>
          </a:p>
          <a:p>
            <a:r>
              <a:rPr lang="de-DE" sz="1200" dirty="0">
                <a:solidFill>
                  <a:schemeClr val="tx1"/>
                </a:solidFill>
                <a:latin typeface="Calibri" panose="020F0502020204030204" pitchFamily="34" charset="0"/>
                <a:ea typeface="Verdana"/>
                <a:cs typeface="Calibri" panose="020F0502020204030204" pitchFamily="34" charset="0"/>
                <a:sym typeface="Verdana"/>
              </a:rPr>
              <a:t>Wie überarbeiten wir eine Erörterung?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de-DE" sz="900" dirty="0">
              <a:latin typeface="Verdana"/>
              <a:ea typeface="Verdana"/>
              <a:cs typeface="Verdana"/>
              <a:sym typeface="Verdana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900" dirty="0"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61" name="Google Shape;61;g24757a9e39bb4dd0_2"/>
          <p:cNvSpPr txBox="1"/>
          <p:nvPr/>
        </p:nvSpPr>
        <p:spPr>
          <a:xfrm>
            <a:off x="6504268" y="1758415"/>
            <a:ext cx="1674131" cy="3693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1200" b="1" dirty="0">
                <a:solidFill>
                  <a:srgbClr val="FF0000"/>
                </a:solidFill>
                <a:latin typeface="Calibri" panose="020F0502020204030204" pitchFamily="34" charset="0"/>
                <a:ea typeface="Verdana"/>
                <a:cs typeface="Calibri" panose="020F0502020204030204" pitchFamily="34" charset="0"/>
                <a:sym typeface="Verdana"/>
              </a:rPr>
              <a:t>Üben</a:t>
            </a:r>
          </a:p>
        </p:txBody>
      </p:sp>
      <p:sp>
        <p:nvSpPr>
          <p:cNvPr id="62" name="Google Shape;62;g24757a9e39bb4dd0_2"/>
          <p:cNvSpPr txBox="1"/>
          <p:nvPr/>
        </p:nvSpPr>
        <p:spPr>
          <a:xfrm>
            <a:off x="7176459" y="1878117"/>
            <a:ext cx="5754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de-DE" dirty="0">
                <a:solidFill>
                  <a:srgbClr val="980000"/>
                </a:solidFill>
                <a:latin typeface="Verdana"/>
                <a:ea typeface="Verdana"/>
                <a:cs typeface="Verdana"/>
                <a:sym typeface="Verdana"/>
              </a:rPr>
              <a:t>Ziel</a:t>
            </a:r>
            <a:endParaRPr dirty="0">
              <a:solidFill>
                <a:srgbClr val="980000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63" name="Google Shape;63;g24757a9e39bb4dd0_2"/>
          <p:cNvSpPr txBox="1"/>
          <p:nvPr/>
        </p:nvSpPr>
        <p:spPr>
          <a:xfrm>
            <a:off x="1188080" y="4429850"/>
            <a:ext cx="8916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de-DE" dirty="0">
                <a:solidFill>
                  <a:srgbClr val="6AA84F"/>
                </a:solidFill>
                <a:latin typeface="Verdana"/>
                <a:ea typeface="Verdana"/>
                <a:cs typeface="Verdana"/>
                <a:sym typeface="Verdana"/>
              </a:rPr>
              <a:t>Start</a:t>
            </a:r>
            <a:endParaRPr dirty="0">
              <a:solidFill>
                <a:srgbClr val="6AA84F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64" name="Google Shape;64;g24757a9e39bb4dd0_2"/>
          <p:cNvSpPr txBox="1"/>
          <p:nvPr/>
        </p:nvSpPr>
        <p:spPr>
          <a:xfrm>
            <a:off x="2462073" y="303573"/>
            <a:ext cx="6058039" cy="9232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2400" b="1" dirty="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  <a:ea typeface="Verdana"/>
                <a:cs typeface="Calibri" panose="020F0502020204030204" pitchFamily="34" charset="0"/>
                <a:sym typeface="Verdana"/>
              </a:rPr>
              <a:t>Wir gehen den Weg gemeinsam, aber jeder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2400" b="1" dirty="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  <a:ea typeface="Verdana"/>
                <a:cs typeface="Calibri" panose="020F0502020204030204" pitchFamily="34" charset="0"/>
                <a:sym typeface="Verdana"/>
              </a:rPr>
              <a:t>geht ihn in seinem eigenen Tempo!</a:t>
            </a:r>
            <a:r>
              <a:rPr lang="de-DE" sz="2400" dirty="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  <a:ea typeface="Verdana"/>
                <a:cs typeface="Calibri" panose="020F0502020204030204" pitchFamily="34" charset="0"/>
                <a:sym typeface="Verdana"/>
              </a:rPr>
              <a:t> </a:t>
            </a:r>
            <a:endParaRPr lang="de-DE" sz="2400" dirty="0">
              <a:solidFill>
                <a:schemeClr val="bg2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Ellipse 1">
            <a:extLst>
              <a:ext uri="{FF2B5EF4-FFF2-40B4-BE49-F238E27FC236}">
                <a16:creationId xmlns:a16="http://schemas.microsoft.com/office/drawing/2014/main" id="{498987F8-82D7-4EEA-AFDA-C1F8FF517432}"/>
              </a:ext>
            </a:extLst>
          </p:cNvPr>
          <p:cNvSpPr/>
          <p:nvPr/>
        </p:nvSpPr>
        <p:spPr>
          <a:xfrm>
            <a:off x="3842186" y="2641968"/>
            <a:ext cx="1939427" cy="101563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Google Shape;322;gf7ec9deed2_0_328"/>
          <p:cNvSpPr txBox="1"/>
          <p:nvPr/>
        </p:nvSpPr>
        <p:spPr>
          <a:xfrm>
            <a:off x="6462712" y="6492875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93938"/>
              </a:buClr>
              <a:buSzPts val="1000"/>
              <a:buFont typeface="Arial"/>
              <a:buNone/>
            </a:pPr>
            <a:fld id="{00000000-1234-1234-1234-123412341234}" type="slidenum">
              <a:rPr lang="de-DE" sz="1600" b="0" i="0" u="none" strike="noStrike" cap="none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6</a:t>
            </a:fld>
            <a:endParaRPr sz="2800" b="0" i="0" u="none" strike="noStrike" cap="none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</p:txBody>
      </p:sp>
      <p:pic>
        <p:nvPicPr>
          <p:cNvPr id="324" name="Google Shape;324;gf7ec9deed2_0_32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780915" y="5444059"/>
            <a:ext cx="1217294" cy="860425"/>
          </a:xfrm>
          <a:prstGeom prst="rect">
            <a:avLst/>
          </a:prstGeom>
          <a:noFill/>
          <a:ln>
            <a:noFill/>
          </a:ln>
        </p:spPr>
      </p:pic>
      <p:pic>
        <p:nvPicPr>
          <p:cNvPr id="325" name="Google Shape;325;gf7ec9deed2_0_32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3876" y="5764900"/>
            <a:ext cx="891725" cy="727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26" name="Google Shape;326;gf7ec9deed2_0_328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145207" y="5979600"/>
            <a:ext cx="2152925" cy="298575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Google Shape;268;gf8d11f86c1_0_128">
            <a:extLst>
              <a:ext uri="{FF2B5EF4-FFF2-40B4-BE49-F238E27FC236}">
                <a16:creationId xmlns:a16="http://schemas.microsoft.com/office/drawing/2014/main" id="{89DF5F7D-F30A-4102-A4A4-994512116EA3}"/>
              </a:ext>
            </a:extLst>
          </p:cNvPr>
          <p:cNvSpPr txBox="1"/>
          <p:nvPr/>
        </p:nvSpPr>
        <p:spPr>
          <a:xfrm>
            <a:off x="2764465" y="506136"/>
            <a:ext cx="5167423" cy="6770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3200" b="1">
                <a:solidFill>
                  <a:srgbClr val="002060"/>
                </a:solidFill>
                <a:latin typeface="Calibri" panose="020F0502020204030204" pitchFamily="34" charset="0"/>
                <a:ea typeface="Verdana"/>
                <a:cs typeface="Calibri" panose="020F0502020204030204" pitchFamily="34" charset="0"/>
                <a:sym typeface="Verdana"/>
              </a:rPr>
              <a:t>Definition Erörterung</a:t>
            </a:r>
            <a:endParaRPr sz="3200" b="1" dirty="0">
              <a:solidFill>
                <a:srgbClr val="002060"/>
              </a:solidFill>
              <a:latin typeface="Calibri" panose="020F0502020204030204" pitchFamily="34" charset="0"/>
              <a:ea typeface="Verdana"/>
              <a:cs typeface="Calibri" panose="020F0502020204030204" pitchFamily="34" charset="0"/>
              <a:sym typeface="Verdana"/>
            </a:endParaRPr>
          </a:p>
        </p:txBody>
      </p:sp>
      <p:pic>
        <p:nvPicPr>
          <p:cNvPr id="2" name="Grafik 1">
            <a:extLst>
              <a:ext uri="{FF2B5EF4-FFF2-40B4-BE49-F238E27FC236}">
                <a16:creationId xmlns:a16="http://schemas.microsoft.com/office/drawing/2014/main" id="{EE70B53F-E25B-4847-A897-81717D3B509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65601" y="1676360"/>
            <a:ext cx="624652" cy="599007"/>
          </a:xfrm>
          <a:prstGeom prst="rect">
            <a:avLst/>
          </a:prstGeom>
        </p:spPr>
      </p:pic>
      <p:sp>
        <p:nvSpPr>
          <p:cNvPr id="10" name="Textfeld 9">
            <a:extLst>
              <a:ext uri="{FF2B5EF4-FFF2-40B4-BE49-F238E27FC236}">
                <a16:creationId xmlns:a16="http://schemas.microsoft.com/office/drawing/2014/main" id="{65FB99C1-D0E7-4275-AEE9-FF1A27AF44C6}"/>
              </a:ext>
            </a:extLst>
          </p:cNvPr>
          <p:cNvSpPr txBox="1"/>
          <p:nvPr/>
        </p:nvSpPr>
        <p:spPr>
          <a:xfrm>
            <a:off x="1690688" y="1764267"/>
            <a:ext cx="463867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de-DE" sz="18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Verdana"/>
                <a:ea typeface="Verdana"/>
                <a:cs typeface="Verdana"/>
                <a:sym typeface="Verdana"/>
              </a:rPr>
              <a:t>10min</a:t>
            </a:r>
            <a:endParaRPr lang="de-DE" dirty="0"/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561E2D85-6099-44D5-95B7-4718BAF9FB27}"/>
              </a:ext>
            </a:extLst>
          </p:cNvPr>
          <p:cNvSpPr txBox="1"/>
          <p:nvPr/>
        </p:nvSpPr>
        <p:spPr>
          <a:xfrm>
            <a:off x="827067" y="2745185"/>
            <a:ext cx="7489861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de-DE" sz="1800" b="1" dirty="0">
              <a:solidFill>
                <a:schemeClr val="bg2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ctr"/>
            <a:r>
              <a:rPr lang="de-DE" sz="2000" dirty="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Stellt euch vor, ihr würdet als Deutschlehrkraft gefragt werden, wie eine Erörterung definiert wird. </a:t>
            </a:r>
          </a:p>
          <a:p>
            <a:pPr algn="ctr"/>
            <a:endParaRPr lang="de-DE" sz="2000" dirty="0">
              <a:solidFill>
                <a:schemeClr val="bg2">
                  <a:lumMod val="75000"/>
                </a:schemeClr>
              </a:solidFill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  <a:p>
            <a:pPr algn="ctr"/>
            <a:r>
              <a:rPr lang="de-DE" sz="2000" dirty="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Formuliert eine mögliche Definition </a:t>
            </a:r>
            <a:r>
              <a:rPr lang="de-DE" sz="2000" u="sng" dirty="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in eigenen Worten </a:t>
            </a:r>
            <a:r>
              <a:rPr lang="de-DE" sz="2000" dirty="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unter</a:t>
            </a:r>
          </a:p>
          <a:p>
            <a:pPr algn="ctr"/>
            <a:r>
              <a:rPr lang="de-DE" sz="2000" dirty="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  <a:hlinkClick r:id="rId7"/>
              </a:rPr>
              <a:t>www.menti.com</a:t>
            </a:r>
            <a:r>
              <a:rPr lang="de-DE" sz="1800" dirty="0">
                <a:solidFill>
                  <a:schemeClr val="bg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 </a:t>
            </a:r>
          </a:p>
        </p:txBody>
      </p:sp>
      <p:pic>
        <p:nvPicPr>
          <p:cNvPr id="16" name="Grafik 15" descr="Programmiererin mit einfarbiger Füllung">
            <a:extLst>
              <a:ext uri="{FF2B5EF4-FFF2-40B4-BE49-F238E27FC236}">
                <a16:creationId xmlns:a16="http://schemas.microsoft.com/office/drawing/2014/main" id="{0A918E4F-445A-4264-A1DF-D0E78A248E73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6480835" y="1413943"/>
            <a:ext cx="1010577" cy="1010577"/>
          </a:xfrm>
          <a:prstGeom prst="rect">
            <a:avLst/>
          </a:prstGeom>
        </p:spPr>
      </p:pic>
      <p:pic>
        <p:nvPicPr>
          <p:cNvPr id="17" name="Grafik 16" descr="Programmierer mit einfarbiger Füllung">
            <a:extLst>
              <a:ext uri="{FF2B5EF4-FFF2-40B4-BE49-F238E27FC236}">
                <a16:creationId xmlns:a16="http://schemas.microsoft.com/office/drawing/2014/main" id="{1085835A-4354-4F5B-8E9C-ED44A2D154F4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7426599" y="1410311"/>
            <a:ext cx="1010577" cy="1010577"/>
          </a:xfrm>
          <a:prstGeom prst="rect">
            <a:avLst/>
          </a:prstGeom>
        </p:spPr>
      </p:pic>
      <p:pic>
        <p:nvPicPr>
          <p:cNvPr id="14" name="Grafik 13" descr="Klassenzimmer mit einfarbiger Füllung">
            <a:extLst>
              <a:ext uri="{FF2B5EF4-FFF2-40B4-BE49-F238E27FC236}">
                <a16:creationId xmlns:a16="http://schemas.microsoft.com/office/drawing/2014/main" id="{E9676720-A73D-4698-8A0F-4E88C10BE3CE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4114798" y="2121922"/>
            <a:ext cx="914400" cy="914400"/>
          </a:xfrm>
          <a:prstGeom prst="rect">
            <a:avLst/>
          </a:prstGeom>
        </p:spPr>
      </p:pic>
      <p:pic>
        <p:nvPicPr>
          <p:cNvPr id="5" name="Grafik 4" descr="Ein Bild, das Text, Schrift, Screenshot, weiß enthält.&#10;&#10;Automatisch generierte Beschreibung">
            <a:extLst>
              <a:ext uri="{FF2B5EF4-FFF2-40B4-BE49-F238E27FC236}">
                <a16:creationId xmlns:a16="http://schemas.microsoft.com/office/drawing/2014/main" id="{CA8AFAB8-1224-AD17-DE00-02B1710613BF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3477738" y="4656593"/>
            <a:ext cx="3203478" cy="15968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7141830"/>
      </p:ext>
    </p:extLst>
  </p:cSld>
  <p:clrMapOvr>
    <a:masterClrMapping/>
  </p:clrMapOvr>
  <p:transition spd="slow">
    <p:push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Google Shape;322;gf7ec9deed2_0_328"/>
          <p:cNvSpPr txBox="1"/>
          <p:nvPr/>
        </p:nvSpPr>
        <p:spPr>
          <a:xfrm>
            <a:off x="6462712" y="6492875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93938"/>
              </a:buClr>
              <a:buSzPts val="1000"/>
              <a:buFont typeface="Arial"/>
              <a:buNone/>
            </a:pPr>
            <a:fld id="{00000000-1234-1234-1234-123412341234}" type="slidenum">
              <a:rPr lang="de-DE" sz="1600" b="0" i="0" u="none" strike="noStrike" cap="none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7</a:t>
            </a:fld>
            <a:endParaRPr sz="2800" b="0" i="0" u="none" strike="noStrike" cap="none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</p:txBody>
      </p:sp>
      <p:pic>
        <p:nvPicPr>
          <p:cNvPr id="324" name="Google Shape;324;gf7ec9deed2_0_32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780915" y="5444059"/>
            <a:ext cx="1217294" cy="860425"/>
          </a:xfrm>
          <a:prstGeom prst="rect">
            <a:avLst/>
          </a:prstGeom>
          <a:noFill/>
          <a:ln>
            <a:noFill/>
          </a:ln>
        </p:spPr>
      </p:pic>
      <p:pic>
        <p:nvPicPr>
          <p:cNvPr id="325" name="Google Shape;325;gf7ec9deed2_0_32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3876" y="5764900"/>
            <a:ext cx="891725" cy="727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26" name="Google Shape;326;gf7ec9deed2_0_328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145207" y="5979600"/>
            <a:ext cx="2152925" cy="298575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Google Shape;268;gf8d11f86c1_0_128">
            <a:extLst>
              <a:ext uri="{FF2B5EF4-FFF2-40B4-BE49-F238E27FC236}">
                <a16:creationId xmlns:a16="http://schemas.microsoft.com/office/drawing/2014/main" id="{89DF5F7D-F30A-4102-A4A4-994512116EA3}"/>
              </a:ext>
            </a:extLst>
          </p:cNvPr>
          <p:cNvSpPr txBox="1"/>
          <p:nvPr/>
        </p:nvSpPr>
        <p:spPr>
          <a:xfrm>
            <a:off x="2764465" y="506136"/>
            <a:ext cx="5859797" cy="6770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3200" b="1">
                <a:solidFill>
                  <a:srgbClr val="002060"/>
                </a:solidFill>
                <a:latin typeface="Calibri" panose="020F0502020204030204" pitchFamily="34" charset="0"/>
                <a:ea typeface="Verdana"/>
                <a:cs typeface="Calibri" panose="020F0502020204030204" pitchFamily="34" charset="0"/>
                <a:sym typeface="Verdana"/>
              </a:rPr>
              <a:t>Definition Erörterung (Vorschlag)</a:t>
            </a:r>
            <a:endParaRPr sz="3200" b="1" dirty="0">
              <a:solidFill>
                <a:srgbClr val="002060"/>
              </a:solidFill>
              <a:latin typeface="Calibri" panose="020F0502020204030204" pitchFamily="34" charset="0"/>
              <a:ea typeface="Verdana"/>
              <a:cs typeface="Calibri" panose="020F0502020204030204" pitchFamily="34" charset="0"/>
              <a:sym typeface="Verdana"/>
            </a:endParaRP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561E2D85-6099-44D5-95B7-4718BAF9FB27}"/>
              </a:ext>
            </a:extLst>
          </p:cNvPr>
          <p:cNvSpPr txBox="1"/>
          <p:nvPr/>
        </p:nvSpPr>
        <p:spPr>
          <a:xfrm>
            <a:off x="519738" y="1596248"/>
            <a:ext cx="855618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000" b="1" u="sng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Erörterung:</a:t>
            </a:r>
          </a:p>
          <a:p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Die Erörterung ist eine argumentative und schriftliche Auseinandersetzung mit einem bestimmten Thema oder einer Fragestellung. Ihr verfolgt dabei das Ziel, </a:t>
            </a:r>
            <a:r>
              <a:rPr lang="de-DE" sz="2000" dirty="0" err="1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den:die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de-DE" sz="2000" dirty="0" err="1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Leser:in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von einem bestimmten Standpunkt zu überzeugen bzw. zu einem begründeten Standpunkt zum jeweiligen Thema zu verhelfen. </a:t>
            </a:r>
          </a:p>
          <a:p>
            <a:endParaRPr lang="de-DE" sz="2000" b="1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000" b="1" u="sng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Dialektische Erörterung (= Pro- und Contra-Argumentation):</a:t>
            </a:r>
          </a:p>
          <a:p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-dialektisch= in Gegensätzen denkend, gegensätzlich</a:t>
            </a:r>
          </a:p>
          <a:p>
            <a:endParaRPr lang="de-DE" sz="2000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  <a:p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Im Rahmen einer dialektischen Erörterung werden unterschiedliche Ansichten/Meinungen zu einem strittigen Sachverhalt gegenübergestellt, auf deren Grundlage ihr zu einem eigenen Fazit gelangt. </a:t>
            </a:r>
          </a:p>
        </p:txBody>
      </p:sp>
      <p:pic>
        <p:nvPicPr>
          <p:cNvPr id="3" name="Grafik 2" descr="Feder mit einfarbiger Füllung">
            <a:extLst>
              <a:ext uri="{FF2B5EF4-FFF2-40B4-BE49-F238E27FC236}">
                <a16:creationId xmlns:a16="http://schemas.microsoft.com/office/drawing/2014/main" id="{BFD1178D-EF83-4A22-9540-D30C12AA7ABA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7605712" y="3031874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2111810"/>
      </p:ext>
    </p:extLst>
  </p:cSld>
  <p:clrMapOvr>
    <a:masterClrMapping/>
  </p:clrMapOvr>
  <p:transition spd="slow">
    <p:push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1" name="Google Shape;671;p18"/>
          <p:cNvSpPr txBox="1"/>
          <p:nvPr/>
        </p:nvSpPr>
        <p:spPr>
          <a:xfrm>
            <a:off x="6462712" y="6492875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</a:pPr>
            <a:fld id="{00000000-1234-1234-1234-123412341234}" type="slidenum">
              <a:rPr lang="de-DE"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8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673" name="Google Shape;673;p1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839065" y="5498706"/>
            <a:ext cx="1217295" cy="860425"/>
          </a:xfrm>
          <a:prstGeom prst="rect">
            <a:avLst/>
          </a:prstGeom>
          <a:noFill/>
          <a:ln>
            <a:noFill/>
          </a:ln>
        </p:spPr>
      </p:pic>
      <p:pic>
        <p:nvPicPr>
          <p:cNvPr id="674" name="Google Shape;674;p1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3876" y="5764900"/>
            <a:ext cx="891725" cy="727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75" name="Google Shape;675;p18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145207" y="5979600"/>
            <a:ext cx="2152925" cy="298575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feld 6"/>
          <p:cNvSpPr txBox="1"/>
          <p:nvPr/>
        </p:nvSpPr>
        <p:spPr>
          <a:xfrm>
            <a:off x="2608247" y="640478"/>
            <a:ext cx="75154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algn="ctr"/>
            <a:r>
              <a:rPr lang="de-DE" sz="3600" b="1" dirty="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  <a:ea typeface="Verdana"/>
                <a:cs typeface="Calibri" panose="020F0502020204030204" pitchFamily="34" charset="0"/>
                <a:sym typeface="Verdana"/>
              </a:rPr>
              <a:t>Reflexion</a:t>
            </a:r>
            <a:endParaRPr lang="de-DE" sz="4000" b="1" dirty="0">
              <a:solidFill>
                <a:schemeClr val="bg2">
                  <a:lumMod val="75000"/>
                </a:schemeClr>
              </a:solidFill>
              <a:latin typeface="Calibri" panose="020F0502020204030204" pitchFamily="34" charset="0"/>
              <a:ea typeface="Verdana"/>
              <a:cs typeface="Calibri" panose="020F0502020204030204" pitchFamily="34" charset="0"/>
              <a:sym typeface="Verdana"/>
            </a:endParaRPr>
          </a:p>
        </p:txBody>
      </p:sp>
      <p:sp>
        <p:nvSpPr>
          <p:cNvPr id="2" name="Textfeld 1"/>
          <p:cNvSpPr txBox="1"/>
          <p:nvPr/>
        </p:nvSpPr>
        <p:spPr>
          <a:xfrm>
            <a:off x="519738" y="1686808"/>
            <a:ext cx="7735262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6">
              <a:lnSpc>
                <a:spcPct val="150000"/>
              </a:lnSpc>
            </a:pPr>
            <a:r>
              <a:rPr lang="de-DE" sz="2000" dirty="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Denkt darüber nach, was wir heute gemacht haben…</a:t>
            </a:r>
          </a:p>
          <a:p>
            <a:pPr marL="457200" lvl="6" indent="-457200">
              <a:lnSpc>
                <a:spcPct val="150000"/>
              </a:lnSpc>
              <a:buAutoNum type="arabicPeriod"/>
            </a:pPr>
            <a:r>
              <a:rPr lang="de-DE" sz="2000" dirty="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Was habe ich heute neues gelernt?</a:t>
            </a:r>
          </a:p>
          <a:p>
            <a:pPr marL="457200" lvl="6" indent="-457200">
              <a:lnSpc>
                <a:spcPct val="150000"/>
              </a:lnSpc>
              <a:buAutoNum type="arabicPeriod"/>
            </a:pPr>
            <a:endParaRPr lang="de-DE" sz="2000" dirty="0">
              <a:solidFill>
                <a:schemeClr val="bg2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lvl="6" indent="-457200">
              <a:lnSpc>
                <a:spcPct val="150000"/>
              </a:lnSpc>
              <a:buAutoNum type="arabicPeriod"/>
            </a:pPr>
            <a:r>
              <a:rPr lang="de-DE" sz="2000" dirty="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Was wusste ich schon?</a:t>
            </a:r>
          </a:p>
          <a:p>
            <a:pPr marL="457200" lvl="6" indent="-457200">
              <a:lnSpc>
                <a:spcPct val="150000"/>
              </a:lnSpc>
              <a:buAutoNum type="arabicPeriod"/>
            </a:pPr>
            <a:endParaRPr lang="de-DE" sz="2000" dirty="0">
              <a:solidFill>
                <a:schemeClr val="bg2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lvl="6" indent="-457200">
              <a:lnSpc>
                <a:spcPct val="150000"/>
              </a:lnSpc>
              <a:buAutoNum type="arabicPeriod"/>
            </a:pPr>
            <a:r>
              <a:rPr lang="de-DE" sz="2000" dirty="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Was hat mir Spaß gemacht?</a:t>
            </a:r>
          </a:p>
          <a:p>
            <a:pPr marL="457200" lvl="6" indent="-457200">
              <a:lnSpc>
                <a:spcPct val="150000"/>
              </a:lnSpc>
              <a:buAutoNum type="arabicPeriod"/>
            </a:pPr>
            <a:endParaRPr lang="de-DE" sz="2000" dirty="0">
              <a:solidFill>
                <a:schemeClr val="bg2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lvl="6" indent="-457200">
              <a:lnSpc>
                <a:spcPct val="150000"/>
              </a:lnSpc>
              <a:buAutoNum type="arabicPeriod"/>
            </a:pPr>
            <a:r>
              <a:rPr lang="de-DE" sz="2000" dirty="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Was habe ich noch nicht verstanden?</a:t>
            </a:r>
          </a:p>
          <a:p>
            <a:r>
              <a:rPr lang="de-DE" sz="2000" dirty="0"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</a:p>
          <a:p>
            <a:endParaRPr lang="de-DE" dirty="0"/>
          </a:p>
          <a:p>
            <a:r>
              <a:rPr lang="de-DE" sz="1800" dirty="0"/>
              <a:t>    </a:t>
            </a:r>
          </a:p>
          <a:p>
            <a:endParaRPr lang="de-DE" dirty="0"/>
          </a:p>
          <a:p>
            <a:endParaRPr lang="de-DE" dirty="0"/>
          </a:p>
        </p:txBody>
      </p:sp>
      <p:pic>
        <p:nvPicPr>
          <p:cNvPr id="4" name="Grafik 3" descr="Feder mit einfarbiger Füllung">
            <a:extLst>
              <a:ext uri="{FF2B5EF4-FFF2-40B4-BE49-F238E27FC236}">
                <a16:creationId xmlns:a16="http://schemas.microsoft.com/office/drawing/2014/main" id="{090B7E09-BE1E-485A-BA4C-CA3D0DB0013F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7674660" y="329297"/>
            <a:ext cx="914400" cy="860426"/>
          </a:xfrm>
          <a:prstGeom prst="rect">
            <a:avLst/>
          </a:prstGeom>
        </p:spPr>
      </p:pic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1CBC360F-F3A7-4CD6-9E5E-18D40853406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 sz="1600" smtClean="0">
                <a:solidFill>
                  <a:schemeClr val="bg1"/>
                </a:solidFill>
              </a:rPr>
              <a:t>8</a:t>
            </a:fld>
            <a:endParaRPr lang="de-DE" sz="16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9344389"/>
      </p:ext>
    </p:extLst>
  </p:cSld>
  <p:clrMapOvr>
    <a:masterClrMapping/>
  </p:clrMapOvr>
  <p:transition spd="slow">
    <p:push/>
  </p:transition>
</p:sld>
</file>

<file path=ppt/theme/theme1.xml><?xml version="1.0" encoding="utf-8"?>
<a:theme xmlns:a="http://schemas.openxmlformats.org/drawingml/2006/main" name="1_Larissa-Design1">
  <a:themeElements>
    <a:clrScheme name="Larissa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Larissa-Design1">
  <a:themeElements>
    <a:clrScheme name="Larissa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512</Words>
  <Application>Microsoft Macintosh PowerPoint</Application>
  <PresentationFormat>Bildschirmpräsentation (4:3)</PresentationFormat>
  <Paragraphs>112</Paragraphs>
  <Slides>8</Slides>
  <Notes>8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2</vt:i4>
      </vt:variant>
      <vt:variant>
        <vt:lpstr>Folientitel</vt:lpstr>
      </vt:variant>
      <vt:variant>
        <vt:i4>8</vt:i4>
      </vt:variant>
    </vt:vector>
  </HeadingPairs>
  <TitlesOfParts>
    <vt:vector size="13" baseType="lpstr">
      <vt:lpstr>Arial</vt:lpstr>
      <vt:lpstr>Calibri</vt:lpstr>
      <vt:lpstr>Verdana</vt:lpstr>
      <vt:lpstr>1_Larissa-Design1</vt:lpstr>
      <vt:lpstr>2_Larissa-Design1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Winnie-Karen Giera</dc:creator>
  <cp:lastModifiedBy>Anna Röding</cp:lastModifiedBy>
  <cp:revision>41</cp:revision>
  <dcterms:modified xsi:type="dcterms:W3CDTF">2023-06-28T09:36:59Z</dcterms:modified>
</cp:coreProperties>
</file>