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787" r:id="rId2"/>
  </p:sldMasterIdLst>
  <p:notesMasterIdLst>
    <p:notesMasterId r:id="rId32"/>
  </p:notesMasterIdLst>
  <p:sldIdLst>
    <p:sldId id="328" r:id="rId3"/>
    <p:sldId id="330" r:id="rId4"/>
    <p:sldId id="331" r:id="rId5"/>
    <p:sldId id="259" r:id="rId6"/>
    <p:sldId id="256" r:id="rId7"/>
    <p:sldId id="261" r:id="rId8"/>
    <p:sldId id="332" r:id="rId9"/>
    <p:sldId id="322" r:id="rId10"/>
    <p:sldId id="323" r:id="rId11"/>
    <p:sldId id="324" r:id="rId12"/>
    <p:sldId id="325" r:id="rId13"/>
    <p:sldId id="333" r:id="rId14"/>
    <p:sldId id="334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20" r:id="rId23"/>
    <p:sldId id="343" r:id="rId24"/>
    <p:sldId id="346" r:id="rId25"/>
    <p:sldId id="345" r:id="rId26"/>
    <p:sldId id="348" r:id="rId27"/>
    <p:sldId id="344" r:id="rId28"/>
    <p:sldId id="316" r:id="rId29"/>
    <p:sldId id="347" r:id="rId30"/>
    <p:sldId id="335" r:id="rId31"/>
  </p:sldIdLst>
  <p:sldSz cx="9144000" cy="6858000" type="screen4x3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000000"/>
          </p15:clr>
        </p15:guide>
        <p15:guide id="2" pos="2101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hXUOE27kRAY63yx+8hFbUOHLRHg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s  Deutzmann" initials="LD" lastIdx="2" clrIdx="0">
    <p:extLst>
      <p:ext uri="{19B8F6BF-5375-455C-9EA6-DF929625EA0E}">
        <p15:presenceInfo xmlns:p15="http://schemas.microsoft.com/office/powerpoint/2012/main" userId="Lucas  Deutz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37"/>
  </p:normalViewPr>
  <p:slideViewPr>
    <p:cSldViewPr snapToGrid="0">
      <p:cViewPr varScale="1">
        <p:scale>
          <a:sx n="103" d="100"/>
          <a:sy n="103" d="100"/>
        </p:scale>
        <p:origin x="20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2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63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6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A3818-3A52-0B42-AA02-8ECD634DABD7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8A7F1AB-9AAB-3345-BA0A-C1FD7DBCE182}">
      <dgm:prSet phldrT="[Text]" custT="1"/>
      <dgm:spPr>
        <a:noFill/>
        <a:ln w="73025">
          <a:solidFill>
            <a:schemeClr val="bg2"/>
          </a:solidFill>
          <a:extLst>
            <a:ext uri="{C807C97D-BFC1-408E-A445-0C87EB9F89A2}">
              <ask:lineSketchStyleProps xmlns:ask="http://schemas.microsoft.com/office/drawing/2018/sketchyshapes">
                <ask:type>
                  <ask:lineSketchNone/>
                </ask:type>
              </ask:lineSketchStyleProps>
            </a:ext>
          </a:extLst>
        </a:ln>
      </dgm:spPr>
      <dgm:t>
        <a:bodyPr/>
        <a:lstStyle/>
        <a:p>
          <a:r>
            <a:rPr lang="de-DE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Checkliste</a:t>
          </a:r>
          <a:r>
            <a:rPr lang="de-D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erstellt</a:t>
          </a:r>
        </a:p>
      </dgm:t>
    </dgm:pt>
    <dgm:pt modelId="{16592A38-3DE4-EB4D-BCF3-FB4939FF5BCC}" type="parTrans" cxnId="{9747BDD8-4054-3A41-92F8-5ABADD7EFEE2}">
      <dgm:prSet/>
      <dgm:spPr/>
      <dgm:t>
        <a:bodyPr/>
        <a:lstStyle/>
        <a:p>
          <a:endParaRPr lang="de-DE" sz="1200"/>
        </a:p>
      </dgm:t>
    </dgm:pt>
    <dgm:pt modelId="{F71AE488-6D1E-E640-806E-BD590937A8E0}" type="sibTrans" cxnId="{9747BDD8-4054-3A41-92F8-5ABADD7EFEE2}">
      <dgm:prSet/>
      <dgm:spPr/>
      <dgm:t>
        <a:bodyPr/>
        <a:lstStyle/>
        <a:p>
          <a:endParaRPr lang="de-DE" sz="1200"/>
        </a:p>
      </dgm:t>
    </dgm:pt>
    <dgm:pt modelId="{A2B1D7AE-B6DB-2045-81A9-1AC99B5DDF68}">
      <dgm:prSet phldrT="[Text]" custT="1"/>
      <dgm:spPr>
        <a:noFill/>
        <a:ln w="73025">
          <a:solidFill>
            <a:schemeClr val="bg2"/>
          </a:solidFill>
        </a:ln>
      </dgm:spPr>
      <dgm:t>
        <a:bodyPr/>
        <a:lstStyle/>
        <a:p>
          <a:r>
            <a:rPr lang="de-DE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Lineare vs. Dialektische Erörterung</a:t>
          </a:r>
        </a:p>
      </dgm:t>
    </dgm:pt>
    <dgm:pt modelId="{3246F1B0-E07D-1741-9155-ED594E62154C}" type="sibTrans" cxnId="{143B87AD-9E50-034D-BEF0-C15E1B333EB5}">
      <dgm:prSet/>
      <dgm:spPr/>
      <dgm:t>
        <a:bodyPr/>
        <a:lstStyle/>
        <a:p>
          <a:endParaRPr lang="de-DE" sz="1200"/>
        </a:p>
      </dgm:t>
    </dgm:pt>
    <dgm:pt modelId="{5C03EF92-1969-1945-94DD-9FC77343947D}" type="parTrans" cxnId="{143B87AD-9E50-034D-BEF0-C15E1B333EB5}">
      <dgm:prSet/>
      <dgm:spPr/>
      <dgm:t>
        <a:bodyPr/>
        <a:lstStyle/>
        <a:p>
          <a:endParaRPr lang="de-DE" sz="1200"/>
        </a:p>
      </dgm:t>
    </dgm:pt>
    <dgm:pt modelId="{5F2580E3-D554-4B4D-8938-1DEE4761635F}">
      <dgm:prSet custT="1"/>
      <dgm:spPr>
        <a:noFill/>
        <a:ln w="73025">
          <a:solidFill>
            <a:schemeClr val="bg2"/>
          </a:solidFill>
        </a:ln>
      </dgm:spPr>
      <dgm:t>
        <a:bodyPr/>
        <a:lstStyle/>
        <a:p>
          <a:r>
            <a:rPr lang="de-DE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Merkmale einer dialektischen Erörterung</a:t>
          </a:r>
        </a:p>
      </dgm:t>
    </dgm:pt>
    <dgm:pt modelId="{209F7737-4078-CF4D-A041-29AAD5BD193E}" type="parTrans" cxnId="{4CB40B6A-6D33-794F-84CC-54FFB7311BCC}">
      <dgm:prSet/>
      <dgm:spPr/>
      <dgm:t>
        <a:bodyPr/>
        <a:lstStyle/>
        <a:p>
          <a:endParaRPr lang="de-DE" sz="1200"/>
        </a:p>
      </dgm:t>
    </dgm:pt>
    <dgm:pt modelId="{03DA38F7-8950-9740-AA94-93438433C969}" type="sibTrans" cxnId="{4CB40B6A-6D33-794F-84CC-54FFB7311BCC}">
      <dgm:prSet/>
      <dgm:spPr/>
      <dgm:t>
        <a:bodyPr/>
        <a:lstStyle/>
        <a:p>
          <a:endParaRPr lang="de-DE" sz="1200"/>
        </a:p>
      </dgm:t>
    </dgm:pt>
    <dgm:pt modelId="{3D4718CF-BF54-F340-91D2-2A44E920643A}" type="pres">
      <dgm:prSet presAssocID="{56AA3818-3A52-0B42-AA02-8ECD634DABD7}" presName="linear" presStyleCnt="0">
        <dgm:presLayoutVars>
          <dgm:animLvl val="lvl"/>
          <dgm:resizeHandles val="exact"/>
        </dgm:presLayoutVars>
      </dgm:prSet>
      <dgm:spPr/>
    </dgm:pt>
    <dgm:pt modelId="{5A117339-0D7D-5E4D-8072-162A0325C5F6}" type="pres">
      <dgm:prSet presAssocID="{88A7F1AB-9AAB-3345-BA0A-C1FD7DBCE1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14B415-758B-9447-9FD5-2CAA5D1BB86A}" type="pres">
      <dgm:prSet presAssocID="{F71AE488-6D1E-E640-806E-BD590937A8E0}" presName="spacer" presStyleCnt="0"/>
      <dgm:spPr/>
    </dgm:pt>
    <dgm:pt modelId="{8C6D1E38-0B89-264D-8504-CBFC652D776F}" type="pres">
      <dgm:prSet presAssocID="{A2B1D7AE-B6DB-2045-81A9-1AC99B5DDF6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60EC13-4F34-6E47-B731-0B01A9DB1F93}" type="pres">
      <dgm:prSet presAssocID="{3246F1B0-E07D-1741-9155-ED594E62154C}" presName="spacer" presStyleCnt="0"/>
      <dgm:spPr/>
    </dgm:pt>
    <dgm:pt modelId="{D098AAFC-767B-D74A-8F0E-FE426FE4E5F3}" type="pres">
      <dgm:prSet presAssocID="{5F2580E3-D554-4B4D-8938-1DEE476163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5BC520-8967-4B48-A9B4-D3A0F9DE95EF}" type="presOf" srcId="{56AA3818-3A52-0B42-AA02-8ECD634DABD7}" destId="{3D4718CF-BF54-F340-91D2-2A44E920643A}" srcOrd="0" destOrd="0" presId="urn:microsoft.com/office/officeart/2005/8/layout/vList2"/>
    <dgm:cxn modelId="{D5FAD844-2F40-4F45-9899-06DB64D7305E}" type="presOf" srcId="{88A7F1AB-9AAB-3345-BA0A-C1FD7DBCE182}" destId="{5A117339-0D7D-5E4D-8072-162A0325C5F6}" srcOrd="0" destOrd="0" presId="urn:microsoft.com/office/officeart/2005/8/layout/vList2"/>
    <dgm:cxn modelId="{92F12766-D159-9A4A-9FBE-FE013877EC61}" type="presOf" srcId="{5F2580E3-D554-4B4D-8938-1DEE4761635F}" destId="{D098AAFC-767B-D74A-8F0E-FE426FE4E5F3}" srcOrd="0" destOrd="0" presId="urn:microsoft.com/office/officeart/2005/8/layout/vList2"/>
    <dgm:cxn modelId="{4CB40B6A-6D33-794F-84CC-54FFB7311BCC}" srcId="{56AA3818-3A52-0B42-AA02-8ECD634DABD7}" destId="{5F2580E3-D554-4B4D-8938-1DEE4761635F}" srcOrd="2" destOrd="0" parTransId="{209F7737-4078-CF4D-A041-29AAD5BD193E}" sibTransId="{03DA38F7-8950-9740-AA94-93438433C969}"/>
    <dgm:cxn modelId="{CEA49970-86AD-1542-B982-7E07F9C2AA05}" type="presOf" srcId="{A2B1D7AE-B6DB-2045-81A9-1AC99B5DDF68}" destId="{8C6D1E38-0B89-264D-8504-CBFC652D776F}" srcOrd="0" destOrd="0" presId="urn:microsoft.com/office/officeart/2005/8/layout/vList2"/>
    <dgm:cxn modelId="{143B87AD-9E50-034D-BEF0-C15E1B333EB5}" srcId="{56AA3818-3A52-0B42-AA02-8ECD634DABD7}" destId="{A2B1D7AE-B6DB-2045-81A9-1AC99B5DDF68}" srcOrd="1" destOrd="0" parTransId="{5C03EF92-1969-1945-94DD-9FC77343947D}" sibTransId="{3246F1B0-E07D-1741-9155-ED594E62154C}"/>
    <dgm:cxn modelId="{9747BDD8-4054-3A41-92F8-5ABADD7EFEE2}" srcId="{56AA3818-3A52-0B42-AA02-8ECD634DABD7}" destId="{88A7F1AB-9AAB-3345-BA0A-C1FD7DBCE182}" srcOrd="0" destOrd="0" parTransId="{16592A38-3DE4-EB4D-BCF3-FB4939FF5BCC}" sibTransId="{F71AE488-6D1E-E640-806E-BD590937A8E0}"/>
    <dgm:cxn modelId="{2608BD8F-E232-E04F-8960-09089D0704AF}" type="presParOf" srcId="{3D4718CF-BF54-F340-91D2-2A44E920643A}" destId="{5A117339-0D7D-5E4D-8072-162A0325C5F6}" srcOrd="0" destOrd="0" presId="urn:microsoft.com/office/officeart/2005/8/layout/vList2"/>
    <dgm:cxn modelId="{D7C6921A-24F4-6747-BE86-8F2C4C62D18E}" type="presParOf" srcId="{3D4718CF-BF54-F340-91D2-2A44E920643A}" destId="{0214B415-758B-9447-9FD5-2CAA5D1BB86A}" srcOrd="1" destOrd="0" presId="urn:microsoft.com/office/officeart/2005/8/layout/vList2"/>
    <dgm:cxn modelId="{DC160412-FD3E-D64B-B3FD-F6D1B5B5F1C2}" type="presParOf" srcId="{3D4718CF-BF54-F340-91D2-2A44E920643A}" destId="{8C6D1E38-0B89-264D-8504-CBFC652D776F}" srcOrd="2" destOrd="0" presId="urn:microsoft.com/office/officeart/2005/8/layout/vList2"/>
    <dgm:cxn modelId="{1A8C1A22-656D-4E40-9098-48CB9D772D31}" type="presParOf" srcId="{3D4718CF-BF54-F340-91D2-2A44E920643A}" destId="{2F60EC13-4F34-6E47-B731-0B01A9DB1F93}" srcOrd="3" destOrd="0" presId="urn:microsoft.com/office/officeart/2005/8/layout/vList2"/>
    <dgm:cxn modelId="{265B03BA-F693-6247-A0A0-1F1E66A2DF0B}" type="presParOf" srcId="{3D4718CF-BF54-F340-91D2-2A44E920643A}" destId="{D098AAFC-767B-D74A-8F0E-FE426FE4E5F3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17339-0D7D-5E4D-8072-162A0325C5F6}">
      <dsp:nvSpPr>
        <dsp:cNvPr id="0" name=""/>
        <dsp:cNvSpPr/>
      </dsp:nvSpPr>
      <dsp:spPr>
        <a:xfrm>
          <a:off x="0" y="19599"/>
          <a:ext cx="6096000" cy="1216800"/>
        </a:xfrm>
        <a:prstGeom prst="roundRect">
          <a:avLst/>
        </a:prstGeom>
        <a:noFill/>
        <a:ln w="73025" cap="flat" cmpd="sng" algn="ctr">
          <a:solidFill>
            <a:schemeClr val="bg2"/>
          </a:solidFill>
          <a:prstDash val="solid"/>
          <a:extLst>
            <a:ext uri="{C807C97D-BFC1-408E-A445-0C87EB9F89A2}">
              <ask:lineSketchStyleProps xmlns:ask="http://schemas.microsoft.com/office/drawing/2018/sketchyshapes">
                <ask:type>
                  <ask:lineSketchNone/>
                </ask:type>
              </ask:lineSketchStyleProps>
            </a:ext>
          </a:extLst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Checkliste</a:t>
          </a:r>
          <a:r>
            <a:rPr lang="de-DE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4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erstellt</a:t>
          </a:r>
        </a:p>
      </dsp:txBody>
      <dsp:txXfrm>
        <a:off x="59399" y="78998"/>
        <a:ext cx="5977202" cy="1098002"/>
      </dsp:txXfrm>
    </dsp:sp>
    <dsp:sp modelId="{8C6D1E38-0B89-264D-8504-CBFC652D776F}">
      <dsp:nvSpPr>
        <dsp:cNvPr id="0" name=""/>
        <dsp:cNvSpPr/>
      </dsp:nvSpPr>
      <dsp:spPr>
        <a:xfrm>
          <a:off x="0" y="1423600"/>
          <a:ext cx="6096000" cy="1216800"/>
        </a:xfrm>
        <a:prstGeom prst="roundRect">
          <a:avLst/>
        </a:prstGeom>
        <a:noFill/>
        <a:ln w="7302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Lineare vs. Dialektische Erörterung</a:t>
          </a:r>
        </a:p>
      </dsp:txBody>
      <dsp:txXfrm>
        <a:off x="59399" y="1482999"/>
        <a:ext cx="5977202" cy="1098002"/>
      </dsp:txXfrm>
    </dsp:sp>
    <dsp:sp modelId="{D098AAFC-767B-D74A-8F0E-FE426FE4E5F3}">
      <dsp:nvSpPr>
        <dsp:cNvPr id="0" name=""/>
        <dsp:cNvSpPr/>
      </dsp:nvSpPr>
      <dsp:spPr>
        <a:xfrm>
          <a:off x="0" y="2827600"/>
          <a:ext cx="6096000" cy="1216800"/>
        </a:xfrm>
        <a:prstGeom prst="roundRect">
          <a:avLst/>
        </a:prstGeom>
        <a:noFill/>
        <a:ln w="7302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Merkmale einer dialektischen Erörterung</a:t>
          </a:r>
        </a:p>
      </dsp:txBody>
      <dsp:txXfrm>
        <a:off x="59399" y="2886999"/>
        <a:ext cx="59772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889689" cy="49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908" y="1"/>
            <a:ext cx="2889689" cy="49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70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9305"/>
            <a:ext cx="2889689" cy="49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908" y="9429305"/>
            <a:ext cx="2889689" cy="49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5629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70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7ec9deed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Google Shape;316;gf7ec9deed2_0_328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00" cy="4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7" name="Google Shape;317;gf7ec9deed2_0_328:notes"/>
          <p:cNvSpPr txBox="1"/>
          <p:nvPr/>
        </p:nvSpPr>
        <p:spPr>
          <a:xfrm>
            <a:off x="1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20.03.2018 Nachwuchs-Kolloquium Bergische Universität Wuppertal (Prof. Dr. Efing)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f7ec9deed2_0_328:notes"/>
          <p:cNvSpPr txBox="1"/>
          <p:nvPr/>
        </p:nvSpPr>
        <p:spPr>
          <a:xfrm>
            <a:off x="1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Winnie-Karen Giera (IDD Leuphana Universität Lüneburg)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f7ec9deed2_0_328:notes"/>
          <p:cNvSpPr txBox="1"/>
          <p:nvPr/>
        </p:nvSpPr>
        <p:spPr>
          <a:xfrm>
            <a:off x="3777908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f7ec9deed2_0_328:notes"/>
          <p:cNvSpPr txBox="1"/>
          <p:nvPr/>
        </p:nvSpPr>
        <p:spPr>
          <a:xfrm>
            <a:off x="3777908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24.01.2020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893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70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3100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70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4741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7ec9deed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Google Shape;316;gf7ec9deed2_0_328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00" cy="4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7" name="Google Shape;317;gf7ec9deed2_0_328:notes"/>
          <p:cNvSpPr txBox="1"/>
          <p:nvPr/>
        </p:nvSpPr>
        <p:spPr>
          <a:xfrm>
            <a:off x="1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20.03.2018 Nachwuchs-Kolloquium Bergische Universität Wuppertal (Prof. Dr. Efing)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f7ec9deed2_0_328:notes"/>
          <p:cNvSpPr txBox="1"/>
          <p:nvPr/>
        </p:nvSpPr>
        <p:spPr>
          <a:xfrm>
            <a:off x="1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Winnie-Karen Giera (IDD Leuphana Universität Lüneburg)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f7ec9deed2_0_328:notes"/>
          <p:cNvSpPr txBox="1"/>
          <p:nvPr/>
        </p:nvSpPr>
        <p:spPr>
          <a:xfrm>
            <a:off x="3777908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f7ec9deed2_0_328:notes"/>
          <p:cNvSpPr txBox="1"/>
          <p:nvPr/>
        </p:nvSpPr>
        <p:spPr>
          <a:xfrm>
            <a:off x="3777908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24.01.2020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10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7ec9deed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Google Shape;316;gf7ec9deed2_0_328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00" cy="4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7" name="Google Shape;317;gf7ec9deed2_0_328:notes"/>
          <p:cNvSpPr txBox="1"/>
          <p:nvPr/>
        </p:nvSpPr>
        <p:spPr>
          <a:xfrm>
            <a:off x="1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20.03.2018 Nachwuchs-Kolloquium Bergische Universität Wuppertal (Prof. Dr. Efing)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f7ec9deed2_0_328:notes"/>
          <p:cNvSpPr txBox="1"/>
          <p:nvPr/>
        </p:nvSpPr>
        <p:spPr>
          <a:xfrm>
            <a:off x="1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Winnie-Karen Giera (IDD Leuphana Universität Lüneburg)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f7ec9deed2_0_328:notes"/>
          <p:cNvSpPr txBox="1"/>
          <p:nvPr/>
        </p:nvSpPr>
        <p:spPr>
          <a:xfrm>
            <a:off x="3777908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f7ec9deed2_0_328:notes"/>
          <p:cNvSpPr txBox="1"/>
          <p:nvPr/>
        </p:nvSpPr>
        <p:spPr>
          <a:xfrm>
            <a:off x="3777908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24.01.2020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015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7ec9deed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Google Shape;316;gf7ec9deed2_0_328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00" cy="4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7" name="Google Shape;317;gf7ec9deed2_0_328:notes"/>
          <p:cNvSpPr txBox="1"/>
          <p:nvPr/>
        </p:nvSpPr>
        <p:spPr>
          <a:xfrm>
            <a:off x="1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20.03.2018 Nachwuchs-Kolloquium Bergische Universität Wuppertal (Prof. Dr. Efing)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f7ec9deed2_0_328:notes"/>
          <p:cNvSpPr txBox="1"/>
          <p:nvPr/>
        </p:nvSpPr>
        <p:spPr>
          <a:xfrm>
            <a:off x="1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Winnie-Karen Giera (IDD Leuphana Universität Lüneburg)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f7ec9deed2_0_328:notes"/>
          <p:cNvSpPr txBox="1"/>
          <p:nvPr/>
        </p:nvSpPr>
        <p:spPr>
          <a:xfrm>
            <a:off x="3777908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f7ec9deed2_0_328:notes"/>
          <p:cNvSpPr txBox="1"/>
          <p:nvPr/>
        </p:nvSpPr>
        <p:spPr>
          <a:xfrm>
            <a:off x="3777908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24.01.2020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775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4757a9e39bb4dd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4757a9e39bb4dd0_2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00" cy="4466700"/>
          </a:xfrm>
          <a:prstGeom prst="rect">
            <a:avLst/>
          </a:prstGeom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50;g24757a9e39bb4dd0_2:notes"/>
          <p:cNvSpPr txBox="1">
            <a:spLocks noGrp="1"/>
          </p:cNvSpPr>
          <p:nvPr>
            <p:ph type="sldNum" idx="12"/>
          </p:nvPr>
        </p:nvSpPr>
        <p:spPr>
          <a:xfrm>
            <a:off x="3777908" y="9429305"/>
            <a:ext cx="2889600" cy="495900"/>
          </a:xfrm>
          <a:prstGeom prst="rect">
            <a:avLst/>
          </a:prstGeom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20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70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68" name="Google Shape;68;p1:notes"/>
          <p:cNvSpPr txBox="1"/>
          <p:nvPr/>
        </p:nvSpPr>
        <p:spPr>
          <a:xfrm>
            <a:off x="3777908" y="9429305"/>
            <a:ext cx="2889689" cy="49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0684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70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68" name="Google Shape;68;p1:notes"/>
          <p:cNvSpPr txBox="1"/>
          <p:nvPr/>
        </p:nvSpPr>
        <p:spPr>
          <a:xfrm>
            <a:off x="3777908" y="9429305"/>
            <a:ext cx="2889689" cy="49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609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70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68" name="Google Shape;68;p1:notes"/>
          <p:cNvSpPr txBox="1"/>
          <p:nvPr/>
        </p:nvSpPr>
        <p:spPr>
          <a:xfrm>
            <a:off x="3777908" y="9429305"/>
            <a:ext cx="2889689" cy="49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690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4757a9e39bb4dd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4757a9e39bb4dd0_2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00" cy="4466700"/>
          </a:xfrm>
          <a:prstGeom prst="rect">
            <a:avLst/>
          </a:prstGeom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50;g24757a9e39bb4dd0_2:notes"/>
          <p:cNvSpPr txBox="1">
            <a:spLocks noGrp="1"/>
          </p:cNvSpPr>
          <p:nvPr>
            <p:ph type="sldNum" idx="12"/>
          </p:nvPr>
        </p:nvSpPr>
        <p:spPr>
          <a:xfrm>
            <a:off x="3777908" y="9429305"/>
            <a:ext cx="2889600" cy="495900"/>
          </a:xfrm>
          <a:prstGeom prst="rect">
            <a:avLst/>
          </a:prstGeom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5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70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68" name="Google Shape;68;p1:notes"/>
          <p:cNvSpPr txBox="1"/>
          <p:nvPr/>
        </p:nvSpPr>
        <p:spPr>
          <a:xfrm>
            <a:off x="3777908" y="9429305"/>
            <a:ext cx="2889689" cy="49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101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70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68" name="Google Shape;68;p1:notes"/>
          <p:cNvSpPr txBox="1"/>
          <p:nvPr/>
        </p:nvSpPr>
        <p:spPr>
          <a:xfrm>
            <a:off x="3777908" y="9429305"/>
            <a:ext cx="2889689" cy="49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650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4757a9e39bb4dd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4757a9e39bb4dd0_2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00" cy="4466700"/>
          </a:xfrm>
          <a:prstGeom prst="rect">
            <a:avLst/>
          </a:prstGeom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50;g24757a9e39bb4dd0_2:notes"/>
          <p:cNvSpPr txBox="1">
            <a:spLocks noGrp="1"/>
          </p:cNvSpPr>
          <p:nvPr>
            <p:ph type="sldNum" idx="12"/>
          </p:nvPr>
        </p:nvSpPr>
        <p:spPr>
          <a:xfrm>
            <a:off x="3777908" y="9429305"/>
            <a:ext cx="2889600" cy="495900"/>
          </a:xfrm>
          <a:prstGeom prst="rect">
            <a:avLst/>
          </a:prstGeom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26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7ec9deed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Google Shape;316;gf7ec9deed2_0_328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00" cy="4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7" name="Google Shape;317;gf7ec9deed2_0_328:notes"/>
          <p:cNvSpPr txBox="1"/>
          <p:nvPr/>
        </p:nvSpPr>
        <p:spPr>
          <a:xfrm>
            <a:off x="1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20.03.2018 Nachwuchs-Kolloquium Bergische Universität Wuppertal (Prof. Dr. Efing)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f7ec9deed2_0_328:notes"/>
          <p:cNvSpPr txBox="1"/>
          <p:nvPr/>
        </p:nvSpPr>
        <p:spPr>
          <a:xfrm>
            <a:off x="1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Winnie-Karen Giera (IDD Leuphana Universität Lüneburg)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f7ec9deed2_0_328:notes"/>
          <p:cNvSpPr txBox="1"/>
          <p:nvPr/>
        </p:nvSpPr>
        <p:spPr>
          <a:xfrm>
            <a:off x="3777908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f7ec9deed2_0_328:notes"/>
          <p:cNvSpPr txBox="1"/>
          <p:nvPr/>
        </p:nvSpPr>
        <p:spPr>
          <a:xfrm>
            <a:off x="3777908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24.01.2020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718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7ec9deed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Google Shape;316;gf7ec9deed2_0_328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00" cy="4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7" name="Google Shape;317;gf7ec9deed2_0_328:notes"/>
          <p:cNvSpPr txBox="1"/>
          <p:nvPr/>
        </p:nvSpPr>
        <p:spPr>
          <a:xfrm>
            <a:off x="1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20.03.2018 Nachwuchs-Kolloquium Bergische Universität Wuppertal (Prof. Dr. Efing)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f7ec9deed2_0_328:notes"/>
          <p:cNvSpPr txBox="1"/>
          <p:nvPr/>
        </p:nvSpPr>
        <p:spPr>
          <a:xfrm>
            <a:off x="1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Winnie-Karen Giera (IDD Leuphana Universität Lüneburg)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f7ec9deed2_0_328:notes"/>
          <p:cNvSpPr txBox="1"/>
          <p:nvPr/>
        </p:nvSpPr>
        <p:spPr>
          <a:xfrm>
            <a:off x="3777908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f7ec9deed2_0_328:notes"/>
          <p:cNvSpPr txBox="1"/>
          <p:nvPr/>
        </p:nvSpPr>
        <p:spPr>
          <a:xfrm>
            <a:off x="3777908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24.01.2020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4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11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70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18" name="Google Shape;118;p11:notes"/>
          <p:cNvSpPr txBox="1"/>
          <p:nvPr/>
        </p:nvSpPr>
        <p:spPr>
          <a:xfrm>
            <a:off x="1" y="1"/>
            <a:ext cx="2889689" cy="49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20.03.2018 Nachwuchs-Kolloquium Bergische Universität Wuppertal (Prof. Dr. Efing)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1:notes"/>
          <p:cNvSpPr txBox="1"/>
          <p:nvPr/>
        </p:nvSpPr>
        <p:spPr>
          <a:xfrm>
            <a:off x="1" y="9429305"/>
            <a:ext cx="2889689" cy="49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Winnie-Karen Giera (IDD Leuphana Universität Lüneburg)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1:notes"/>
          <p:cNvSpPr txBox="1"/>
          <p:nvPr/>
        </p:nvSpPr>
        <p:spPr>
          <a:xfrm>
            <a:off x="3777908" y="9429305"/>
            <a:ext cx="2889689" cy="49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1:notes"/>
          <p:cNvSpPr txBox="1"/>
          <p:nvPr/>
        </p:nvSpPr>
        <p:spPr>
          <a:xfrm>
            <a:off x="3777908" y="1"/>
            <a:ext cx="2889689" cy="49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24.01.2020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4757a9e39bb4dd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4757a9e39bb4dd0_2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00" cy="4466700"/>
          </a:xfrm>
          <a:prstGeom prst="rect">
            <a:avLst/>
          </a:prstGeom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50;g24757a9e39bb4dd0_2:notes"/>
          <p:cNvSpPr txBox="1">
            <a:spLocks noGrp="1"/>
          </p:cNvSpPr>
          <p:nvPr>
            <p:ph type="sldNum" idx="12"/>
          </p:nvPr>
        </p:nvSpPr>
        <p:spPr>
          <a:xfrm>
            <a:off x="3777908" y="9429305"/>
            <a:ext cx="2889600" cy="495900"/>
          </a:xfrm>
          <a:prstGeom prst="rect">
            <a:avLst/>
          </a:prstGeom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7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630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7ec9deed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Google Shape;316;gf7ec9deed2_0_328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00" cy="4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7" name="Google Shape;317;gf7ec9deed2_0_328:notes"/>
          <p:cNvSpPr txBox="1"/>
          <p:nvPr/>
        </p:nvSpPr>
        <p:spPr>
          <a:xfrm>
            <a:off x="1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20.03.2018 Nachwuchs-Kolloquium Bergische Universität Wuppertal (Prof. Dr. Efing)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f7ec9deed2_0_328:notes"/>
          <p:cNvSpPr txBox="1"/>
          <p:nvPr/>
        </p:nvSpPr>
        <p:spPr>
          <a:xfrm>
            <a:off x="1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Winnie-Karen Giera (IDD Leuphana Universität Lüneburg)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f7ec9deed2_0_328:notes"/>
          <p:cNvSpPr txBox="1"/>
          <p:nvPr/>
        </p:nvSpPr>
        <p:spPr>
          <a:xfrm>
            <a:off x="3777908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f7ec9deed2_0_328:notes"/>
          <p:cNvSpPr txBox="1"/>
          <p:nvPr/>
        </p:nvSpPr>
        <p:spPr>
          <a:xfrm>
            <a:off x="3777908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24.01.2020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21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7ec9deed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Google Shape;316;gf7ec9deed2_0_328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00" cy="4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7" name="Google Shape;317;gf7ec9deed2_0_328:notes"/>
          <p:cNvSpPr txBox="1"/>
          <p:nvPr/>
        </p:nvSpPr>
        <p:spPr>
          <a:xfrm>
            <a:off x="1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20.03.2018 Nachwuchs-Kolloquium Bergische Universität Wuppertal (Prof. Dr. Efing)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f7ec9deed2_0_328:notes"/>
          <p:cNvSpPr txBox="1"/>
          <p:nvPr/>
        </p:nvSpPr>
        <p:spPr>
          <a:xfrm>
            <a:off x="1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Winnie-Karen Giera (IDD Leuphana Universität Lüneburg)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f7ec9deed2_0_328:notes"/>
          <p:cNvSpPr txBox="1"/>
          <p:nvPr/>
        </p:nvSpPr>
        <p:spPr>
          <a:xfrm>
            <a:off x="3777908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f7ec9deed2_0_328:notes"/>
          <p:cNvSpPr txBox="1"/>
          <p:nvPr/>
        </p:nvSpPr>
        <p:spPr>
          <a:xfrm>
            <a:off x="3777908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24.01.2020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44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7ec9deed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Google Shape;316;gf7ec9deed2_0_328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00" cy="4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7" name="Google Shape;317;gf7ec9deed2_0_328:notes"/>
          <p:cNvSpPr txBox="1"/>
          <p:nvPr/>
        </p:nvSpPr>
        <p:spPr>
          <a:xfrm>
            <a:off x="1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20.03.2018 Nachwuchs-Kolloquium Bergische Universität Wuppertal (Prof. Dr. Efing)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f7ec9deed2_0_328:notes"/>
          <p:cNvSpPr txBox="1"/>
          <p:nvPr/>
        </p:nvSpPr>
        <p:spPr>
          <a:xfrm>
            <a:off x="1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Winnie-Karen Giera (IDD Leuphana Universität Lüneburg)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f7ec9deed2_0_328:notes"/>
          <p:cNvSpPr txBox="1"/>
          <p:nvPr/>
        </p:nvSpPr>
        <p:spPr>
          <a:xfrm>
            <a:off x="3777908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f7ec9deed2_0_328:notes"/>
          <p:cNvSpPr txBox="1"/>
          <p:nvPr/>
        </p:nvSpPr>
        <p:spPr>
          <a:xfrm>
            <a:off x="3777908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24.01.2020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762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7ec9deed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Google Shape;316;gf7ec9deed2_0_328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00" cy="4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7" name="Google Shape;317;gf7ec9deed2_0_328:notes"/>
          <p:cNvSpPr txBox="1"/>
          <p:nvPr/>
        </p:nvSpPr>
        <p:spPr>
          <a:xfrm>
            <a:off x="1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20.03.2018 Nachwuchs-Kolloquium Bergische Universität Wuppertal (Prof. Dr. Efing)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f7ec9deed2_0_328:notes"/>
          <p:cNvSpPr txBox="1"/>
          <p:nvPr/>
        </p:nvSpPr>
        <p:spPr>
          <a:xfrm>
            <a:off x="1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Winnie-Karen Giera (IDD Leuphana Universität Lüneburg)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f7ec9deed2_0_328:notes"/>
          <p:cNvSpPr txBox="1"/>
          <p:nvPr/>
        </p:nvSpPr>
        <p:spPr>
          <a:xfrm>
            <a:off x="3777908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f7ec9deed2_0_328:notes"/>
          <p:cNvSpPr txBox="1"/>
          <p:nvPr/>
        </p:nvSpPr>
        <p:spPr>
          <a:xfrm>
            <a:off x="3777908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24.01.2020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7405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7ec9deed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Google Shape;316;gf7ec9deed2_0_328:notes"/>
          <p:cNvSpPr txBox="1">
            <a:spLocks noGrp="1"/>
          </p:cNvSpPr>
          <p:nvPr>
            <p:ph type="body" idx="1"/>
          </p:nvPr>
        </p:nvSpPr>
        <p:spPr>
          <a:xfrm>
            <a:off x="667654" y="4714653"/>
            <a:ext cx="5335200" cy="4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7" name="Google Shape;317;gf7ec9deed2_0_328:notes"/>
          <p:cNvSpPr txBox="1"/>
          <p:nvPr/>
        </p:nvSpPr>
        <p:spPr>
          <a:xfrm>
            <a:off x="1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20.03.2018 Nachwuchs-Kolloquium Bergische Universität Wuppertal (Prof. Dr. Efing)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f7ec9deed2_0_328:notes"/>
          <p:cNvSpPr txBox="1"/>
          <p:nvPr/>
        </p:nvSpPr>
        <p:spPr>
          <a:xfrm>
            <a:off x="1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Winnie-Karen Giera (IDD Leuphana Universität Lüneburg)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f7ec9deed2_0_328:notes"/>
          <p:cNvSpPr txBox="1"/>
          <p:nvPr/>
        </p:nvSpPr>
        <p:spPr>
          <a:xfrm>
            <a:off x="3777908" y="9429305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f7ec9deed2_0_328:notes"/>
          <p:cNvSpPr txBox="1"/>
          <p:nvPr/>
        </p:nvSpPr>
        <p:spPr>
          <a:xfrm>
            <a:off x="3777908" y="1"/>
            <a:ext cx="2889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24.01.2020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24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928687" y="2071687"/>
            <a:ext cx="7715250" cy="135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1"/>
          </p:nvPr>
        </p:nvSpPr>
        <p:spPr>
          <a:xfrm>
            <a:off x="928687" y="3786187"/>
            <a:ext cx="7715250" cy="20716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sldNum" idx="12"/>
          </p:nvPr>
        </p:nvSpPr>
        <p:spPr>
          <a:xfrm>
            <a:off x="6462712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551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147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6114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6639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6462712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4373455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7908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4024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7731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6996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455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837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214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/>
          <p:nvPr/>
        </p:nvSpPr>
        <p:spPr>
          <a:xfrm>
            <a:off x="0" y="0"/>
            <a:ext cx="9144000" cy="13414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1"/>
          <p:cNvSpPr txBox="1"/>
          <p:nvPr/>
        </p:nvSpPr>
        <p:spPr>
          <a:xfrm>
            <a:off x="857250" y="6356350"/>
            <a:ext cx="1357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1"/>
          <p:cNvSpPr txBox="1"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1935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1"/>
          <p:cNvSpPr txBox="1"/>
          <p:nvPr/>
        </p:nvSpPr>
        <p:spPr>
          <a:xfrm>
            <a:off x="623887" y="6492875"/>
            <a:ext cx="4032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None/>
            </a:pPr>
            <a:r>
              <a:rPr lang="de-DE"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Universität Potsdam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42887"/>
            <a:ext cx="2451100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1"/>
          <p:cNvSpPr txBox="1"/>
          <p:nvPr/>
        </p:nvSpPr>
        <p:spPr>
          <a:xfrm>
            <a:off x="7235825" y="6453187"/>
            <a:ext cx="1479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1"/>
          <p:cNvSpPr txBox="1">
            <a:spLocks noGrp="1"/>
          </p:cNvSpPr>
          <p:nvPr>
            <p:ph type="title"/>
          </p:nvPr>
        </p:nvSpPr>
        <p:spPr>
          <a:xfrm>
            <a:off x="928687" y="2071687"/>
            <a:ext cx="7715250" cy="135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1"/>
          </p:nvPr>
        </p:nvSpPr>
        <p:spPr>
          <a:xfrm>
            <a:off x="928687" y="3786187"/>
            <a:ext cx="7715250" cy="20716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6462712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393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 spd="slow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16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slow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uboci/5024726363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www.doedactiek.nl/product/mentimet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untstifte in einem Bleistifthalter, der sich auf einem Holztisch befindet.">
            <a:extLst>
              <a:ext uri="{FF2B5EF4-FFF2-40B4-BE49-F238E27FC236}">
                <a16:creationId xmlns:a16="http://schemas.microsoft.com/office/drawing/2014/main" id="{2B283D43-C24D-9E27-B380-66F6FE4B2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3" r="-1" b="-1"/>
          <a:stretch/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5B292A-CF5D-E0D6-6060-D97496873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170" y="743447"/>
            <a:ext cx="3768619" cy="3692028"/>
          </a:xfrm>
          <a:noFill/>
        </p:spPr>
        <p:txBody>
          <a:bodyPr>
            <a:normAutofit/>
          </a:bodyPr>
          <a:lstStyle/>
          <a:p>
            <a:r>
              <a:rPr lang="de-DE" sz="5400" dirty="0"/>
              <a:t>Herzlich Willkommen</a:t>
            </a:r>
          </a:p>
        </p:txBody>
      </p:sp>
    </p:spTree>
    <p:extLst>
      <p:ext uri="{BB962C8B-B14F-4D97-AF65-F5344CB8AC3E}">
        <p14:creationId xmlns:p14="http://schemas.microsoft.com/office/powerpoint/2010/main" val="90412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7ec9deed2_0_328"/>
          <p:cNvSpPr txBox="1"/>
          <p:nvPr/>
        </p:nvSpPr>
        <p:spPr>
          <a:xfrm>
            <a:off x="6462712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</a:t>
            </a:fld>
            <a:endParaRPr sz="2800" b="0" i="0" u="none" strike="noStrike" cap="non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Google Shape;268;gf8d11f86c1_0_128">
            <a:extLst>
              <a:ext uri="{FF2B5EF4-FFF2-40B4-BE49-F238E27FC236}">
                <a16:creationId xmlns:a16="http://schemas.microsoft.com/office/drawing/2014/main" id="{89DF5F7D-F30A-4102-A4A4-994512116EA3}"/>
              </a:ext>
            </a:extLst>
          </p:cNvPr>
          <p:cNvSpPr txBox="1"/>
          <p:nvPr/>
        </p:nvSpPr>
        <p:spPr>
          <a:xfrm>
            <a:off x="2764465" y="506136"/>
            <a:ext cx="516742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>
                <a:solidFill>
                  <a:srgbClr val="00206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Definition Erörterung</a:t>
            </a:r>
            <a:endParaRPr sz="3200" b="1" dirty="0">
              <a:solidFill>
                <a:srgbClr val="002060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70B53F-E25B-4847-A897-81717D3B5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1" y="1676360"/>
            <a:ext cx="624652" cy="59900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5FB99C1-D0E7-4275-AEE9-FF1A27AF44C6}"/>
              </a:ext>
            </a:extLst>
          </p:cNvPr>
          <p:cNvSpPr txBox="1"/>
          <p:nvPr/>
        </p:nvSpPr>
        <p:spPr>
          <a:xfrm>
            <a:off x="1690688" y="1764267"/>
            <a:ext cx="4638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Vorbereitung: 10min                  2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39BC51-BE0E-4A30-90AF-90E65FCB8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279" y="1503163"/>
            <a:ext cx="914479" cy="91447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61E2D85-6099-44D5-95B7-4718BAF9FB27}"/>
              </a:ext>
            </a:extLst>
          </p:cNvPr>
          <p:cNvSpPr txBox="1"/>
          <p:nvPr/>
        </p:nvSpPr>
        <p:spPr>
          <a:xfrm>
            <a:off x="827069" y="3425087"/>
            <a:ext cx="748986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800" b="1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Stellt euch vor, ihr würdet als Deutschlehrkraft gefragt werden, wie eine Erörterung definiert wird. </a:t>
            </a:r>
          </a:p>
          <a:p>
            <a:pPr algn="ctr"/>
            <a:endParaRPr lang="de-DE" sz="2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Formuliert eine mögliche Definition </a:t>
            </a:r>
            <a:r>
              <a:rPr lang="de-DE" sz="2000" u="sng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 eigenen Worten </a:t>
            </a:r>
          </a:p>
          <a:p>
            <a:pPr algn="ctr"/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 Partnerarbeit.</a:t>
            </a:r>
          </a:p>
          <a:p>
            <a:pPr algn="ctr"/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6" name="Grafik 15" descr="Programmiererin mit einfarbiger Füllung">
            <a:extLst>
              <a:ext uri="{FF2B5EF4-FFF2-40B4-BE49-F238E27FC236}">
                <a16:creationId xmlns:a16="http://schemas.microsoft.com/office/drawing/2014/main" id="{0A918E4F-445A-4264-A1DF-D0E78A248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0835" y="1413943"/>
            <a:ext cx="1010577" cy="1010577"/>
          </a:xfrm>
          <a:prstGeom prst="rect">
            <a:avLst/>
          </a:prstGeom>
        </p:spPr>
      </p:pic>
      <p:pic>
        <p:nvPicPr>
          <p:cNvPr id="17" name="Grafik 16" descr="Programmierer mit einfarbiger Füllung">
            <a:extLst>
              <a:ext uri="{FF2B5EF4-FFF2-40B4-BE49-F238E27FC236}">
                <a16:creationId xmlns:a16="http://schemas.microsoft.com/office/drawing/2014/main" id="{1085835A-4354-4F5B-8E9C-ED44A2D154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26599" y="1410311"/>
            <a:ext cx="1010577" cy="1010577"/>
          </a:xfrm>
          <a:prstGeom prst="rect">
            <a:avLst/>
          </a:prstGeom>
        </p:spPr>
      </p:pic>
      <p:pic>
        <p:nvPicPr>
          <p:cNvPr id="14" name="Grafik 13" descr="Klassenzimmer mit einfarbiger Füllung">
            <a:extLst>
              <a:ext uri="{FF2B5EF4-FFF2-40B4-BE49-F238E27FC236}">
                <a16:creationId xmlns:a16="http://schemas.microsoft.com/office/drawing/2014/main" id="{E9676720-A73D-4698-8A0F-4E88C10BE3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4799" y="26420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74026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7ec9deed2_0_328"/>
          <p:cNvSpPr txBox="1"/>
          <p:nvPr/>
        </p:nvSpPr>
        <p:spPr>
          <a:xfrm>
            <a:off x="6462712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fld>
            <a:endParaRPr sz="2800" b="0" i="0" u="none" strike="noStrike" cap="non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Google Shape;268;gf8d11f86c1_0_128">
            <a:extLst>
              <a:ext uri="{FF2B5EF4-FFF2-40B4-BE49-F238E27FC236}">
                <a16:creationId xmlns:a16="http://schemas.microsoft.com/office/drawing/2014/main" id="{89DF5F7D-F30A-4102-A4A4-994512116EA3}"/>
              </a:ext>
            </a:extLst>
          </p:cNvPr>
          <p:cNvSpPr txBox="1"/>
          <p:nvPr/>
        </p:nvSpPr>
        <p:spPr>
          <a:xfrm>
            <a:off x="2764465" y="506136"/>
            <a:ext cx="585979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>
                <a:solidFill>
                  <a:srgbClr val="00206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Definition Erörterung (Vorschlag)</a:t>
            </a:r>
            <a:endParaRPr sz="3200" b="1" dirty="0">
              <a:solidFill>
                <a:srgbClr val="002060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61E2D85-6099-44D5-95B7-4718BAF9FB27}"/>
              </a:ext>
            </a:extLst>
          </p:cNvPr>
          <p:cNvSpPr txBox="1"/>
          <p:nvPr/>
        </p:nvSpPr>
        <p:spPr>
          <a:xfrm>
            <a:off x="519738" y="1500712"/>
            <a:ext cx="85561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Erörterung: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Die Erörterung ist eine 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argumentative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und 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schriftliche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Auseinandersetzung mit einem bestimmten Thema oder einer Fragestellung. Ihr verfolgt dabei das Ziel,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den:die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Leser:in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von einem 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bestimmten Standpunkt zu überzeugen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bzw. zu einem begründeten Standpunkt zum jeweiligen Thema zu verhelfen. </a:t>
            </a:r>
          </a:p>
        </p:txBody>
      </p:sp>
      <p:pic>
        <p:nvPicPr>
          <p:cNvPr id="3" name="Grafik 2" descr="Feder mit einfarbiger Füllung">
            <a:extLst>
              <a:ext uri="{FF2B5EF4-FFF2-40B4-BE49-F238E27FC236}">
                <a16:creationId xmlns:a16="http://schemas.microsoft.com/office/drawing/2014/main" id="{BFD1178D-EF83-4A22-9540-D30C12AA7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8110" y="3216936"/>
            <a:ext cx="914400" cy="9144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B44079D-18DC-3DE2-3958-D052A72B9A33}"/>
              </a:ext>
            </a:extLst>
          </p:cNvPr>
          <p:cNvSpPr txBox="1"/>
          <p:nvPr/>
        </p:nvSpPr>
        <p:spPr>
          <a:xfrm>
            <a:off x="519738" y="3316137"/>
            <a:ext cx="74458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Was gibt es für Erörterungen?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3F65810E-8570-4100-2305-3E064B77F740}"/>
              </a:ext>
            </a:extLst>
          </p:cNvPr>
          <p:cNvCxnSpPr>
            <a:cxnSpLocks/>
          </p:cNvCxnSpPr>
          <p:nvPr/>
        </p:nvCxnSpPr>
        <p:spPr>
          <a:xfrm flipH="1">
            <a:off x="3305091" y="3808170"/>
            <a:ext cx="431062" cy="227630"/>
          </a:xfrm>
          <a:prstGeom prst="straightConnector1">
            <a:avLst/>
          </a:prstGeom>
          <a:ln w="28575" cmpd="dbl"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C2894C27-56C7-FF09-90F9-78D27F90BFCD}"/>
              </a:ext>
            </a:extLst>
          </p:cNvPr>
          <p:cNvCxnSpPr>
            <a:cxnSpLocks/>
          </p:cNvCxnSpPr>
          <p:nvPr/>
        </p:nvCxnSpPr>
        <p:spPr>
          <a:xfrm>
            <a:off x="4797829" y="3810136"/>
            <a:ext cx="405542" cy="225664"/>
          </a:xfrm>
          <a:prstGeom prst="straightConnector1">
            <a:avLst/>
          </a:prstGeom>
          <a:ln w="28575" cmpd="dbl"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ECB00522-DF1E-58D7-8F5D-1F91F53A9919}"/>
              </a:ext>
            </a:extLst>
          </p:cNvPr>
          <p:cNvSpPr txBox="1"/>
          <p:nvPr/>
        </p:nvSpPr>
        <p:spPr>
          <a:xfrm>
            <a:off x="1510405" y="4131290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lineare Erörterung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D5E214C-3EAF-F1BB-B45A-280BD4BBF09F}"/>
              </a:ext>
            </a:extLst>
          </p:cNvPr>
          <p:cNvSpPr txBox="1"/>
          <p:nvPr/>
        </p:nvSpPr>
        <p:spPr>
          <a:xfrm>
            <a:off x="5045423" y="4129080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dialektische Erörterung</a:t>
            </a:r>
          </a:p>
        </p:txBody>
      </p:sp>
      <p:sp>
        <p:nvSpPr>
          <p:cNvPr id="27" name="Pfeil nach unten 26">
            <a:extLst>
              <a:ext uri="{FF2B5EF4-FFF2-40B4-BE49-F238E27FC236}">
                <a16:creationId xmlns:a16="http://schemas.microsoft.com/office/drawing/2014/main" id="{39AC7AD6-58A5-4DEC-C146-038BA6E9A4BD}"/>
              </a:ext>
            </a:extLst>
          </p:cNvPr>
          <p:cNvSpPr/>
          <p:nvPr/>
        </p:nvSpPr>
        <p:spPr>
          <a:xfrm>
            <a:off x="2371713" y="4563380"/>
            <a:ext cx="45719" cy="337457"/>
          </a:xfrm>
          <a:custGeom>
            <a:avLst/>
            <a:gdLst>
              <a:gd name="connsiteX0" fmla="*/ 0 w 45719"/>
              <a:gd name="connsiteY0" fmla="*/ 314598 h 337457"/>
              <a:gd name="connsiteX1" fmla="*/ 11430 w 45719"/>
              <a:gd name="connsiteY1" fmla="*/ 314598 h 337457"/>
              <a:gd name="connsiteX2" fmla="*/ 11430 w 45719"/>
              <a:gd name="connsiteY2" fmla="*/ 0 h 337457"/>
              <a:gd name="connsiteX3" fmla="*/ 34289 w 45719"/>
              <a:gd name="connsiteY3" fmla="*/ 0 h 337457"/>
              <a:gd name="connsiteX4" fmla="*/ 34289 w 45719"/>
              <a:gd name="connsiteY4" fmla="*/ 314598 h 337457"/>
              <a:gd name="connsiteX5" fmla="*/ 45719 w 45719"/>
              <a:gd name="connsiteY5" fmla="*/ 314598 h 337457"/>
              <a:gd name="connsiteX6" fmla="*/ 22860 w 45719"/>
              <a:gd name="connsiteY6" fmla="*/ 337457 h 337457"/>
              <a:gd name="connsiteX7" fmla="*/ 0 w 45719"/>
              <a:gd name="connsiteY7" fmla="*/ 314598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9" h="337457" fill="none" extrusionOk="0">
                <a:moveTo>
                  <a:pt x="0" y="314598"/>
                </a:moveTo>
                <a:cubicBezTo>
                  <a:pt x="5582" y="314984"/>
                  <a:pt x="6930" y="314144"/>
                  <a:pt x="11430" y="314598"/>
                </a:cubicBezTo>
                <a:cubicBezTo>
                  <a:pt x="4307" y="196831"/>
                  <a:pt x="23626" y="71664"/>
                  <a:pt x="11430" y="0"/>
                </a:cubicBezTo>
                <a:cubicBezTo>
                  <a:pt x="18895" y="644"/>
                  <a:pt x="25645" y="-46"/>
                  <a:pt x="34289" y="0"/>
                </a:cubicBezTo>
                <a:cubicBezTo>
                  <a:pt x="20727" y="157023"/>
                  <a:pt x="11142" y="249035"/>
                  <a:pt x="34289" y="314598"/>
                </a:cubicBezTo>
                <a:cubicBezTo>
                  <a:pt x="39357" y="315600"/>
                  <a:pt x="40521" y="314141"/>
                  <a:pt x="45719" y="314598"/>
                </a:cubicBezTo>
                <a:cubicBezTo>
                  <a:pt x="35162" y="322482"/>
                  <a:pt x="31534" y="330103"/>
                  <a:pt x="22860" y="337457"/>
                </a:cubicBezTo>
                <a:cubicBezTo>
                  <a:pt x="17403" y="333129"/>
                  <a:pt x="10773" y="325369"/>
                  <a:pt x="0" y="314598"/>
                </a:cubicBezTo>
                <a:close/>
              </a:path>
              <a:path w="45719" h="337457" stroke="0" extrusionOk="0">
                <a:moveTo>
                  <a:pt x="0" y="314598"/>
                </a:moveTo>
                <a:cubicBezTo>
                  <a:pt x="4327" y="314951"/>
                  <a:pt x="7859" y="314913"/>
                  <a:pt x="11430" y="314598"/>
                </a:cubicBezTo>
                <a:cubicBezTo>
                  <a:pt x="25614" y="215150"/>
                  <a:pt x="30936" y="39243"/>
                  <a:pt x="11430" y="0"/>
                </a:cubicBezTo>
                <a:cubicBezTo>
                  <a:pt x="19060" y="640"/>
                  <a:pt x="23097" y="734"/>
                  <a:pt x="34289" y="0"/>
                </a:cubicBezTo>
                <a:cubicBezTo>
                  <a:pt x="18786" y="129459"/>
                  <a:pt x="21198" y="274662"/>
                  <a:pt x="34289" y="314598"/>
                </a:cubicBezTo>
                <a:cubicBezTo>
                  <a:pt x="38870" y="315147"/>
                  <a:pt x="41811" y="314062"/>
                  <a:pt x="45719" y="314598"/>
                </a:cubicBezTo>
                <a:cubicBezTo>
                  <a:pt x="34125" y="322859"/>
                  <a:pt x="27818" y="335558"/>
                  <a:pt x="22860" y="337457"/>
                </a:cubicBezTo>
                <a:cubicBezTo>
                  <a:pt x="14812" y="331809"/>
                  <a:pt x="4287" y="318546"/>
                  <a:pt x="0" y="314598"/>
                </a:cubicBezTo>
                <a:close/>
              </a:path>
            </a:pathLst>
          </a:custGeom>
          <a:ln w="22225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unten 27">
            <a:extLst>
              <a:ext uri="{FF2B5EF4-FFF2-40B4-BE49-F238E27FC236}">
                <a16:creationId xmlns:a16="http://schemas.microsoft.com/office/drawing/2014/main" id="{30DE6B1A-7F46-53B0-4072-1190688B7B50}"/>
              </a:ext>
            </a:extLst>
          </p:cNvPr>
          <p:cNvSpPr/>
          <p:nvPr/>
        </p:nvSpPr>
        <p:spPr>
          <a:xfrm>
            <a:off x="6179275" y="4563538"/>
            <a:ext cx="45719" cy="337457"/>
          </a:xfrm>
          <a:custGeom>
            <a:avLst/>
            <a:gdLst>
              <a:gd name="connsiteX0" fmla="*/ 0 w 45719"/>
              <a:gd name="connsiteY0" fmla="*/ 314598 h 337457"/>
              <a:gd name="connsiteX1" fmla="*/ 11430 w 45719"/>
              <a:gd name="connsiteY1" fmla="*/ 314598 h 337457"/>
              <a:gd name="connsiteX2" fmla="*/ 11430 w 45719"/>
              <a:gd name="connsiteY2" fmla="*/ 0 h 337457"/>
              <a:gd name="connsiteX3" fmla="*/ 34289 w 45719"/>
              <a:gd name="connsiteY3" fmla="*/ 0 h 337457"/>
              <a:gd name="connsiteX4" fmla="*/ 34289 w 45719"/>
              <a:gd name="connsiteY4" fmla="*/ 314598 h 337457"/>
              <a:gd name="connsiteX5" fmla="*/ 45719 w 45719"/>
              <a:gd name="connsiteY5" fmla="*/ 314598 h 337457"/>
              <a:gd name="connsiteX6" fmla="*/ 22860 w 45719"/>
              <a:gd name="connsiteY6" fmla="*/ 337457 h 337457"/>
              <a:gd name="connsiteX7" fmla="*/ 0 w 45719"/>
              <a:gd name="connsiteY7" fmla="*/ 314598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9" h="337457" fill="none" extrusionOk="0">
                <a:moveTo>
                  <a:pt x="0" y="314598"/>
                </a:moveTo>
                <a:cubicBezTo>
                  <a:pt x="5582" y="314984"/>
                  <a:pt x="6930" y="314144"/>
                  <a:pt x="11430" y="314598"/>
                </a:cubicBezTo>
                <a:cubicBezTo>
                  <a:pt x="4307" y="196831"/>
                  <a:pt x="23626" y="71664"/>
                  <a:pt x="11430" y="0"/>
                </a:cubicBezTo>
                <a:cubicBezTo>
                  <a:pt x="18895" y="644"/>
                  <a:pt x="25645" y="-46"/>
                  <a:pt x="34289" y="0"/>
                </a:cubicBezTo>
                <a:cubicBezTo>
                  <a:pt x="20727" y="157023"/>
                  <a:pt x="11142" y="249035"/>
                  <a:pt x="34289" y="314598"/>
                </a:cubicBezTo>
                <a:cubicBezTo>
                  <a:pt x="39357" y="315600"/>
                  <a:pt x="40521" y="314141"/>
                  <a:pt x="45719" y="314598"/>
                </a:cubicBezTo>
                <a:cubicBezTo>
                  <a:pt x="35162" y="322482"/>
                  <a:pt x="31534" y="330103"/>
                  <a:pt x="22860" y="337457"/>
                </a:cubicBezTo>
                <a:cubicBezTo>
                  <a:pt x="17403" y="333129"/>
                  <a:pt x="10773" y="325369"/>
                  <a:pt x="0" y="314598"/>
                </a:cubicBezTo>
                <a:close/>
              </a:path>
              <a:path w="45719" h="337457" stroke="0" extrusionOk="0">
                <a:moveTo>
                  <a:pt x="0" y="314598"/>
                </a:moveTo>
                <a:cubicBezTo>
                  <a:pt x="4327" y="314951"/>
                  <a:pt x="7859" y="314913"/>
                  <a:pt x="11430" y="314598"/>
                </a:cubicBezTo>
                <a:cubicBezTo>
                  <a:pt x="25614" y="215150"/>
                  <a:pt x="30936" y="39243"/>
                  <a:pt x="11430" y="0"/>
                </a:cubicBezTo>
                <a:cubicBezTo>
                  <a:pt x="19060" y="640"/>
                  <a:pt x="23097" y="734"/>
                  <a:pt x="34289" y="0"/>
                </a:cubicBezTo>
                <a:cubicBezTo>
                  <a:pt x="18786" y="129459"/>
                  <a:pt x="21198" y="274662"/>
                  <a:pt x="34289" y="314598"/>
                </a:cubicBezTo>
                <a:cubicBezTo>
                  <a:pt x="38870" y="315147"/>
                  <a:pt x="41811" y="314062"/>
                  <a:pt x="45719" y="314598"/>
                </a:cubicBezTo>
                <a:cubicBezTo>
                  <a:pt x="34125" y="322859"/>
                  <a:pt x="27818" y="335558"/>
                  <a:pt x="22860" y="337457"/>
                </a:cubicBezTo>
                <a:cubicBezTo>
                  <a:pt x="14812" y="331809"/>
                  <a:pt x="4287" y="318546"/>
                  <a:pt x="0" y="314598"/>
                </a:cubicBezTo>
                <a:close/>
              </a:path>
            </a:pathLst>
          </a:custGeom>
          <a:ln w="22225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D5438DD-8650-8D3B-723F-5AF6BB303E2C}"/>
              </a:ext>
            </a:extLst>
          </p:cNvPr>
          <p:cNvSpPr txBox="1"/>
          <p:nvPr/>
        </p:nvSpPr>
        <p:spPr>
          <a:xfrm>
            <a:off x="1208315" y="5068242"/>
            <a:ext cx="2560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Argumentation in eine Richtung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D871980-AD4B-CEEF-9AE1-873B857EA9D0}"/>
              </a:ext>
            </a:extLst>
          </p:cNvPr>
          <p:cNvSpPr txBox="1"/>
          <p:nvPr/>
        </p:nvSpPr>
        <p:spPr>
          <a:xfrm>
            <a:off x="5604070" y="5070881"/>
            <a:ext cx="14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lang="de-DE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Kontra</a:t>
            </a:r>
            <a:endParaRPr lang="de-D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VZ 209-30 Vorgeschriebene Fahrtrichtung geradeaus">
            <a:extLst>
              <a:ext uri="{FF2B5EF4-FFF2-40B4-BE49-F238E27FC236}">
                <a16:creationId xmlns:a16="http://schemas.microsoft.com/office/drawing/2014/main" id="{6E4469C1-E1FC-EF5E-03D1-DAFC1E2E0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97" y="5518619"/>
            <a:ext cx="761509" cy="76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erkehrszeichen Fahrtrichtung links/rechts | Schilder Klar">
            <a:extLst>
              <a:ext uri="{FF2B5EF4-FFF2-40B4-BE49-F238E27FC236}">
                <a16:creationId xmlns:a16="http://schemas.microsoft.com/office/drawing/2014/main" id="{E3232AE8-BF53-9D70-9B79-77A53F20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56" y="5532266"/>
            <a:ext cx="761509" cy="76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019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7" grpId="0" animBg="1"/>
      <p:bldP spid="28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7ec9deed2_0_328"/>
          <p:cNvSpPr txBox="1"/>
          <p:nvPr/>
        </p:nvSpPr>
        <p:spPr>
          <a:xfrm>
            <a:off x="6462712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12</a:t>
            </a:fld>
            <a:endParaRPr sz="2800" b="0" i="0" u="none" strike="noStrike" cap="non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Google Shape;268;gf8d11f86c1_0_128">
            <a:extLst>
              <a:ext uri="{FF2B5EF4-FFF2-40B4-BE49-F238E27FC236}">
                <a16:creationId xmlns:a16="http://schemas.microsoft.com/office/drawing/2014/main" id="{89DF5F7D-F30A-4102-A4A4-994512116EA3}"/>
              </a:ext>
            </a:extLst>
          </p:cNvPr>
          <p:cNvSpPr txBox="1"/>
          <p:nvPr/>
        </p:nvSpPr>
        <p:spPr>
          <a:xfrm>
            <a:off x="2764465" y="506136"/>
            <a:ext cx="585979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 dirty="0">
                <a:solidFill>
                  <a:srgbClr val="00206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Dialektische Erörterung </a:t>
            </a:r>
            <a:endParaRPr sz="3200" b="1" dirty="0">
              <a:solidFill>
                <a:srgbClr val="002060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B44079D-18DC-3DE2-3958-D052A72B9A33}"/>
              </a:ext>
            </a:extLst>
          </p:cNvPr>
          <p:cNvSpPr txBox="1"/>
          <p:nvPr/>
        </p:nvSpPr>
        <p:spPr>
          <a:xfrm>
            <a:off x="1074283" y="2305615"/>
            <a:ext cx="744582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Dialektische Erörterung (= </a:t>
            </a:r>
            <a:r>
              <a:rPr lang="de-DE" sz="2000" b="1" u="sng" dirty="0">
                <a:solidFill>
                  <a:srgbClr val="92D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Pro-</a:t>
            </a:r>
            <a:r>
              <a:rPr lang="de-DE" sz="20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und </a:t>
            </a:r>
            <a:r>
              <a:rPr lang="de-DE" sz="2000" b="1" u="sng" dirty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Kontra</a:t>
            </a:r>
            <a:r>
              <a:rPr lang="de-DE" sz="20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-Argumentation):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 dialektisch= in Gegensätzen denkend, gegensätzlich</a:t>
            </a:r>
          </a:p>
          <a:p>
            <a:endParaRPr lang="de-DE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 Rahmen einer dialektischen Erörterung werden 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unterschiedliche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Ansichten/Meinungen zu einem strittigen Sachverhalt 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gegenübergestellt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auf deren Grundlage ihr zu einem eigenen Fazit gelangt. </a:t>
            </a:r>
          </a:p>
        </p:txBody>
      </p:sp>
    </p:spTree>
    <p:extLst>
      <p:ext uri="{BB962C8B-B14F-4D97-AF65-F5344CB8AC3E}">
        <p14:creationId xmlns:p14="http://schemas.microsoft.com/office/powerpoint/2010/main" val="845165001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7ec9deed2_0_328"/>
          <p:cNvSpPr txBox="1"/>
          <p:nvPr/>
        </p:nvSpPr>
        <p:spPr>
          <a:xfrm>
            <a:off x="6462712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</a:t>
            </a:fld>
            <a:endParaRPr sz="2800" b="0" i="0" u="none" strike="noStrike" cap="non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Google Shape;268;gf8d11f86c1_0_128">
            <a:extLst>
              <a:ext uri="{FF2B5EF4-FFF2-40B4-BE49-F238E27FC236}">
                <a16:creationId xmlns:a16="http://schemas.microsoft.com/office/drawing/2014/main" id="{89DF5F7D-F30A-4102-A4A4-994512116EA3}"/>
              </a:ext>
            </a:extLst>
          </p:cNvPr>
          <p:cNvSpPr txBox="1"/>
          <p:nvPr/>
        </p:nvSpPr>
        <p:spPr>
          <a:xfrm>
            <a:off x="2764465" y="506136"/>
            <a:ext cx="585979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 dirty="0">
                <a:solidFill>
                  <a:srgbClr val="00206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Checkout- Blitzlicht</a:t>
            </a:r>
            <a:endParaRPr sz="3200" b="1" dirty="0">
              <a:solidFill>
                <a:srgbClr val="002060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6" name="Gewitterblitz 5">
            <a:extLst>
              <a:ext uri="{FF2B5EF4-FFF2-40B4-BE49-F238E27FC236}">
                <a16:creationId xmlns:a16="http://schemas.microsoft.com/office/drawing/2014/main" id="{260B76A7-49C9-29B6-7B38-09EBA07697E9}"/>
              </a:ext>
            </a:extLst>
          </p:cNvPr>
          <p:cNvSpPr/>
          <p:nvPr/>
        </p:nvSpPr>
        <p:spPr>
          <a:xfrm rot="21072928" flipH="1">
            <a:off x="7939217" y="478065"/>
            <a:ext cx="532985" cy="66837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B74DE04-5929-158B-A308-12A4665E9826}"/>
              </a:ext>
            </a:extLst>
          </p:cNvPr>
          <p:cNvSpPr txBox="1"/>
          <p:nvPr/>
        </p:nvSpPr>
        <p:spPr>
          <a:xfrm>
            <a:off x="2412868" y="2032022"/>
            <a:ext cx="5475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Das nehme ich heute mit….</a:t>
            </a:r>
          </a:p>
        </p:txBody>
      </p:sp>
      <p:pic>
        <p:nvPicPr>
          <p:cNvPr id="22" name="Grafik 21" descr="Person mit Idee Silhouette">
            <a:extLst>
              <a:ext uri="{FF2B5EF4-FFF2-40B4-BE49-F238E27FC236}">
                <a16:creationId xmlns:a16="http://schemas.microsoft.com/office/drawing/2014/main" id="{6026217C-688E-2697-982B-504D7E9F1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3230" y="3154641"/>
            <a:ext cx="2296236" cy="22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75191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untstifte in einem Bleistifthalter, der sich auf einem Holztisch befindet.">
            <a:extLst>
              <a:ext uri="{FF2B5EF4-FFF2-40B4-BE49-F238E27FC236}">
                <a16:creationId xmlns:a16="http://schemas.microsoft.com/office/drawing/2014/main" id="{2B283D43-C24D-9E27-B380-66F6FE4B2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3" r="-1" b="-1"/>
          <a:stretch/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5B292A-CF5D-E0D6-6060-D97496873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170" y="743447"/>
            <a:ext cx="3768619" cy="3692028"/>
          </a:xfrm>
          <a:noFill/>
        </p:spPr>
        <p:txBody>
          <a:bodyPr>
            <a:normAutofit/>
          </a:bodyPr>
          <a:lstStyle/>
          <a:p>
            <a:r>
              <a:rPr lang="de-DE" sz="5400" dirty="0"/>
              <a:t>Herzlich Willkommen </a:t>
            </a:r>
            <a:br>
              <a:rPr lang="de-DE" sz="5400" dirty="0"/>
            </a:br>
            <a:r>
              <a:rPr lang="de-DE" sz="4400" dirty="0"/>
              <a:t>21.06.2023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130481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6462712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15</a:t>
            </a:fld>
            <a:endParaRPr sz="16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Google Shape;64;g24757a9e39bb4dd0_2">
            <a:extLst>
              <a:ext uri="{FF2B5EF4-FFF2-40B4-BE49-F238E27FC236}">
                <a16:creationId xmlns:a16="http://schemas.microsoft.com/office/drawing/2014/main" id="{DB01D132-788E-4439-D4AA-EE199E4365CD}"/>
              </a:ext>
            </a:extLst>
          </p:cNvPr>
          <p:cNvSpPr txBox="1"/>
          <p:nvPr/>
        </p:nvSpPr>
        <p:spPr>
          <a:xfrm>
            <a:off x="2803872" y="256505"/>
            <a:ext cx="6166021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Wiederholung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-</a:t>
            </a:r>
            <a:r>
              <a:rPr lang="de-DE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Was haben wir letzte Woche gemacht?-</a:t>
            </a:r>
            <a:endParaRPr lang="de-DE" sz="4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A9C3F38-18A6-1FD1-96F6-0328DAEBF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402860"/>
              </p:ext>
            </p:extLst>
          </p:nvPr>
        </p:nvGraphicFramePr>
        <p:xfrm>
          <a:off x="1524000" y="17924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67878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6462712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16</a:t>
            </a:fld>
            <a:endParaRPr sz="16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Grafik 9" descr="Ein Bild, das Muster, Pixel, Design enthält.&#10;&#10;Automatisch generierte Beschreibung">
            <a:extLst>
              <a:ext uri="{FF2B5EF4-FFF2-40B4-BE49-F238E27FC236}">
                <a16:creationId xmlns:a16="http://schemas.microsoft.com/office/drawing/2014/main" id="{15D93EF8-E8BF-E704-5F15-2EEB58E34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53" y="3735658"/>
            <a:ext cx="2517077" cy="2517077"/>
          </a:xfrm>
          <a:prstGeom prst="rect">
            <a:avLst/>
          </a:prstGeom>
        </p:spPr>
      </p:pic>
      <p:sp>
        <p:nvSpPr>
          <p:cNvPr id="12" name="Google Shape;64;g24757a9e39bb4dd0_2">
            <a:extLst>
              <a:ext uri="{FF2B5EF4-FFF2-40B4-BE49-F238E27FC236}">
                <a16:creationId xmlns:a16="http://schemas.microsoft.com/office/drawing/2014/main" id="{DB01D132-788E-4439-D4AA-EE199E4365CD}"/>
              </a:ext>
            </a:extLst>
          </p:cNvPr>
          <p:cNvSpPr txBox="1"/>
          <p:nvPr/>
        </p:nvSpPr>
        <p:spPr>
          <a:xfrm>
            <a:off x="4053378" y="417488"/>
            <a:ext cx="431845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Wiederholungsquiz</a:t>
            </a:r>
            <a:endParaRPr lang="de-DE" sz="4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5C6DFCC-4BEE-DAB9-6DD0-D1385FC3E3CC}"/>
              </a:ext>
            </a:extLst>
          </p:cNvPr>
          <p:cNvSpPr txBox="1"/>
          <p:nvPr/>
        </p:nvSpPr>
        <p:spPr>
          <a:xfrm>
            <a:off x="4474311" y="4746742"/>
            <a:ext cx="30171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Code:  66682376 </a:t>
            </a:r>
            <a:endParaRPr lang="de-DE" sz="32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F2E2622-9404-AC1C-A9B6-AB1438D5D64D}"/>
              </a:ext>
            </a:extLst>
          </p:cNvPr>
          <p:cNvSpPr txBox="1"/>
          <p:nvPr/>
        </p:nvSpPr>
        <p:spPr>
          <a:xfrm>
            <a:off x="4843285" y="4110413"/>
            <a:ext cx="20871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www.kahoot.it</a:t>
            </a:r>
            <a:endParaRPr lang="de-DE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What is a Kahoot Quiz and how does it work? — Hyett Education">
            <a:extLst>
              <a:ext uri="{FF2B5EF4-FFF2-40B4-BE49-F238E27FC236}">
                <a16:creationId xmlns:a16="http://schemas.microsoft.com/office/drawing/2014/main" id="{7D5128DB-87A0-11B7-F894-37BDB99C6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595282"/>
            <a:ext cx="37973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7601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7ec9deed2_0_328"/>
          <p:cNvSpPr txBox="1"/>
          <p:nvPr/>
        </p:nvSpPr>
        <p:spPr>
          <a:xfrm>
            <a:off x="6462712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17</a:t>
            </a:fld>
            <a:endParaRPr sz="2800" b="0" i="0" u="none" strike="noStrike" cap="non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Google Shape;268;gf8d11f86c1_0_128">
            <a:extLst>
              <a:ext uri="{FF2B5EF4-FFF2-40B4-BE49-F238E27FC236}">
                <a16:creationId xmlns:a16="http://schemas.microsoft.com/office/drawing/2014/main" id="{89DF5F7D-F30A-4102-A4A4-994512116EA3}"/>
              </a:ext>
            </a:extLst>
          </p:cNvPr>
          <p:cNvSpPr txBox="1"/>
          <p:nvPr/>
        </p:nvSpPr>
        <p:spPr>
          <a:xfrm>
            <a:off x="2764465" y="506136"/>
            <a:ext cx="585979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 dirty="0">
                <a:solidFill>
                  <a:srgbClr val="00206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Dialektische Erörterung </a:t>
            </a:r>
            <a:endParaRPr sz="3200" b="1" dirty="0">
              <a:solidFill>
                <a:srgbClr val="002060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B44079D-18DC-3DE2-3958-D052A72B9A33}"/>
              </a:ext>
            </a:extLst>
          </p:cNvPr>
          <p:cNvSpPr txBox="1"/>
          <p:nvPr/>
        </p:nvSpPr>
        <p:spPr>
          <a:xfrm>
            <a:off x="1074283" y="2305615"/>
            <a:ext cx="744582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Dialektische Erörterung (= </a:t>
            </a:r>
            <a:r>
              <a:rPr lang="de-DE" sz="2000" b="1" u="sng" dirty="0">
                <a:solidFill>
                  <a:srgbClr val="92D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Pro-</a:t>
            </a:r>
            <a:r>
              <a:rPr lang="de-DE" sz="20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und </a:t>
            </a:r>
            <a:r>
              <a:rPr lang="de-DE" sz="2000" b="1" u="sng" dirty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Kontra</a:t>
            </a:r>
            <a:r>
              <a:rPr lang="de-DE" sz="20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-Argumentation):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 dialektisch= in Gegensätzen denkend, gegensätzlich</a:t>
            </a:r>
          </a:p>
          <a:p>
            <a:endParaRPr lang="de-DE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 Rahmen einer dialektischen Erörterung werden 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unterschiedliche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Ansichten/Meinungen zu einem strittigen Sachverhalt 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gegenübergestellt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auf deren Grundlage ihr zu einem eigenen Fazit gelangt. </a:t>
            </a:r>
          </a:p>
        </p:txBody>
      </p:sp>
    </p:spTree>
    <p:extLst>
      <p:ext uri="{BB962C8B-B14F-4D97-AF65-F5344CB8AC3E}">
        <p14:creationId xmlns:p14="http://schemas.microsoft.com/office/powerpoint/2010/main" val="1924740051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7ec9deed2_0_328"/>
          <p:cNvSpPr txBox="1"/>
          <p:nvPr/>
        </p:nvSpPr>
        <p:spPr>
          <a:xfrm>
            <a:off x="6462712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18</a:t>
            </a:fld>
            <a:endParaRPr sz="2800" b="0" i="0" u="none" strike="noStrike" cap="non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B44079D-18DC-3DE2-3958-D052A72B9A33}"/>
              </a:ext>
            </a:extLst>
          </p:cNvPr>
          <p:cNvSpPr txBox="1"/>
          <p:nvPr/>
        </p:nvSpPr>
        <p:spPr>
          <a:xfrm>
            <a:off x="3061779" y="600379"/>
            <a:ext cx="5859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Aufbau einer dialektischen Erörterung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FDD4F7BC-6C70-1FF1-A68E-1AC0A79ED9C6}"/>
              </a:ext>
            </a:extLst>
          </p:cNvPr>
          <p:cNvSpPr/>
          <p:nvPr/>
        </p:nvSpPr>
        <p:spPr>
          <a:xfrm>
            <a:off x="1186248" y="1645095"/>
            <a:ext cx="2333238" cy="593124"/>
          </a:xfrm>
          <a:prstGeom prst="roundRect">
            <a:avLst/>
          </a:prstGeom>
          <a:ln w="60325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Sanduhr- Prinzip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A05953-10C3-9F3E-4E93-4BDE43F8C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1975" y="2311143"/>
            <a:ext cx="3246742" cy="4154325"/>
          </a:xfrm>
          <a:prstGeom prst="rect">
            <a:avLst/>
          </a:prstGeom>
        </p:spPr>
      </p:pic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9093648E-FF19-1D4B-0146-5AD55706DE66}"/>
              </a:ext>
            </a:extLst>
          </p:cNvPr>
          <p:cNvSpPr/>
          <p:nvPr/>
        </p:nvSpPr>
        <p:spPr>
          <a:xfrm>
            <a:off x="5502889" y="1645095"/>
            <a:ext cx="2813207" cy="593124"/>
          </a:xfrm>
          <a:prstGeom prst="roundRect">
            <a:avLst/>
          </a:prstGeom>
          <a:ln w="60325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Reißverschluss- Prinzip</a:t>
            </a:r>
          </a:p>
          <a:p>
            <a:pPr algn="ctr"/>
            <a:r>
              <a:rPr lang="de-DE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bzw. Ping- Pong- Prinzip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DA7B0DC-027F-C0A9-B6AE-E00B849E1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31143" y="2685573"/>
            <a:ext cx="3589038" cy="33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42476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7ec9deed2_0_328"/>
          <p:cNvSpPr txBox="1"/>
          <p:nvPr/>
        </p:nvSpPr>
        <p:spPr>
          <a:xfrm>
            <a:off x="6462712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19</a:t>
            </a:fld>
            <a:endParaRPr sz="2800" b="0" i="0" u="none" strike="noStrike" cap="non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B44079D-18DC-3DE2-3958-D052A72B9A33}"/>
              </a:ext>
            </a:extLst>
          </p:cNvPr>
          <p:cNvSpPr txBox="1"/>
          <p:nvPr/>
        </p:nvSpPr>
        <p:spPr>
          <a:xfrm>
            <a:off x="3840263" y="495867"/>
            <a:ext cx="403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Das Sanduhr-Prinzip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A05953-10C3-9F3E-4E93-4BDE43F8C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29879" y="1503043"/>
            <a:ext cx="3797539" cy="485909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D2658D9-53A6-455D-36C1-62FABB5C9E8B}"/>
              </a:ext>
            </a:extLst>
          </p:cNvPr>
          <p:cNvSpPr/>
          <p:nvPr/>
        </p:nvSpPr>
        <p:spPr>
          <a:xfrm>
            <a:off x="290947" y="3696213"/>
            <a:ext cx="1383957" cy="27184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Hauptteil</a:t>
            </a:r>
            <a:endParaRPr lang="de-DE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65A041C8-AE56-6FC1-C440-4790D6E6E2B7}"/>
              </a:ext>
            </a:extLst>
          </p:cNvPr>
          <p:cNvSpPr/>
          <p:nvPr/>
        </p:nvSpPr>
        <p:spPr>
          <a:xfrm>
            <a:off x="1939178" y="1646858"/>
            <a:ext cx="126124" cy="2718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212CD134-159D-2FE2-6A04-02DAE8858F1A}"/>
              </a:ext>
            </a:extLst>
          </p:cNvPr>
          <p:cNvSpPr/>
          <p:nvPr/>
        </p:nvSpPr>
        <p:spPr>
          <a:xfrm>
            <a:off x="1781512" y="2054630"/>
            <a:ext cx="425669" cy="35958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eschweifte Klammer links 16">
            <a:extLst>
              <a:ext uri="{FF2B5EF4-FFF2-40B4-BE49-F238E27FC236}">
                <a16:creationId xmlns:a16="http://schemas.microsoft.com/office/drawing/2014/main" id="{77B55DAC-18ED-A473-B07E-6BDBBD6D1AFC}"/>
              </a:ext>
            </a:extLst>
          </p:cNvPr>
          <p:cNvSpPr/>
          <p:nvPr/>
        </p:nvSpPr>
        <p:spPr>
          <a:xfrm>
            <a:off x="1899757" y="5751430"/>
            <a:ext cx="212835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AA67BE60-266D-C384-AA0E-EAEE10E14AF9}"/>
              </a:ext>
            </a:extLst>
          </p:cNvPr>
          <p:cNvSpPr/>
          <p:nvPr/>
        </p:nvSpPr>
        <p:spPr>
          <a:xfrm>
            <a:off x="6358059" y="2051590"/>
            <a:ext cx="2331060" cy="3651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These, die ihr nicht vertretet</a:t>
            </a: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D656DF2B-D152-F7C4-B1E6-58AE657068E9}"/>
              </a:ext>
            </a:extLst>
          </p:cNvPr>
          <p:cNvSpPr/>
          <p:nvPr/>
        </p:nvSpPr>
        <p:spPr>
          <a:xfrm>
            <a:off x="316182" y="5875638"/>
            <a:ext cx="1383957" cy="27184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Schluss</a:t>
            </a:r>
            <a:endParaRPr lang="de-DE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F7518AE3-C3D1-C4F0-BF50-B5393E105681}"/>
              </a:ext>
            </a:extLst>
          </p:cNvPr>
          <p:cNvSpPr/>
          <p:nvPr/>
        </p:nvSpPr>
        <p:spPr>
          <a:xfrm>
            <a:off x="316183" y="1628540"/>
            <a:ext cx="1383957" cy="27184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Einleitung</a:t>
            </a: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A3F2538C-58EC-67F5-0884-477F281DCC79}"/>
              </a:ext>
            </a:extLst>
          </p:cNvPr>
          <p:cNvSpPr/>
          <p:nvPr/>
        </p:nvSpPr>
        <p:spPr>
          <a:xfrm>
            <a:off x="6584023" y="2581014"/>
            <a:ext cx="1717291" cy="36510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starkes Argument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EFCE3588-E634-FC72-62EA-4923A1D7E2AF}"/>
              </a:ext>
            </a:extLst>
          </p:cNvPr>
          <p:cNvCxnSpPr>
            <a:cxnSpLocks/>
          </p:cNvCxnSpPr>
          <p:nvPr/>
        </p:nvCxnSpPr>
        <p:spPr>
          <a:xfrm flipH="1" flipV="1">
            <a:off x="4745421" y="2500814"/>
            <a:ext cx="1717291" cy="216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694C4328-BAE9-7EEC-A08D-D316240BCC83}"/>
              </a:ext>
            </a:extLst>
          </p:cNvPr>
          <p:cNvSpPr/>
          <p:nvPr/>
        </p:nvSpPr>
        <p:spPr>
          <a:xfrm>
            <a:off x="6536725" y="3035341"/>
            <a:ext cx="1873025" cy="39365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schwaches  Argument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24607F5C-CF8C-8150-6E7F-ABDCE0821B06}"/>
              </a:ext>
            </a:extLst>
          </p:cNvPr>
          <p:cNvCxnSpPr/>
          <p:nvPr/>
        </p:nvCxnSpPr>
        <p:spPr>
          <a:xfrm flipH="1">
            <a:off x="4745421" y="3247697"/>
            <a:ext cx="154957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FEB2334A-366A-2EE5-33ED-F0F368016E1D}"/>
              </a:ext>
            </a:extLst>
          </p:cNvPr>
          <p:cNvSpPr/>
          <p:nvPr/>
        </p:nvSpPr>
        <p:spPr>
          <a:xfrm>
            <a:off x="6358059" y="4015875"/>
            <a:ext cx="2331060" cy="3651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These, die ihr vertretet</a:t>
            </a:r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D0643BBF-D0AB-045D-7CB4-52FE10725B7C}"/>
              </a:ext>
            </a:extLst>
          </p:cNvPr>
          <p:cNvSpPr/>
          <p:nvPr/>
        </p:nvSpPr>
        <p:spPr>
          <a:xfrm>
            <a:off x="6610295" y="4543584"/>
            <a:ext cx="1873025" cy="39365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schwaches  Argument</a:t>
            </a:r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BB709B04-F457-7966-2CAF-DE8AA6231E72}"/>
              </a:ext>
            </a:extLst>
          </p:cNvPr>
          <p:cNvSpPr/>
          <p:nvPr/>
        </p:nvSpPr>
        <p:spPr>
          <a:xfrm>
            <a:off x="6626061" y="5079620"/>
            <a:ext cx="1873025" cy="39365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starkes Argument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5EB7B317-2432-4107-DB22-C2A09FE8F641}"/>
              </a:ext>
            </a:extLst>
          </p:cNvPr>
          <p:cNvCxnSpPr/>
          <p:nvPr/>
        </p:nvCxnSpPr>
        <p:spPr>
          <a:xfrm flipH="1" flipV="1">
            <a:off x="4745421" y="4284921"/>
            <a:ext cx="1791304" cy="45549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68731D4E-9E3C-B8CF-32BA-AD6D0FBB6D3C}"/>
              </a:ext>
            </a:extLst>
          </p:cNvPr>
          <p:cNvCxnSpPr/>
          <p:nvPr/>
        </p:nvCxnSpPr>
        <p:spPr>
          <a:xfrm flipH="1" flipV="1">
            <a:off x="4901609" y="5226908"/>
            <a:ext cx="1561103" cy="1280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71637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5B292A-CF5D-E0D6-6060-D97496873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60" y="602163"/>
            <a:ext cx="818223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 err="1">
                <a:latin typeface="+mj-lt"/>
                <a:ea typeface="+mj-ea"/>
                <a:cs typeface="+mj-cs"/>
              </a:rPr>
              <a:t>Wer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sind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wir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7560" y="1850683"/>
            <a:ext cx="2468880" cy="18288"/>
          </a:xfrm>
          <a:custGeom>
            <a:avLst/>
            <a:gdLst>
              <a:gd name="connsiteX0" fmla="*/ 0 w 2468880"/>
              <a:gd name="connsiteY0" fmla="*/ 0 h 18288"/>
              <a:gd name="connsiteX1" fmla="*/ 592531 w 2468880"/>
              <a:gd name="connsiteY1" fmla="*/ 0 h 18288"/>
              <a:gd name="connsiteX2" fmla="*/ 1160374 w 2468880"/>
              <a:gd name="connsiteY2" fmla="*/ 0 h 18288"/>
              <a:gd name="connsiteX3" fmla="*/ 1728216 w 2468880"/>
              <a:gd name="connsiteY3" fmla="*/ 0 h 18288"/>
              <a:gd name="connsiteX4" fmla="*/ 2468880 w 2468880"/>
              <a:gd name="connsiteY4" fmla="*/ 0 h 18288"/>
              <a:gd name="connsiteX5" fmla="*/ 2468880 w 2468880"/>
              <a:gd name="connsiteY5" fmla="*/ 18288 h 18288"/>
              <a:gd name="connsiteX6" fmla="*/ 1802282 w 2468880"/>
              <a:gd name="connsiteY6" fmla="*/ 18288 h 18288"/>
              <a:gd name="connsiteX7" fmla="*/ 1209751 w 2468880"/>
              <a:gd name="connsiteY7" fmla="*/ 18288 h 18288"/>
              <a:gd name="connsiteX8" fmla="*/ 641909 w 2468880"/>
              <a:gd name="connsiteY8" fmla="*/ 18288 h 18288"/>
              <a:gd name="connsiteX9" fmla="*/ 0 w 2468880"/>
              <a:gd name="connsiteY9" fmla="*/ 18288 h 18288"/>
              <a:gd name="connsiteX10" fmla="*/ 0 w 2468880"/>
              <a:gd name="connsiteY10" fmla="*/ 0 h 18288"/>
              <a:gd name="connsiteX0" fmla="*/ 0 w 2468880"/>
              <a:gd name="connsiteY0" fmla="*/ 0 h 18288"/>
              <a:gd name="connsiteX1" fmla="*/ 567842 w 2468880"/>
              <a:gd name="connsiteY1" fmla="*/ 0 h 18288"/>
              <a:gd name="connsiteX2" fmla="*/ 1234440 w 2468880"/>
              <a:gd name="connsiteY2" fmla="*/ 0 h 18288"/>
              <a:gd name="connsiteX3" fmla="*/ 1777594 w 2468880"/>
              <a:gd name="connsiteY3" fmla="*/ 0 h 18288"/>
              <a:gd name="connsiteX4" fmla="*/ 2468880 w 2468880"/>
              <a:gd name="connsiteY4" fmla="*/ 0 h 18288"/>
              <a:gd name="connsiteX5" fmla="*/ 2468880 w 2468880"/>
              <a:gd name="connsiteY5" fmla="*/ 18288 h 18288"/>
              <a:gd name="connsiteX6" fmla="*/ 1876349 w 2468880"/>
              <a:gd name="connsiteY6" fmla="*/ 18288 h 18288"/>
              <a:gd name="connsiteX7" fmla="*/ 1209751 w 2468880"/>
              <a:gd name="connsiteY7" fmla="*/ 18288 h 18288"/>
              <a:gd name="connsiteX8" fmla="*/ 617220 w 2468880"/>
              <a:gd name="connsiteY8" fmla="*/ 18288 h 18288"/>
              <a:gd name="connsiteX9" fmla="*/ 0 w 2468880"/>
              <a:gd name="connsiteY9" fmla="*/ 18288 h 18288"/>
              <a:gd name="connsiteX10" fmla="*/ 0 w 246888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18288" fill="none" extrusionOk="0">
                <a:moveTo>
                  <a:pt x="0" y="0"/>
                </a:moveTo>
                <a:cubicBezTo>
                  <a:pt x="172691" y="-12357"/>
                  <a:pt x="387089" y="31321"/>
                  <a:pt x="592531" y="0"/>
                </a:cubicBezTo>
                <a:cubicBezTo>
                  <a:pt x="767979" y="-23244"/>
                  <a:pt x="871733" y="8472"/>
                  <a:pt x="1160374" y="0"/>
                </a:cubicBezTo>
                <a:cubicBezTo>
                  <a:pt x="1449601" y="-3911"/>
                  <a:pt x="1607266" y="19376"/>
                  <a:pt x="1728216" y="0"/>
                </a:cubicBezTo>
                <a:cubicBezTo>
                  <a:pt x="1818829" y="-58888"/>
                  <a:pt x="2275430" y="-9413"/>
                  <a:pt x="2468880" y="0"/>
                </a:cubicBezTo>
                <a:cubicBezTo>
                  <a:pt x="2467145" y="5314"/>
                  <a:pt x="2470816" y="12013"/>
                  <a:pt x="2468880" y="18288"/>
                </a:cubicBezTo>
                <a:cubicBezTo>
                  <a:pt x="2232442" y="-3319"/>
                  <a:pt x="2078773" y="23053"/>
                  <a:pt x="1802282" y="18288"/>
                </a:cubicBezTo>
                <a:cubicBezTo>
                  <a:pt x="1540683" y="32618"/>
                  <a:pt x="1384233" y="17358"/>
                  <a:pt x="1209751" y="18288"/>
                </a:cubicBezTo>
                <a:cubicBezTo>
                  <a:pt x="1038679" y="-28357"/>
                  <a:pt x="820616" y="4958"/>
                  <a:pt x="641909" y="18288"/>
                </a:cubicBezTo>
                <a:cubicBezTo>
                  <a:pt x="423595" y="12488"/>
                  <a:pt x="155068" y="41456"/>
                  <a:pt x="0" y="18288"/>
                </a:cubicBezTo>
                <a:cubicBezTo>
                  <a:pt x="898" y="13406"/>
                  <a:pt x="19" y="4120"/>
                  <a:pt x="0" y="0"/>
                </a:cubicBezTo>
                <a:close/>
              </a:path>
              <a:path w="2468880" h="18288" stroke="0" extrusionOk="0">
                <a:moveTo>
                  <a:pt x="0" y="0"/>
                </a:moveTo>
                <a:cubicBezTo>
                  <a:pt x="201127" y="34474"/>
                  <a:pt x="321325" y="11273"/>
                  <a:pt x="567842" y="0"/>
                </a:cubicBezTo>
                <a:cubicBezTo>
                  <a:pt x="816255" y="-37660"/>
                  <a:pt x="940209" y="-838"/>
                  <a:pt x="1234440" y="0"/>
                </a:cubicBezTo>
                <a:cubicBezTo>
                  <a:pt x="1509789" y="16874"/>
                  <a:pt x="1664509" y="5689"/>
                  <a:pt x="1777594" y="0"/>
                </a:cubicBezTo>
                <a:cubicBezTo>
                  <a:pt x="1845726" y="-6548"/>
                  <a:pt x="2193196" y="19370"/>
                  <a:pt x="2468880" y="0"/>
                </a:cubicBezTo>
                <a:cubicBezTo>
                  <a:pt x="2468174" y="8377"/>
                  <a:pt x="2470272" y="13210"/>
                  <a:pt x="2468880" y="18288"/>
                </a:cubicBezTo>
                <a:cubicBezTo>
                  <a:pt x="2271382" y="44380"/>
                  <a:pt x="1978656" y="31741"/>
                  <a:pt x="1876349" y="18288"/>
                </a:cubicBezTo>
                <a:cubicBezTo>
                  <a:pt x="1751977" y="-6016"/>
                  <a:pt x="1388067" y="3222"/>
                  <a:pt x="1209751" y="18288"/>
                </a:cubicBezTo>
                <a:cubicBezTo>
                  <a:pt x="1065802" y="31061"/>
                  <a:pt x="753821" y="-1004"/>
                  <a:pt x="617220" y="18288"/>
                </a:cubicBezTo>
                <a:cubicBezTo>
                  <a:pt x="481425" y="28412"/>
                  <a:pt x="248319" y="-391"/>
                  <a:pt x="0" y="18288"/>
                </a:cubicBezTo>
                <a:cubicBezTo>
                  <a:pt x="-445" y="10205"/>
                  <a:pt x="-140" y="6087"/>
                  <a:pt x="0" y="0"/>
                </a:cubicBezTo>
                <a:close/>
              </a:path>
              <a:path w="2468880" h="18288" fill="none" stroke="0" extrusionOk="0">
                <a:moveTo>
                  <a:pt x="0" y="0"/>
                </a:moveTo>
                <a:cubicBezTo>
                  <a:pt x="191987" y="-31891"/>
                  <a:pt x="414837" y="25678"/>
                  <a:pt x="592531" y="0"/>
                </a:cubicBezTo>
                <a:cubicBezTo>
                  <a:pt x="785000" y="-43603"/>
                  <a:pt x="868560" y="12415"/>
                  <a:pt x="1160374" y="0"/>
                </a:cubicBezTo>
                <a:cubicBezTo>
                  <a:pt x="1441409" y="-18672"/>
                  <a:pt x="1600372" y="47113"/>
                  <a:pt x="1728216" y="0"/>
                </a:cubicBezTo>
                <a:cubicBezTo>
                  <a:pt x="1847110" y="23792"/>
                  <a:pt x="2233557" y="23802"/>
                  <a:pt x="2468880" y="0"/>
                </a:cubicBezTo>
                <a:cubicBezTo>
                  <a:pt x="2467752" y="4917"/>
                  <a:pt x="2468978" y="13565"/>
                  <a:pt x="2468880" y="18288"/>
                </a:cubicBezTo>
                <a:cubicBezTo>
                  <a:pt x="2265563" y="-17971"/>
                  <a:pt x="2033349" y="16262"/>
                  <a:pt x="1802282" y="18288"/>
                </a:cubicBezTo>
                <a:cubicBezTo>
                  <a:pt x="1512355" y="31573"/>
                  <a:pt x="1367809" y="29302"/>
                  <a:pt x="1209751" y="18288"/>
                </a:cubicBezTo>
                <a:cubicBezTo>
                  <a:pt x="1060405" y="26129"/>
                  <a:pt x="875661" y="10838"/>
                  <a:pt x="641909" y="18288"/>
                </a:cubicBezTo>
                <a:cubicBezTo>
                  <a:pt x="461670" y="14581"/>
                  <a:pt x="162829" y="18463"/>
                  <a:pt x="0" y="18288"/>
                </a:cubicBezTo>
                <a:cubicBezTo>
                  <a:pt x="913" y="12991"/>
                  <a:pt x="-1021" y="455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468880"/>
                      <a:gd name="connsiteY0" fmla="*/ 0 h 18288"/>
                      <a:gd name="connsiteX1" fmla="*/ 592531 w 2468880"/>
                      <a:gd name="connsiteY1" fmla="*/ 0 h 18288"/>
                      <a:gd name="connsiteX2" fmla="*/ 1160374 w 2468880"/>
                      <a:gd name="connsiteY2" fmla="*/ 0 h 18288"/>
                      <a:gd name="connsiteX3" fmla="*/ 1728216 w 2468880"/>
                      <a:gd name="connsiteY3" fmla="*/ 0 h 18288"/>
                      <a:gd name="connsiteX4" fmla="*/ 2468880 w 2468880"/>
                      <a:gd name="connsiteY4" fmla="*/ 0 h 18288"/>
                      <a:gd name="connsiteX5" fmla="*/ 2468880 w 2468880"/>
                      <a:gd name="connsiteY5" fmla="*/ 18288 h 18288"/>
                      <a:gd name="connsiteX6" fmla="*/ 1802282 w 2468880"/>
                      <a:gd name="connsiteY6" fmla="*/ 18288 h 18288"/>
                      <a:gd name="connsiteX7" fmla="*/ 1209751 w 2468880"/>
                      <a:gd name="connsiteY7" fmla="*/ 18288 h 18288"/>
                      <a:gd name="connsiteX8" fmla="*/ 641909 w 2468880"/>
                      <a:gd name="connsiteY8" fmla="*/ 18288 h 18288"/>
                      <a:gd name="connsiteX9" fmla="*/ 0 w 2468880"/>
                      <a:gd name="connsiteY9" fmla="*/ 18288 h 18288"/>
                      <a:gd name="connsiteX10" fmla="*/ 0 w 246888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68880" h="18288" fill="none" extrusionOk="0">
                        <a:moveTo>
                          <a:pt x="0" y="0"/>
                        </a:moveTo>
                        <a:cubicBezTo>
                          <a:pt x="171523" y="-1510"/>
                          <a:pt x="416079" y="20036"/>
                          <a:pt x="592531" y="0"/>
                        </a:cubicBezTo>
                        <a:cubicBezTo>
                          <a:pt x="768983" y="-20036"/>
                          <a:pt x="878305" y="13110"/>
                          <a:pt x="1160374" y="0"/>
                        </a:cubicBezTo>
                        <a:cubicBezTo>
                          <a:pt x="1442443" y="-13110"/>
                          <a:pt x="1612108" y="24695"/>
                          <a:pt x="1728216" y="0"/>
                        </a:cubicBezTo>
                        <a:cubicBezTo>
                          <a:pt x="1844324" y="-24695"/>
                          <a:pt x="2271040" y="20667"/>
                          <a:pt x="2468880" y="0"/>
                        </a:cubicBezTo>
                        <a:cubicBezTo>
                          <a:pt x="2468302" y="4771"/>
                          <a:pt x="2469633" y="12323"/>
                          <a:pt x="2468880" y="18288"/>
                        </a:cubicBezTo>
                        <a:cubicBezTo>
                          <a:pt x="2229297" y="-14659"/>
                          <a:pt x="2066775" y="30253"/>
                          <a:pt x="1802282" y="18288"/>
                        </a:cubicBezTo>
                        <a:cubicBezTo>
                          <a:pt x="1537789" y="6323"/>
                          <a:pt x="1379930" y="22266"/>
                          <a:pt x="1209751" y="18288"/>
                        </a:cubicBezTo>
                        <a:cubicBezTo>
                          <a:pt x="1039572" y="14310"/>
                          <a:pt x="837025" y="12850"/>
                          <a:pt x="641909" y="18288"/>
                        </a:cubicBezTo>
                        <a:cubicBezTo>
                          <a:pt x="446793" y="23726"/>
                          <a:pt x="170561" y="18472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468880" h="18288" stroke="0" extrusionOk="0">
                        <a:moveTo>
                          <a:pt x="0" y="0"/>
                        </a:moveTo>
                        <a:cubicBezTo>
                          <a:pt x="190931" y="24910"/>
                          <a:pt x="333688" y="11559"/>
                          <a:pt x="567842" y="0"/>
                        </a:cubicBezTo>
                        <a:cubicBezTo>
                          <a:pt x="801996" y="-11559"/>
                          <a:pt x="939971" y="-5677"/>
                          <a:pt x="1234440" y="0"/>
                        </a:cubicBezTo>
                        <a:cubicBezTo>
                          <a:pt x="1528909" y="5677"/>
                          <a:pt x="1658539" y="5184"/>
                          <a:pt x="1777594" y="0"/>
                        </a:cubicBezTo>
                        <a:cubicBezTo>
                          <a:pt x="1896649" y="-5184"/>
                          <a:pt x="2186164" y="23915"/>
                          <a:pt x="2468880" y="0"/>
                        </a:cubicBezTo>
                        <a:cubicBezTo>
                          <a:pt x="2468266" y="8857"/>
                          <a:pt x="2469384" y="13619"/>
                          <a:pt x="2468880" y="18288"/>
                        </a:cubicBezTo>
                        <a:cubicBezTo>
                          <a:pt x="2271330" y="36599"/>
                          <a:pt x="2001027" y="31554"/>
                          <a:pt x="1876349" y="18288"/>
                        </a:cubicBezTo>
                        <a:cubicBezTo>
                          <a:pt x="1751671" y="5022"/>
                          <a:pt x="1364652" y="15063"/>
                          <a:pt x="1209751" y="18288"/>
                        </a:cubicBezTo>
                        <a:cubicBezTo>
                          <a:pt x="1054850" y="21513"/>
                          <a:pt x="748438" y="20074"/>
                          <a:pt x="617220" y="18288"/>
                        </a:cubicBezTo>
                        <a:cubicBezTo>
                          <a:pt x="486002" y="16502"/>
                          <a:pt x="237432" y="27200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draußen, Kleidung, Himmel, Gras enthält.&#10;&#10;Automatisch generierte Beschreibung">
            <a:extLst>
              <a:ext uri="{FF2B5EF4-FFF2-40B4-BE49-F238E27FC236}">
                <a16:creationId xmlns:a16="http://schemas.microsoft.com/office/drawing/2014/main" id="{526D5F07-BEA1-056B-6E5C-54B8D750E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1" r="9297" b="2536"/>
          <a:stretch/>
        </p:blipFill>
        <p:spPr>
          <a:xfrm>
            <a:off x="1303211" y="2082988"/>
            <a:ext cx="3023460" cy="4306993"/>
          </a:xfrm>
          <a:prstGeom prst="rect">
            <a:avLst/>
          </a:prstGeom>
        </p:spPr>
      </p:pic>
      <p:pic>
        <p:nvPicPr>
          <p:cNvPr id="10" name="Grafik 9" descr="Ein Bild, das draußen, Himmel, Senf, Gemüse enthält.&#10;&#10;Automatisch generierte Beschreibung">
            <a:extLst>
              <a:ext uri="{FF2B5EF4-FFF2-40B4-BE49-F238E27FC236}">
                <a16:creationId xmlns:a16="http://schemas.microsoft.com/office/drawing/2014/main" id="{757ABEA3-4F21-DCE7-7A28-FC63FD10F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96" t="12533" b="10638"/>
          <a:stretch/>
        </p:blipFill>
        <p:spPr>
          <a:xfrm rot="5400000">
            <a:off x="4104347" y="2814524"/>
            <a:ext cx="4325280" cy="2854711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2BA8587-F793-FEB1-47B2-F1CBDEB845AB}"/>
              </a:ext>
            </a:extLst>
          </p:cNvPr>
          <p:cNvSpPr txBox="1"/>
          <p:nvPr/>
        </p:nvSpPr>
        <p:spPr>
          <a:xfrm>
            <a:off x="7766018" y="5698597"/>
            <a:ext cx="1460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8C7A9CB-627A-20CC-AC9A-81531E1809F5}"/>
              </a:ext>
            </a:extLst>
          </p:cNvPr>
          <p:cNvSpPr txBox="1"/>
          <p:nvPr/>
        </p:nvSpPr>
        <p:spPr>
          <a:xfrm flipH="1">
            <a:off x="45764" y="5707890"/>
            <a:ext cx="1582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Julia</a:t>
            </a:r>
          </a:p>
        </p:txBody>
      </p:sp>
    </p:spTree>
    <p:extLst>
      <p:ext uri="{BB962C8B-B14F-4D97-AF65-F5344CB8AC3E}">
        <p14:creationId xmlns:p14="http://schemas.microsoft.com/office/powerpoint/2010/main" val="1794484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g24757a9e39bb4dd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601" y="1156837"/>
            <a:ext cx="7213115" cy="48237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4757a9e39bb4dd0_2"/>
          <p:cNvSpPr txBox="1">
            <a:spLocks noGrp="1"/>
          </p:cNvSpPr>
          <p:nvPr>
            <p:ph type="sldNum" idx="12"/>
          </p:nvPr>
        </p:nvSpPr>
        <p:spPr>
          <a:xfrm>
            <a:off x="6462712" y="6492875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de-DE" sz="1600">
                <a:solidFill>
                  <a:schemeClr val="bg1"/>
                </a:solidFill>
              </a:rPr>
              <a:t>20</a:t>
            </a:fld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56" name="Google Shape;56;g24757a9e39bb4dd0_2"/>
          <p:cNvSpPr txBox="1"/>
          <p:nvPr/>
        </p:nvSpPr>
        <p:spPr>
          <a:xfrm>
            <a:off x="2451924" y="3086766"/>
            <a:ext cx="1468251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Hintergrundwissen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Was wissen wir?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Was werden wir lernen?</a:t>
            </a:r>
            <a:endParaRPr sz="12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57" name="Google Shape;57;g24757a9e39bb4dd0_2"/>
          <p:cNvSpPr txBox="1"/>
          <p:nvPr/>
        </p:nvSpPr>
        <p:spPr>
          <a:xfrm>
            <a:off x="5970044" y="2339631"/>
            <a:ext cx="1171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Modellieren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Wie schreiben wir eine Erörterung?</a:t>
            </a:r>
            <a:endParaRPr sz="12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58" name="Google Shape;58;g24757a9e39bb4dd0_2"/>
          <p:cNvSpPr txBox="1"/>
          <p:nvPr/>
        </p:nvSpPr>
        <p:spPr>
          <a:xfrm>
            <a:off x="4325608" y="2786699"/>
            <a:ext cx="1287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Diskutieren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Was müssten wir beachten?</a:t>
            </a:r>
            <a:endParaRPr sz="12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59" name="Google Shape;59;g24757a9e39bb4dd0_2"/>
          <p:cNvSpPr txBox="1"/>
          <p:nvPr/>
        </p:nvSpPr>
        <p:spPr>
          <a:xfrm>
            <a:off x="4503107" y="3782054"/>
            <a:ext cx="124357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Memorieren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chemeClr val="tx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Wie schreiben wir selbstständig eine Erörterung?</a:t>
            </a:r>
            <a:endParaRPr sz="1200" dirty="0">
              <a:solidFill>
                <a:schemeClr val="tx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60" name="Google Shape;60;g24757a9e39bb4dd0_2"/>
          <p:cNvSpPr txBox="1"/>
          <p:nvPr/>
        </p:nvSpPr>
        <p:spPr>
          <a:xfrm>
            <a:off x="5396961" y="5409142"/>
            <a:ext cx="19938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Unterstützen</a:t>
            </a:r>
          </a:p>
          <a:p>
            <a:r>
              <a:rPr lang="de-DE" sz="1200" dirty="0">
                <a:solidFill>
                  <a:schemeClr val="tx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Wie überarbeiten wir eine Erörterung?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9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Google Shape;61;g24757a9e39bb4dd0_2"/>
          <p:cNvSpPr txBox="1"/>
          <p:nvPr/>
        </p:nvSpPr>
        <p:spPr>
          <a:xfrm>
            <a:off x="6504268" y="1758415"/>
            <a:ext cx="167413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Üben</a:t>
            </a:r>
          </a:p>
        </p:txBody>
      </p:sp>
      <p:sp>
        <p:nvSpPr>
          <p:cNvPr id="62" name="Google Shape;62;g24757a9e39bb4dd0_2"/>
          <p:cNvSpPr txBox="1"/>
          <p:nvPr/>
        </p:nvSpPr>
        <p:spPr>
          <a:xfrm>
            <a:off x="7176459" y="1878117"/>
            <a:ext cx="57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Ziel</a:t>
            </a:r>
            <a:endParaRPr dirty="0">
              <a:solidFill>
                <a:srgbClr val="98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g24757a9e39bb4dd0_2"/>
          <p:cNvSpPr txBox="1"/>
          <p:nvPr/>
        </p:nvSpPr>
        <p:spPr>
          <a:xfrm>
            <a:off x="1188080" y="4429850"/>
            <a:ext cx="8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Start</a:t>
            </a:r>
            <a:endParaRPr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g24757a9e39bb4dd0_2"/>
          <p:cNvSpPr txBox="1"/>
          <p:nvPr/>
        </p:nvSpPr>
        <p:spPr>
          <a:xfrm>
            <a:off x="2462073" y="303573"/>
            <a:ext cx="605803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Wir gehen den Weg gemeinsam, aber jeder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geht ihn in seinem eigenen Tempo!</a:t>
            </a:r>
            <a:r>
              <a:rPr lang="de-DE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endParaRPr lang="de-DE" sz="2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98987F8-82D7-4EEA-AFDA-C1F8FF517432}"/>
              </a:ext>
            </a:extLst>
          </p:cNvPr>
          <p:cNvSpPr/>
          <p:nvPr/>
        </p:nvSpPr>
        <p:spPr>
          <a:xfrm>
            <a:off x="5613508" y="2278317"/>
            <a:ext cx="1751000" cy="11506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/>
        </p:nvSpPr>
        <p:spPr>
          <a:xfrm>
            <a:off x="6462712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8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2004180" y="2045101"/>
            <a:ext cx="5895219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de-DE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268;gf8d11f86c1_0_128">
            <a:extLst>
              <a:ext uri="{FF2B5EF4-FFF2-40B4-BE49-F238E27FC236}">
                <a16:creationId xmlns:a16="http://schemas.microsoft.com/office/drawing/2014/main" id="{3CFF12B5-CE8F-4F0D-92E4-26E45DFCB561}"/>
              </a:ext>
            </a:extLst>
          </p:cNvPr>
          <p:cNvSpPr txBox="1"/>
          <p:nvPr/>
        </p:nvSpPr>
        <p:spPr>
          <a:xfrm>
            <a:off x="2990881" y="628054"/>
            <a:ext cx="694366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dirty="0">
                <a:solidFill>
                  <a:srgbClr val="00206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Modelling-Phase</a:t>
            </a:r>
            <a:endParaRPr sz="3600" b="1" dirty="0">
              <a:solidFill>
                <a:srgbClr val="002060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B03EEDB-292A-4566-94E5-DFB1604C7E10}"/>
              </a:ext>
            </a:extLst>
          </p:cNvPr>
          <p:cNvSpPr txBox="1"/>
          <p:nvPr/>
        </p:nvSpPr>
        <p:spPr>
          <a:xfrm>
            <a:off x="758156" y="1601643"/>
            <a:ext cx="7627688" cy="2464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Wie fängt man am Besten an eine Erörterung zu schreiben?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Dazu kann ein Schreibplan hilfreich sein: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Wir werden euch im Folgenden einen Aufbau eines Schreibplans zeigen: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 descr="Lehrer mit einfarbiger Füllung">
            <a:extLst>
              <a:ext uri="{FF2B5EF4-FFF2-40B4-BE49-F238E27FC236}">
                <a16:creationId xmlns:a16="http://schemas.microsoft.com/office/drawing/2014/main" id="{E99B29A7-5918-43E2-8B09-E9D096DE9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7012" y="4314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13941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/>
        </p:nvSpPr>
        <p:spPr>
          <a:xfrm>
            <a:off x="6462712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8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2004180" y="2045101"/>
            <a:ext cx="5895219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de-DE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268;gf8d11f86c1_0_128">
            <a:extLst>
              <a:ext uri="{FF2B5EF4-FFF2-40B4-BE49-F238E27FC236}">
                <a16:creationId xmlns:a16="http://schemas.microsoft.com/office/drawing/2014/main" id="{3CFF12B5-CE8F-4F0D-92E4-26E45DFCB561}"/>
              </a:ext>
            </a:extLst>
          </p:cNvPr>
          <p:cNvSpPr txBox="1"/>
          <p:nvPr/>
        </p:nvSpPr>
        <p:spPr>
          <a:xfrm>
            <a:off x="2807564" y="471614"/>
            <a:ext cx="576571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Erstellung eines Schreibplans</a:t>
            </a:r>
            <a:endParaRPr sz="2800" b="1" dirty="0">
              <a:solidFill>
                <a:srgbClr val="002060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pic>
        <p:nvPicPr>
          <p:cNvPr id="2" name="Grafik 1" descr="Prüfliste mit einfarbiger Füllung">
            <a:extLst>
              <a:ext uri="{FF2B5EF4-FFF2-40B4-BE49-F238E27FC236}">
                <a16:creationId xmlns:a16="http://schemas.microsoft.com/office/drawing/2014/main" id="{889A2276-CE70-6E04-F1F7-D4B7CFCA5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5665" y="1322408"/>
            <a:ext cx="1217294" cy="11752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58D7AE5-0299-E85A-E23C-B56F1C8BC5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</a:blip>
          <a:srcRect l="9299" t="7296" b="2170"/>
          <a:stretch/>
        </p:blipFill>
        <p:spPr>
          <a:xfrm>
            <a:off x="1994982" y="1403498"/>
            <a:ext cx="3607367" cy="508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7062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/>
        </p:nvSpPr>
        <p:spPr>
          <a:xfrm>
            <a:off x="6462712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8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776178" y="2466756"/>
            <a:ext cx="7123222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e-DE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Aufgabe</a:t>
            </a:r>
            <a:r>
              <a:rPr lang="de-DE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</a:t>
            </a:r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Schaut euch in Einzelarbeit eure bereits erstellte Erörterung an und füllt den Schreibplan aus. </a:t>
            </a: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solidFill>
                  <a:schemeClr val="bg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Habt ihr eine These und Gegenthese? Habt ihr genügend Argumente in eurer Erörterung? Sind diese Argumente gestützt durch belege bzw. Beispiele?</a:t>
            </a:r>
            <a:endParaRPr sz="1800" dirty="0">
              <a:solidFill>
                <a:schemeClr val="bg2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0" name="Google Shape;268;gf8d11f86c1_0_128">
            <a:extLst>
              <a:ext uri="{FF2B5EF4-FFF2-40B4-BE49-F238E27FC236}">
                <a16:creationId xmlns:a16="http://schemas.microsoft.com/office/drawing/2014/main" id="{3CFF12B5-CE8F-4F0D-92E4-26E45DFCB561}"/>
              </a:ext>
            </a:extLst>
          </p:cNvPr>
          <p:cNvSpPr txBox="1"/>
          <p:nvPr/>
        </p:nvSpPr>
        <p:spPr>
          <a:xfrm>
            <a:off x="2990881" y="628054"/>
            <a:ext cx="694366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dirty="0">
                <a:solidFill>
                  <a:srgbClr val="00206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Schreibplan erstellen</a:t>
            </a:r>
            <a:endParaRPr sz="3600" b="1" dirty="0">
              <a:solidFill>
                <a:srgbClr val="002060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pic>
        <p:nvPicPr>
          <p:cNvPr id="4" name="Google Shape;130;p11">
            <a:extLst>
              <a:ext uri="{FF2B5EF4-FFF2-40B4-BE49-F238E27FC236}">
                <a16:creationId xmlns:a16="http://schemas.microsoft.com/office/drawing/2014/main" id="{FE583B38-522B-B45B-6606-07566E63C2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0509" t="19282" r="19696" b="25811"/>
          <a:stretch/>
        </p:blipFill>
        <p:spPr>
          <a:xfrm>
            <a:off x="6749654" y="1932770"/>
            <a:ext cx="533647" cy="5339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BEF65CC-41A1-CDF9-D9ED-DAF77B57715B}"/>
              </a:ext>
            </a:extLst>
          </p:cNvPr>
          <p:cNvSpPr txBox="1"/>
          <p:nvPr/>
        </p:nvSpPr>
        <p:spPr>
          <a:xfrm>
            <a:off x="7329267" y="2004842"/>
            <a:ext cx="1190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Minuten</a:t>
            </a:r>
          </a:p>
        </p:txBody>
      </p:sp>
    </p:spTree>
    <p:extLst>
      <p:ext uri="{BB962C8B-B14F-4D97-AF65-F5344CB8AC3E}">
        <p14:creationId xmlns:p14="http://schemas.microsoft.com/office/powerpoint/2010/main" val="216928296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/>
        </p:nvSpPr>
        <p:spPr>
          <a:xfrm>
            <a:off x="6462712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8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640836" y="1459867"/>
            <a:ext cx="8187854" cy="229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de-DE" sz="1800" b="1" dirty="0">
                <a:solidFill>
                  <a:srgbClr val="3184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für Überleitungen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wegen; deshalb; infolgedessen; eine Folge davon ist; das hat die Auswirkung, dass…; das liegt daran; ein weiteres Argument dafür ist…; allerdings; unter Umständen; dazu kommt noch, dass…; weiterhin; außerdem; ferner; zusätzlich; noch ein; noch ein weiteres; darüber hinaus; ebenso; wie sich schon aus dem zuletzt genannten Argument ergibt; wenn man das zuletzt Gesagte bedenkt; im Zusammenhang mit; ähnlich wie / anders als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Google Shape;268;gf8d11f86c1_0_128">
            <a:extLst>
              <a:ext uri="{FF2B5EF4-FFF2-40B4-BE49-F238E27FC236}">
                <a16:creationId xmlns:a16="http://schemas.microsoft.com/office/drawing/2014/main" id="{3CFF12B5-CE8F-4F0D-92E4-26E45DFCB561}"/>
              </a:ext>
            </a:extLst>
          </p:cNvPr>
          <p:cNvSpPr txBox="1"/>
          <p:nvPr/>
        </p:nvSpPr>
        <p:spPr>
          <a:xfrm>
            <a:off x="2807564" y="471614"/>
            <a:ext cx="576571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Formulierungshilfen</a:t>
            </a:r>
            <a:endParaRPr sz="2800" b="1" dirty="0">
              <a:solidFill>
                <a:srgbClr val="002060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01BC3C-01D8-49F9-F965-9CCBADFB8CC1}"/>
              </a:ext>
            </a:extLst>
          </p:cNvPr>
          <p:cNvSpPr txBox="1"/>
          <p:nvPr/>
        </p:nvSpPr>
        <p:spPr>
          <a:xfrm>
            <a:off x="623888" y="3793794"/>
            <a:ext cx="8062912" cy="2667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1" dirty="0">
                <a:solidFill>
                  <a:srgbClr val="31849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Formulierungshilfen bei Steigerungen oder Gegensätzen</a:t>
            </a:r>
          </a:p>
          <a:p>
            <a:pPr algn="ctr"/>
            <a:endParaRPr lang="de-DE" sz="1800" b="1" dirty="0">
              <a:solidFill>
                <a:srgbClr val="31849B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noch bedeutender; weitaus schwieriger; schwerer wiegt; bedenklicher ist; klarer erkennbar ist Folgendes; überzeugender erscheint mir; vielleicht von etwas mehr / weniger Gewicht als die zuvor aufgeführten Gründe; aber dennoch von Bedeutung ist …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während bisher; kommen wir nun; war bisher die Rede von …; soll jetzt; es gibt noch andere Gesichtspunkte; im Gegensatz dazu </a:t>
            </a:r>
            <a:r>
              <a:rPr lang="de-DE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67324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/>
        </p:nvSpPr>
        <p:spPr>
          <a:xfrm>
            <a:off x="6462712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8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68;gf8d11f86c1_0_128">
            <a:extLst>
              <a:ext uri="{FF2B5EF4-FFF2-40B4-BE49-F238E27FC236}">
                <a16:creationId xmlns:a16="http://schemas.microsoft.com/office/drawing/2014/main" id="{3CFF12B5-CE8F-4F0D-92E4-26E45DFCB561}"/>
              </a:ext>
            </a:extLst>
          </p:cNvPr>
          <p:cNvSpPr txBox="1"/>
          <p:nvPr/>
        </p:nvSpPr>
        <p:spPr>
          <a:xfrm>
            <a:off x="2807564" y="471614"/>
            <a:ext cx="576571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206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Abfolge nochmal im Überblick</a:t>
            </a:r>
            <a:endParaRPr sz="2800" b="1" dirty="0">
              <a:solidFill>
                <a:srgbClr val="002060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pic>
        <p:nvPicPr>
          <p:cNvPr id="2" name="Bild 2" descr="Argumentationskette">
            <a:extLst>
              <a:ext uri="{FF2B5EF4-FFF2-40B4-BE49-F238E27FC236}">
                <a16:creationId xmlns:a16="http://schemas.microsoft.com/office/drawing/2014/main" id="{9F05B9DE-8863-3407-913A-2A976B3FC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96" y="1844567"/>
            <a:ext cx="7210309" cy="3547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50958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g24757a9e39bb4dd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601" y="1156837"/>
            <a:ext cx="7213115" cy="48237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4757a9e39bb4dd0_2"/>
          <p:cNvSpPr txBox="1">
            <a:spLocks noGrp="1"/>
          </p:cNvSpPr>
          <p:nvPr>
            <p:ph type="sldNum" idx="12"/>
          </p:nvPr>
        </p:nvSpPr>
        <p:spPr>
          <a:xfrm>
            <a:off x="6462712" y="6492875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de-DE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fld>
            <a:endParaRPr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Google Shape;54;g24757a9e39bb4dd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76" y="5764900"/>
            <a:ext cx="891725" cy="7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24757a9e39bb4dd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5207" y="5979600"/>
            <a:ext cx="2152925" cy="298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24757a9e39bb4dd0_2"/>
          <p:cNvSpPr txBox="1"/>
          <p:nvPr/>
        </p:nvSpPr>
        <p:spPr>
          <a:xfrm>
            <a:off x="2451924" y="3086766"/>
            <a:ext cx="1468251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Hintergrundwissen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Was wissen wir?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Was werden wir lernen?</a:t>
            </a:r>
            <a:endParaRPr sz="12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57" name="Google Shape;57;g24757a9e39bb4dd0_2"/>
          <p:cNvSpPr txBox="1"/>
          <p:nvPr/>
        </p:nvSpPr>
        <p:spPr>
          <a:xfrm>
            <a:off x="5970044" y="2339631"/>
            <a:ext cx="1171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Modellieren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Wie schreiben wir eine Erörterung?</a:t>
            </a:r>
            <a:endParaRPr sz="12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58" name="Google Shape;58;g24757a9e39bb4dd0_2"/>
          <p:cNvSpPr txBox="1"/>
          <p:nvPr/>
        </p:nvSpPr>
        <p:spPr>
          <a:xfrm>
            <a:off x="4325608" y="2786699"/>
            <a:ext cx="1287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Diskutieren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Was müssten wir beachten?</a:t>
            </a:r>
            <a:endParaRPr sz="12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59" name="Google Shape;59;g24757a9e39bb4dd0_2"/>
          <p:cNvSpPr txBox="1"/>
          <p:nvPr/>
        </p:nvSpPr>
        <p:spPr>
          <a:xfrm>
            <a:off x="4503107" y="3782054"/>
            <a:ext cx="124357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Memorieren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chemeClr val="tx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Wie schreiben wir selbstständig eine Erörterung?</a:t>
            </a:r>
            <a:endParaRPr sz="1200" dirty="0">
              <a:solidFill>
                <a:schemeClr val="tx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60" name="Google Shape;60;g24757a9e39bb4dd0_2"/>
          <p:cNvSpPr txBox="1"/>
          <p:nvPr/>
        </p:nvSpPr>
        <p:spPr>
          <a:xfrm>
            <a:off x="5396961" y="5409142"/>
            <a:ext cx="19938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Unterstützen</a:t>
            </a:r>
          </a:p>
          <a:p>
            <a:r>
              <a:rPr lang="de-DE" sz="1200" dirty="0">
                <a:solidFill>
                  <a:schemeClr val="tx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Wie überarbeiten wir eine Erörterung?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9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Google Shape;61;g24757a9e39bb4dd0_2"/>
          <p:cNvSpPr txBox="1"/>
          <p:nvPr/>
        </p:nvSpPr>
        <p:spPr>
          <a:xfrm>
            <a:off x="6504268" y="1758415"/>
            <a:ext cx="167413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Üben</a:t>
            </a:r>
          </a:p>
        </p:txBody>
      </p:sp>
      <p:sp>
        <p:nvSpPr>
          <p:cNvPr id="62" name="Google Shape;62;g24757a9e39bb4dd0_2"/>
          <p:cNvSpPr txBox="1"/>
          <p:nvPr/>
        </p:nvSpPr>
        <p:spPr>
          <a:xfrm>
            <a:off x="7176459" y="1878117"/>
            <a:ext cx="57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Ziel</a:t>
            </a:r>
            <a:endParaRPr dirty="0">
              <a:solidFill>
                <a:srgbClr val="98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g24757a9e39bb4dd0_2"/>
          <p:cNvSpPr txBox="1"/>
          <p:nvPr/>
        </p:nvSpPr>
        <p:spPr>
          <a:xfrm>
            <a:off x="1188080" y="4429850"/>
            <a:ext cx="8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Start</a:t>
            </a:r>
            <a:endParaRPr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g24757a9e39bb4dd0_2"/>
          <p:cNvSpPr txBox="1"/>
          <p:nvPr/>
        </p:nvSpPr>
        <p:spPr>
          <a:xfrm>
            <a:off x="2462073" y="303573"/>
            <a:ext cx="605803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Wir gehen den Weg gemeinsam, aber jeder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geht ihn in seinem eigenen Tempo!</a:t>
            </a:r>
            <a:r>
              <a:rPr lang="de-DE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endParaRPr lang="de-DE" sz="2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98987F8-82D7-4EEA-AFDA-C1F8FF517432}"/>
              </a:ext>
            </a:extLst>
          </p:cNvPr>
          <p:cNvSpPr/>
          <p:nvPr/>
        </p:nvSpPr>
        <p:spPr>
          <a:xfrm>
            <a:off x="4907051" y="4830050"/>
            <a:ext cx="2483710" cy="16152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7ec9deed2_0_328"/>
          <p:cNvSpPr txBox="1"/>
          <p:nvPr/>
        </p:nvSpPr>
        <p:spPr>
          <a:xfrm>
            <a:off x="6462712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27</a:t>
            </a:fld>
            <a:endParaRPr sz="2800" b="0" i="0" u="none" strike="noStrike" cap="non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Google Shape;268;gf8d11f86c1_0_128">
            <a:extLst>
              <a:ext uri="{FF2B5EF4-FFF2-40B4-BE49-F238E27FC236}">
                <a16:creationId xmlns:a16="http://schemas.microsoft.com/office/drawing/2014/main" id="{89DF5F7D-F30A-4102-A4A4-994512116EA3}"/>
              </a:ext>
            </a:extLst>
          </p:cNvPr>
          <p:cNvSpPr txBox="1"/>
          <p:nvPr/>
        </p:nvSpPr>
        <p:spPr>
          <a:xfrm>
            <a:off x="2455282" y="600370"/>
            <a:ext cx="647522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>
                <a:solidFill>
                  <a:srgbClr val="00206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Erörterung beenden und überprüfen </a:t>
            </a:r>
            <a:endParaRPr sz="3200" b="1" dirty="0">
              <a:solidFill>
                <a:srgbClr val="002060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D889F7B-3A3E-4560-9B82-E93FF0623C70}"/>
              </a:ext>
            </a:extLst>
          </p:cNvPr>
          <p:cNvSpPr txBox="1"/>
          <p:nvPr/>
        </p:nvSpPr>
        <p:spPr>
          <a:xfrm>
            <a:off x="512948" y="1937276"/>
            <a:ext cx="72679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Überarbeitet  eure dialektischen Erörterungen in Einzelarbeit.</a:t>
            </a: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Sucht euch </a:t>
            </a:r>
            <a:r>
              <a:rPr lang="de-DE" sz="20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eine:n</a:t>
            </a:r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Mitschüler:in</a:t>
            </a:r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und tauscht eure Erörterungen aus:</a:t>
            </a: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Überprüft den erhaltenen Text anhand eurer Checkliste.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Notiert eure Fragen und Anmerkungen zum jeweiligen Text und gebt </a:t>
            </a:r>
            <a:r>
              <a:rPr lang="de-DE" sz="20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eurem:r</a:t>
            </a:r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Partner:in</a:t>
            </a:r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anschließend ein </a:t>
            </a:r>
            <a:r>
              <a:rPr lang="de-DE" sz="2000" u="sng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persönliches</a:t>
            </a:r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Feedback zur Erörterung. </a:t>
            </a:r>
          </a:p>
          <a:p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6" name="Grafik 15" descr="Uhr mit einfarbiger Füllung">
            <a:extLst>
              <a:ext uri="{FF2B5EF4-FFF2-40B4-BE49-F238E27FC236}">
                <a16:creationId xmlns:a16="http://schemas.microsoft.com/office/drawing/2014/main" id="{B78C00CE-EE1E-4D98-942A-F3389A3EA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9736" y="3458717"/>
            <a:ext cx="759286" cy="55396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8686C69-839B-4CEA-AB7E-E3642E9D7643}"/>
              </a:ext>
            </a:extLst>
          </p:cNvPr>
          <p:cNvSpPr txBox="1"/>
          <p:nvPr/>
        </p:nvSpPr>
        <p:spPr>
          <a:xfrm>
            <a:off x="8049022" y="3566423"/>
            <a:ext cx="46357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15 min</a:t>
            </a:r>
          </a:p>
        </p:txBody>
      </p:sp>
      <p:pic>
        <p:nvPicPr>
          <p:cNvPr id="8" name="Grafik 7" descr="Skizze mit einfarbiger Füllung">
            <a:extLst>
              <a:ext uri="{FF2B5EF4-FFF2-40B4-BE49-F238E27FC236}">
                <a16:creationId xmlns:a16="http://schemas.microsoft.com/office/drawing/2014/main" id="{C4828E36-7396-4335-8AD6-961AF121A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96218" y="1442849"/>
            <a:ext cx="629121" cy="565071"/>
          </a:xfrm>
          <a:prstGeom prst="rect">
            <a:avLst/>
          </a:prstGeom>
        </p:spPr>
      </p:pic>
      <p:pic>
        <p:nvPicPr>
          <p:cNvPr id="13" name="Grafik 12" descr="Klemmbrett abgehakt mit einfarbiger Füllung">
            <a:extLst>
              <a:ext uri="{FF2B5EF4-FFF2-40B4-BE49-F238E27FC236}">
                <a16:creationId xmlns:a16="http://schemas.microsoft.com/office/drawing/2014/main" id="{D5EF709A-F381-4602-A7D6-981C17D3D4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51910" y="4859529"/>
            <a:ext cx="790041" cy="79004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11AECCC-C679-B78E-D4D5-6D5C4F2B863C}"/>
              </a:ext>
            </a:extLst>
          </p:cNvPr>
          <p:cNvSpPr txBox="1"/>
          <p:nvPr/>
        </p:nvSpPr>
        <p:spPr>
          <a:xfrm>
            <a:off x="8049022" y="200437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min</a:t>
            </a:r>
          </a:p>
        </p:txBody>
      </p:sp>
      <p:pic>
        <p:nvPicPr>
          <p:cNvPr id="6" name="Grafik 5" descr="Uhr mit einfarbiger Füllung">
            <a:extLst>
              <a:ext uri="{FF2B5EF4-FFF2-40B4-BE49-F238E27FC236}">
                <a16:creationId xmlns:a16="http://schemas.microsoft.com/office/drawing/2014/main" id="{5325AF73-F59A-A0C3-142D-192C39AF2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7432" y="1910762"/>
            <a:ext cx="759286" cy="5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32836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untstifte in einem Bleistifthalter, der sich auf einem Holztisch befindet.">
            <a:extLst>
              <a:ext uri="{FF2B5EF4-FFF2-40B4-BE49-F238E27FC236}">
                <a16:creationId xmlns:a16="http://schemas.microsoft.com/office/drawing/2014/main" id="{2B283D43-C24D-9E27-B380-66F6FE4B2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3" r="-1" b="-1"/>
          <a:stretch/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5B292A-CF5D-E0D6-6060-D97496873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170" y="743447"/>
            <a:ext cx="4110078" cy="3692028"/>
          </a:xfrm>
          <a:noFill/>
        </p:spPr>
        <p:txBody>
          <a:bodyPr>
            <a:normAutofit/>
          </a:bodyPr>
          <a:lstStyle/>
          <a:p>
            <a:r>
              <a:rPr lang="de-DE" sz="5400" dirty="0"/>
              <a:t>Vielen Dank !</a:t>
            </a:r>
          </a:p>
        </p:txBody>
      </p:sp>
    </p:spTree>
    <p:extLst>
      <p:ext uri="{BB962C8B-B14F-4D97-AF65-F5344CB8AC3E}">
        <p14:creationId xmlns:p14="http://schemas.microsoft.com/office/powerpoint/2010/main" val="1023948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7ec9deed2_0_328"/>
          <p:cNvSpPr txBox="1"/>
          <p:nvPr/>
        </p:nvSpPr>
        <p:spPr>
          <a:xfrm>
            <a:off x="6462712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29</a:t>
            </a:fld>
            <a:endParaRPr sz="2800" b="0" i="0" u="none" strike="noStrike" cap="non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B74DE04-5929-158B-A308-12A4665E9826}"/>
              </a:ext>
            </a:extLst>
          </p:cNvPr>
          <p:cNvSpPr txBox="1"/>
          <p:nvPr/>
        </p:nvSpPr>
        <p:spPr>
          <a:xfrm>
            <a:off x="1904828" y="2317972"/>
            <a:ext cx="585979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Power Point entnommen und modifiziert von „Fair Debattieren und Erörtern“ bereitgestellt auf </a:t>
            </a:r>
            <a:r>
              <a:rPr lang="de-DE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open.up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von Frau Prof. Dr. </a:t>
            </a:r>
            <a:r>
              <a:rPr lang="de-DE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Giera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und Team</a:t>
            </a:r>
          </a:p>
          <a:p>
            <a:endParaRPr lang="de-DE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de-DE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https://openup.uni-potsdam.de/course/view.php?id=215 (letzter Zugriff: 14.06.2023, 16:25 Uhr)</a:t>
            </a:r>
          </a:p>
        </p:txBody>
      </p:sp>
      <p:sp>
        <p:nvSpPr>
          <p:cNvPr id="2" name="Google Shape;268;gf8d11f86c1_0_128">
            <a:extLst>
              <a:ext uri="{FF2B5EF4-FFF2-40B4-BE49-F238E27FC236}">
                <a16:creationId xmlns:a16="http://schemas.microsoft.com/office/drawing/2014/main" id="{44A19531-7358-B35D-AA05-8A2DE4FA8201}"/>
              </a:ext>
            </a:extLst>
          </p:cNvPr>
          <p:cNvSpPr txBox="1"/>
          <p:nvPr/>
        </p:nvSpPr>
        <p:spPr>
          <a:xfrm>
            <a:off x="2764465" y="506136"/>
            <a:ext cx="585979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 dirty="0">
                <a:solidFill>
                  <a:srgbClr val="00206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Hinweis</a:t>
            </a:r>
            <a:endParaRPr sz="3200" b="1" dirty="0">
              <a:solidFill>
                <a:srgbClr val="002060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18475390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5B292A-CF5D-E0D6-6060-D97496873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753" y="640080"/>
            <a:ext cx="280051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n-US" sz="4700" kern="1200">
                <a:latin typeface="+mj-lt"/>
                <a:ea typeface="+mj-ea"/>
                <a:cs typeface="+mj-cs"/>
              </a:rPr>
            </a:br>
            <a:r>
              <a:rPr lang="en-US" sz="4700" kern="1200">
                <a:latin typeface="+mj-lt"/>
                <a:ea typeface="+mj-ea"/>
                <a:cs typeface="+mj-cs"/>
              </a:rPr>
              <a:t>Universität Potsdam</a:t>
            </a:r>
            <a:br>
              <a:rPr lang="en-US" sz="4700" kern="1200">
                <a:latin typeface="+mj-lt"/>
                <a:ea typeface="+mj-ea"/>
                <a:cs typeface="+mj-cs"/>
              </a:rPr>
            </a:br>
            <a:endParaRPr lang="en-US" sz="4700" kern="1200">
              <a:latin typeface="+mj-lt"/>
              <a:ea typeface="+mj-ea"/>
              <a:cs typeface="+mj-cs"/>
            </a:endParaRPr>
          </a:p>
        </p:txBody>
      </p:sp>
      <p:sp>
        <p:nvSpPr>
          <p:cNvPr id="8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Wolke, draußen, Himmel, Gebäude enthält.&#10;&#10;Automatisch generierte Beschreibung">
            <a:extLst>
              <a:ext uri="{FF2B5EF4-FFF2-40B4-BE49-F238E27FC236}">
                <a16:creationId xmlns:a16="http://schemas.microsoft.com/office/drawing/2014/main" id="{D42359D7-836C-6008-1548-8C8C197DC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277" r="30490" b="-2"/>
          <a:stretch/>
        </p:blipFill>
        <p:spPr>
          <a:xfrm>
            <a:off x="4548626" y="274767"/>
            <a:ext cx="4516174" cy="600337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259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6462712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</a:t>
            </a:fld>
            <a:endParaRPr sz="16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Grafik 5" descr="Ein Bild, das Grafiken, Farbigkeit, Screenshot, Grafikdesign enthält.&#10;&#10;Automatisch generierte Beschreibung">
            <a:extLst>
              <a:ext uri="{FF2B5EF4-FFF2-40B4-BE49-F238E27FC236}">
                <a16:creationId xmlns:a16="http://schemas.microsoft.com/office/drawing/2014/main" id="{208C011E-F4FF-ED45-B9C6-ABCE4B0E4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67511" y="1544136"/>
            <a:ext cx="2208097" cy="2208097"/>
          </a:xfrm>
          <a:prstGeom prst="rect">
            <a:avLst/>
          </a:prstGeom>
        </p:spPr>
      </p:pic>
      <p:pic>
        <p:nvPicPr>
          <p:cNvPr id="10" name="Grafik 9" descr="Ein Bild, das Muster, Pixel, Design enthält.&#10;&#10;Automatisch generierte Beschreibung">
            <a:extLst>
              <a:ext uri="{FF2B5EF4-FFF2-40B4-BE49-F238E27FC236}">
                <a16:creationId xmlns:a16="http://schemas.microsoft.com/office/drawing/2014/main" id="{15D93EF8-E8BF-E704-5F15-2EEB58E34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53" y="3735658"/>
            <a:ext cx="2517077" cy="2517077"/>
          </a:xfrm>
          <a:prstGeom prst="rect">
            <a:avLst/>
          </a:prstGeom>
        </p:spPr>
      </p:pic>
      <p:sp>
        <p:nvSpPr>
          <p:cNvPr id="12" name="Google Shape;64;g24757a9e39bb4dd0_2">
            <a:extLst>
              <a:ext uri="{FF2B5EF4-FFF2-40B4-BE49-F238E27FC236}">
                <a16:creationId xmlns:a16="http://schemas.microsoft.com/office/drawing/2014/main" id="{DB01D132-788E-4439-D4AA-EE199E4365CD}"/>
              </a:ext>
            </a:extLst>
          </p:cNvPr>
          <p:cNvSpPr txBox="1"/>
          <p:nvPr/>
        </p:nvSpPr>
        <p:spPr>
          <a:xfrm>
            <a:off x="4201663" y="417488"/>
            <a:ext cx="237755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Warm- </a:t>
            </a:r>
            <a:r>
              <a:rPr lang="de-DE" sz="40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up</a:t>
            </a:r>
            <a:endParaRPr lang="de-DE" sz="4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5C6DFCC-4BEE-DAB9-6DD0-D1385FC3E3CC}"/>
              </a:ext>
            </a:extLst>
          </p:cNvPr>
          <p:cNvSpPr txBox="1"/>
          <p:nvPr/>
        </p:nvSpPr>
        <p:spPr>
          <a:xfrm>
            <a:off x="4474311" y="4746742"/>
            <a:ext cx="30171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Code: 11 83 82 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F2E2622-9404-AC1C-A9B6-AB1438D5D64D}"/>
              </a:ext>
            </a:extLst>
          </p:cNvPr>
          <p:cNvSpPr txBox="1"/>
          <p:nvPr/>
        </p:nvSpPr>
        <p:spPr>
          <a:xfrm>
            <a:off x="4843285" y="4110413"/>
            <a:ext cx="20871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www.menti.com</a:t>
            </a:r>
            <a:endParaRPr lang="de-DE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g24757a9e39bb4dd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601" y="1156837"/>
            <a:ext cx="7213115" cy="48237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4757a9e39bb4dd0_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de-DE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Google Shape;56;g24757a9e39bb4dd0_2"/>
          <p:cNvSpPr txBox="1"/>
          <p:nvPr/>
        </p:nvSpPr>
        <p:spPr>
          <a:xfrm>
            <a:off x="2451924" y="3086766"/>
            <a:ext cx="1468251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Hintergrundwissen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Was wissen wir?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Was werden wir lernen?</a:t>
            </a:r>
            <a:endParaRPr sz="12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57" name="Google Shape;57;g24757a9e39bb4dd0_2"/>
          <p:cNvSpPr txBox="1"/>
          <p:nvPr/>
        </p:nvSpPr>
        <p:spPr>
          <a:xfrm>
            <a:off x="5970044" y="2339631"/>
            <a:ext cx="1171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Modellieren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Wie schreiben wir eine Erörterung?</a:t>
            </a:r>
            <a:endParaRPr sz="12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58" name="Google Shape;58;g24757a9e39bb4dd0_2"/>
          <p:cNvSpPr txBox="1"/>
          <p:nvPr/>
        </p:nvSpPr>
        <p:spPr>
          <a:xfrm>
            <a:off x="4325608" y="2786699"/>
            <a:ext cx="1287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Diskutieren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Was müssten wir beachten?</a:t>
            </a:r>
            <a:endParaRPr sz="12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59" name="Google Shape;59;g24757a9e39bb4dd0_2"/>
          <p:cNvSpPr txBox="1"/>
          <p:nvPr/>
        </p:nvSpPr>
        <p:spPr>
          <a:xfrm>
            <a:off x="4503107" y="3782054"/>
            <a:ext cx="124357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Memorieren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chemeClr val="tx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Wie schreiben wir selbstständig eine Erörterung?</a:t>
            </a:r>
            <a:endParaRPr sz="1200" dirty="0">
              <a:solidFill>
                <a:schemeClr val="tx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60" name="Google Shape;60;g24757a9e39bb4dd0_2"/>
          <p:cNvSpPr txBox="1"/>
          <p:nvPr/>
        </p:nvSpPr>
        <p:spPr>
          <a:xfrm>
            <a:off x="5396961" y="5409142"/>
            <a:ext cx="19938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Unterstützen</a:t>
            </a:r>
          </a:p>
          <a:p>
            <a:r>
              <a:rPr lang="de-DE" sz="1200" dirty="0">
                <a:solidFill>
                  <a:schemeClr val="tx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Wie überarbeiten wir eine Erörterung?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9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Google Shape;61;g24757a9e39bb4dd0_2"/>
          <p:cNvSpPr txBox="1"/>
          <p:nvPr/>
        </p:nvSpPr>
        <p:spPr>
          <a:xfrm>
            <a:off x="6504268" y="1758415"/>
            <a:ext cx="167413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Üben</a:t>
            </a:r>
          </a:p>
        </p:txBody>
      </p:sp>
      <p:sp>
        <p:nvSpPr>
          <p:cNvPr id="62" name="Google Shape;62;g24757a9e39bb4dd0_2"/>
          <p:cNvSpPr txBox="1"/>
          <p:nvPr/>
        </p:nvSpPr>
        <p:spPr>
          <a:xfrm>
            <a:off x="7176459" y="1878117"/>
            <a:ext cx="57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Ziel</a:t>
            </a:r>
            <a:endParaRPr dirty="0">
              <a:solidFill>
                <a:srgbClr val="98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g24757a9e39bb4dd0_2"/>
          <p:cNvSpPr txBox="1"/>
          <p:nvPr/>
        </p:nvSpPr>
        <p:spPr>
          <a:xfrm>
            <a:off x="1188080" y="4429850"/>
            <a:ext cx="8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Start</a:t>
            </a:r>
            <a:endParaRPr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g24757a9e39bb4dd0_2"/>
          <p:cNvSpPr txBox="1"/>
          <p:nvPr/>
        </p:nvSpPr>
        <p:spPr>
          <a:xfrm>
            <a:off x="3557239" y="359328"/>
            <a:ext cx="343457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Unser Fahrplan</a:t>
            </a:r>
            <a:endParaRPr lang="de-DE" sz="4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98987F8-82D7-4EEA-AFDA-C1F8FF517432}"/>
              </a:ext>
            </a:extLst>
          </p:cNvPr>
          <p:cNvSpPr/>
          <p:nvPr/>
        </p:nvSpPr>
        <p:spPr>
          <a:xfrm>
            <a:off x="2079680" y="2478324"/>
            <a:ext cx="1939427" cy="16152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0A5582A-DE1F-A5EB-DC62-C47E5006500B}"/>
              </a:ext>
            </a:extLst>
          </p:cNvPr>
          <p:cNvSpPr txBox="1"/>
          <p:nvPr/>
        </p:nvSpPr>
        <p:spPr>
          <a:xfrm>
            <a:off x="1334530" y="669736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94F7B87-4FAD-4979-F4D1-5FD8FF159390}"/>
              </a:ext>
            </a:extLst>
          </p:cNvPr>
          <p:cNvSpPr txBox="1"/>
          <p:nvPr/>
        </p:nvSpPr>
        <p:spPr>
          <a:xfrm>
            <a:off x="1136822" y="664793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6C5BF1-5535-5441-F686-5899935CBCF3}"/>
              </a:ext>
            </a:extLst>
          </p:cNvPr>
          <p:cNvSpPr txBox="1"/>
          <p:nvPr/>
        </p:nvSpPr>
        <p:spPr>
          <a:xfrm>
            <a:off x="852616" y="659850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/>
          <p:nvPr/>
        </p:nvSpPr>
        <p:spPr>
          <a:xfrm>
            <a:off x="473663" y="1763023"/>
            <a:ext cx="7019957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Notiert in </a:t>
            </a:r>
            <a:r>
              <a:rPr lang="de-DE" sz="2000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Einzelarbeit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Dinge, die ihr zum Thema Erörterung bereits wisst. </a:t>
            </a:r>
          </a:p>
          <a:p>
            <a:pPr marL="228600" indent="-228600">
              <a:buAutoNum type="arabicPeriod"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Findet euch in </a:t>
            </a:r>
            <a:r>
              <a:rPr lang="de-DE" sz="2000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Partner:innenarbeit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zusammen und tauscht euch darüber aus.</a:t>
            </a:r>
          </a:p>
          <a:p>
            <a:endParaRPr lang="de-DE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de-DE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  Verschriftlicht eure Ergebnisse am Whiteboard (Mindmap etc.)</a:t>
            </a:r>
            <a:endParaRPr lang="de-DE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de-DE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de-DE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de-DE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Ihr dürft auch Begriffe an Wörtern von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Mitschüler:innen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anknüpfen. </a:t>
            </a:r>
            <a:endParaRPr lang="de-DE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30" name="Google Shape;130;p11"/>
          <p:cNvPicPr preferRelativeResize="0"/>
          <p:nvPr/>
        </p:nvPicPr>
        <p:blipFill rotWithShape="1">
          <a:blip r:embed="rId3">
            <a:alphaModFix/>
          </a:blip>
          <a:srcRect l="20509" t="19282" r="19696" b="25811"/>
          <a:stretch/>
        </p:blipFill>
        <p:spPr>
          <a:xfrm>
            <a:off x="7376975" y="1838033"/>
            <a:ext cx="403940" cy="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1"/>
          <p:cNvSpPr txBox="1"/>
          <p:nvPr/>
        </p:nvSpPr>
        <p:spPr>
          <a:xfrm>
            <a:off x="7780915" y="1879843"/>
            <a:ext cx="8439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latin typeface="Verdana"/>
                <a:ea typeface="Verdana"/>
                <a:cs typeface="Verdana"/>
                <a:sym typeface="Verdana"/>
              </a:rPr>
              <a:t>5 min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18979" y="624248"/>
            <a:ext cx="6106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de-DE" sz="3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Was wissen wir bereits?</a:t>
            </a:r>
          </a:p>
        </p:txBody>
      </p:sp>
      <p:pic>
        <p:nvPicPr>
          <p:cNvPr id="13" name="Google Shape;130;p11"/>
          <p:cNvPicPr preferRelativeResize="0"/>
          <p:nvPr/>
        </p:nvPicPr>
        <p:blipFill rotWithShape="1">
          <a:blip r:embed="rId3">
            <a:alphaModFix/>
          </a:blip>
          <a:srcRect l="20509" t="19282" r="19696" b="25811"/>
          <a:stretch/>
        </p:blipFill>
        <p:spPr>
          <a:xfrm>
            <a:off x="7376975" y="2713948"/>
            <a:ext cx="403940" cy="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1;p11"/>
          <p:cNvSpPr txBox="1"/>
          <p:nvPr/>
        </p:nvSpPr>
        <p:spPr>
          <a:xfrm>
            <a:off x="7738972" y="2723709"/>
            <a:ext cx="98969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latin typeface="Verdana"/>
                <a:ea typeface="Verdana"/>
                <a:cs typeface="Verdana"/>
                <a:sym typeface="Verdana"/>
              </a:rPr>
              <a:t> 5 min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Google Shape;130;p11">
            <a:extLst>
              <a:ext uri="{FF2B5EF4-FFF2-40B4-BE49-F238E27FC236}">
                <a16:creationId xmlns:a16="http://schemas.microsoft.com/office/drawing/2014/main" id="{821FCEC2-5609-44AF-9060-C9DEF59062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0509" t="19282" r="19696" b="25811"/>
          <a:stretch/>
        </p:blipFill>
        <p:spPr>
          <a:xfrm>
            <a:off x="7392263" y="3966396"/>
            <a:ext cx="403940" cy="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31;p11">
            <a:extLst>
              <a:ext uri="{FF2B5EF4-FFF2-40B4-BE49-F238E27FC236}">
                <a16:creationId xmlns:a16="http://schemas.microsoft.com/office/drawing/2014/main" id="{E26CC91B-6136-4FA7-9439-7674DD4660AB}"/>
              </a:ext>
            </a:extLst>
          </p:cNvPr>
          <p:cNvSpPr txBox="1"/>
          <p:nvPr/>
        </p:nvSpPr>
        <p:spPr>
          <a:xfrm>
            <a:off x="7702739" y="3964433"/>
            <a:ext cx="98969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latin typeface="Verdana"/>
                <a:ea typeface="Verdana"/>
                <a:cs typeface="Verdana"/>
                <a:sym typeface="Verdana"/>
              </a:rPr>
              <a:t> 5 min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Grafik 2" descr="Sitzungssaal mit einfarbiger Füllung">
            <a:extLst>
              <a:ext uri="{FF2B5EF4-FFF2-40B4-BE49-F238E27FC236}">
                <a16:creationId xmlns:a16="http://schemas.microsoft.com/office/drawing/2014/main" id="{742CEF36-A42D-40A4-9014-CDEA0EDAB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8119" y="3058299"/>
            <a:ext cx="914400" cy="914400"/>
          </a:xfrm>
          <a:prstGeom prst="rect">
            <a:avLst/>
          </a:prstGeom>
        </p:spPr>
      </p:pic>
      <p:pic>
        <p:nvPicPr>
          <p:cNvPr id="5" name="Grafik 4" descr="Tafel Silhouette">
            <a:extLst>
              <a:ext uri="{FF2B5EF4-FFF2-40B4-BE49-F238E27FC236}">
                <a16:creationId xmlns:a16="http://schemas.microsoft.com/office/drawing/2014/main" id="{57515DB8-C57E-4D0A-AD9B-F8C827FD6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7886" y="4261577"/>
            <a:ext cx="914400" cy="91440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CA12AD2-780A-46EC-8BA0-1516738C6F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6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de-DE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g24757a9e39bb4dd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601" y="1156837"/>
            <a:ext cx="7213115" cy="48237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4757a9e39bb4dd0_2"/>
          <p:cNvSpPr txBox="1">
            <a:spLocks noGrp="1"/>
          </p:cNvSpPr>
          <p:nvPr>
            <p:ph type="sldNum" idx="12"/>
          </p:nvPr>
        </p:nvSpPr>
        <p:spPr>
          <a:xfrm>
            <a:off x="6462712" y="6492875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de-DE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Google Shape;56;g24757a9e39bb4dd0_2"/>
          <p:cNvSpPr txBox="1"/>
          <p:nvPr/>
        </p:nvSpPr>
        <p:spPr>
          <a:xfrm>
            <a:off x="2451924" y="3086766"/>
            <a:ext cx="1468251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Hintergrundwissen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Was wissen wir?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Was werden wir lernen?</a:t>
            </a:r>
            <a:endParaRPr sz="12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57" name="Google Shape;57;g24757a9e39bb4dd0_2"/>
          <p:cNvSpPr txBox="1"/>
          <p:nvPr/>
        </p:nvSpPr>
        <p:spPr>
          <a:xfrm>
            <a:off x="5970044" y="2339631"/>
            <a:ext cx="1171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Modellieren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Wie schreiben wir eine Erörterung?</a:t>
            </a:r>
            <a:endParaRPr sz="12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58" name="Google Shape;58;g24757a9e39bb4dd0_2"/>
          <p:cNvSpPr txBox="1"/>
          <p:nvPr/>
        </p:nvSpPr>
        <p:spPr>
          <a:xfrm>
            <a:off x="4325608" y="2786699"/>
            <a:ext cx="1287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Diskutieren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Was müssten wir beachten?</a:t>
            </a:r>
            <a:endParaRPr sz="12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59" name="Google Shape;59;g24757a9e39bb4dd0_2"/>
          <p:cNvSpPr txBox="1"/>
          <p:nvPr/>
        </p:nvSpPr>
        <p:spPr>
          <a:xfrm>
            <a:off x="4503107" y="3782054"/>
            <a:ext cx="124357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Memorieren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chemeClr val="tx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Wie schreiben wir selbstständig eine Erörterung?</a:t>
            </a:r>
            <a:endParaRPr sz="1200" dirty="0">
              <a:solidFill>
                <a:schemeClr val="tx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60" name="Google Shape;60;g24757a9e39bb4dd0_2"/>
          <p:cNvSpPr txBox="1"/>
          <p:nvPr/>
        </p:nvSpPr>
        <p:spPr>
          <a:xfrm>
            <a:off x="5396961" y="5409142"/>
            <a:ext cx="19938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Unterstützen</a:t>
            </a:r>
          </a:p>
          <a:p>
            <a:r>
              <a:rPr lang="de-DE" sz="1200" dirty="0">
                <a:solidFill>
                  <a:schemeClr val="tx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Wie überarbeiten wir eine Erörterung?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9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Google Shape;61;g24757a9e39bb4dd0_2"/>
          <p:cNvSpPr txBox="1"/>
          <p:nvPr/>
        </p:nvSpPr>
        <p:spPr>
          <a:xfrm>
            <a:off x="6504268" y="1758415"/>
            <a:ext cx="167413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Üben</a:t>
            </a:r>
          </a:p>
        </p:txBody>
      </p:sp>
      <p:sp>
        <p:nvSpPr>
          <p:cNvPr id="62" name="Google Shape;62;g24757a9e39bb4dd0_2"/>
          <p:cNvSpPr txBox="1"/>
          <p:nvPr/>
        </p:nvSpPr>
        <p:spPr>
          <a:xfrm>
            <a:off x="7176459" y="1878117"/>
            <a:ext cx="57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Ziel</a:t>
            </a:r>
            <a:endParaRPr dirty="0">
              <a:solidFill>
                <a:srgbClr val="98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g24757a9e39bb4dd0_2"/>
          <p:cNvSpPr txBox="1"/>
          <p:nvPr/>
        </p:nvSpPr>
        <p:spPr>
          <a:xfrm>
            <a:off x="1188080" y="4429850"/>
            <a:ext cx="8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Start</a:t>
            </a:r>
            <a:endParaRPr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g24757a9e39bb4dd0_2"/>
          <p:cNvSpPr txBox="1"/>
          <p:nvPr/>
        </p:nvSpPr>
        <p:spPr>
          <a:xfrm>
            <a:off x="3557239" y="337026"/>
            <a:ext cx="358430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Unser Fahrplan</a:t>
            </a:r>
            <a:endParaRPr lang="de-DE" sz="4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98987F8-82D7-4EEA-AFDA-C1F8FF517432}"/>
              </a:ext>
            </a:extLst>
          </p:cNvPr>
          <p:cNvSpPr/>
          <p:nvPr/>
        </p:nvSpPr>
        <p:spPr>
          <a:xfrm>
            <a:off x="3842186" y="2641968"/>
            <a:ext cx="1939427" cy="10156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586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7ec9deed2_0_328"/>
          <p:cNvSpPr txBox="1"/>
          <p:nvPr/>
        </p:nvSpPr>
        <p:spPr>
          <a:xfrm>
            <a:off x="6462712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</a:t>
            </a:fld>
            <a:endParaRPr sz="2800" b="0" i="0" u="none" strike="noStrike" cap="non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Google Shape;268;gf8d11f86c1_0_128">
            <a:extLst>
              <a:ext uri="{FF2B5EF4-FFF2-40B4-BE49-F238E27FC236}">
                <a16:creationId xmlns:a16="http://schemas.microsoft.com/office/drawing/2014/main" id="{89DF5F7D-F30A-4102-A4A4-994512116EA3}"/>
              </a:ext>
            </a:extLst>
          </p:cNvPr>
          <p:cNvSpPr txBox="1"/>
          <p:nvPr/>
        </p:nvSpPr>
        <p:spPr>
          <a:xfrm>
            <a:off x="2814749" y="561571"/>
            <a:ext cx="539358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>
                <a:solidFill>
                  <a:srgbClr val="00206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Checklisten entwerfen</a:t>
            </a:r>
            <a:endParaRPr sz="3200" b="1" dirty="0">
              <a:solidFill>
                <a:srgbClr val="002060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70B53F-E25B-4847-A897-81717D3B5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10" y="1670558"/>
            <a:ext cx="542366" cy="545364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5FB99C1-D0E7-4275-AEE9-FF1A27AF44C6}"/>
              </a:ext>
            </a:extLst>
          </p:cNvPr>
          <p:cNvSpPr txBox="1"/>
          <p:nvPr/>
        </p:nvSpPr>
        <p:spPr>
          <a:xfrm>
            <a:off x="1690687" y="1764267"/>
            <a:ext cx="73075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Vorbereitung: 30 min                             ca. 4 Gruppen</a:t>
            </a:r>
            <a:endParaRPr lang="de-DE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fik 14" descr="Benutzer mit einfarbiger Füllung">
            <a:extLst>
              <a:ext uri="{FF2B5EF4-FFF2-40B4-BE49-F238E27FC236}">
                <a16:creationId xmlns:a16="http://schemas.microsoft.com/office/drawing/2014/main" id="{E1D30428-AB18-4F72-A180-BC0970C97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319" y="1486040"/>
            <a:ext cx="914400" cy="9144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D889F7B-3A3E-4560-9B82-E93FF0623C70}"/>
              </a:ext>
            </a:extLst>
          </p:cNvPr>
          <p:cNvSpPr txBox="1"/>
          <p:nvPr/>
        </p:nvSpPr>
        <p:spPr>
          <a:xfrm>
            <a:off x="508932" y="2710565"/>
            <a:ext cx="74898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8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Ziel</a:t>
            </a:r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</a:t>
            </a:r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de-DE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Entwerft eine Checkliste. </a:t>
            </a:r>
          </a:p>
          <a:p>
            <a:r>
              <a:rPr lang="de-DE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Sammelt </a:t>
            </a:r>
            <a:r>
              <a:rPr lang="de-DE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Aspekte, </a:t>
            </a:r>
            <a:r>
              <a:rPr lang="de-DE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die ihr</a:t>
            </a:r>
            <a:r>
              <a:rPr lang="de-DE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für eine gelungene Erörterung wichtig findet.</a:t>
            </a: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de-DE" sz="1800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Tipp</a:t>
            </a:r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Achtet auf </a:t>
            </a:r>
            <a:r>
              <a:rPr lang="de-DE" sz="1800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sprachliche</a:t>
            </a:r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und </a:t>
            </a:r>
            <a:r>
              <a:rPr lang="de-DE" sz="1800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inhaltliche Aspekte.</a:t>
            </a:r>
          </a:p>
        </p:txBody>
      </p:sp>
      <p:pic>
        <p:nvPicPr>
          <p:cNvPr id="4" name="Grafik 3" descr="Prüfliste mit einfarbiger Füllung">
            <a:extLst>
              <a:ext uri="{FF2B5EF4-FFF2-40B4-BE49-F238E27FC236}">
                <a16:creationId xmlns:a16="http://schemas.microsoft.com/office/drawing/2014/main" id="{DEE6EB8F-1050-4E76-B870-5233B52AC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05712" y="3232298"/>
            <a:ext cx="1217294" cy="11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32176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7ec9deed2_0_328"/>
          <p:cNvSpPr txBox="1"/>
          <p:nvPr/>
        </p:nvSpPr>
        <p:spPr>
          <a:xfrm>
            <a:off x="6462712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8"/>
              </a:buClr>
              <a:buSzPts val="1000"/>
              <a:buFont typeface="Arial"/>
              <a:buNone/>
            </a:pPr>
            <a:fld id="{00000000-1234-1234-1234-123412341234}" type="slidenum">
              <a:rPr lang="de-DE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</a:t>
            </a:fld>
            <a:endParaRPr sz="2800" b="0" i="0" u="none" strike="noStrike" cap="non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Google Shape;268;gf8d11f86c1_0_128">
            <a:extLst>
              <a:ext uri="{FF2B5EF4-FFF2-40B4-BE49-F238E27FC236}">
                <a16:creationId xmlns:a16="http://schemas.microsoft.com/office/drawing/2014/main" id="{89DF5F7D-F30A-4102-A4A4-994512116EA3}"/>
              </a:ext>
            </a:extLst>
          </p:cNvPr>
          <p:cNvSpPr txBox="1"/>
          <p:nvPr/>
        </p:nvSpPr>
        <p:spPr>
          <a:xfrm>
            <a:off x="2814749" y="561571"/>
            <a:ext cx="539358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00206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Checklisten entwerfen</a:t>
            </a:r>
            <a:endParaRPr sz="3600" b="1" dirty="0">
              <a:solidFill>
                <a:srgbClr val="002060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C9288D-7DE3-03E1-18C1-7C1F9B67434D}"/>
              </a:ext>
            </a:extLst>
          </p:cNvPr>
          <p:cNvSpPr txBox="1"/>
          <p:nvPr/>
        </p:nvSpPr>
        <p:spPr>
          <a:xfrm>
            <a:off x="446048" y="1390345"/>
            <a:ext cx="19379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Beispiel:</a:t>
            </a:r>
            <a:endParaRPr lang="de-DE" sz="2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4BDECE1-310C-8A50-A5FA-E1DFD5797F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3" t="15101" r="6982" b="9604"/>
          <a:stretch/>
        </p:blipFill>
        <p:spPr>
          <a:xfrm>
            <a:off x="772886" y="1687285"/>
            <a:ext cx="7826828" cy="47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236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2_Larissa-Design1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{B82C06BD-96E8-5C4F-89C5-A3629E0124DE}tf16401369</Template>
  <TotalTime>0</TotalTime>
  <Words>1265</Words>
  <Application>Microsoft Macintosh PowerPoint</Application>
  <PresentationFormat>Bildschirmpräsentation (4:3)</PresentationFormat>
  <Paragraphs>264</Paragraphs>
  <Slides>29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 New Roman</vt:lpstr>
      <vt:lpstr>Verdana</vt:lpstr>
      <vt:lpstr>2_Larissa-Design1</vt:lpstr>
      <vt:lpstr>Office</vt:lpstr>
      <vt:lpstr>Herzlich Willkommen</vt:lpstr>
      <vt:lpstr>Wer sind wir?</vt:lpstr>
      <vt:lpstr> Universität Potsdam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Herzlich Willkommen  21.06.2023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!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Winnie-Karen Giera</dc:creator>
  <cp:lastModifiedBy>Julia Polomski</cp:lastModifiedBy>
  <cp:revision>41</cp:revision>
  <dcterms:modified xsi:type="dcterms:W3CDTF">2023-06-26T13:57:25Z</dcterms:modified>
</cp:coreProperties>
</file>