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3" r:id="rId7"/>
    <p:sldId id="283" r:id="rId8"/>
    <p:sldId id="261" r:id="rId9"/>
    <p:sldId id="274" r:id="rId10"/>
    <p:sldId id="264" r:id="rId11"/>
    <p:sldId id="265" r:id="rId12"/>
    <p:sldId id="282" r:id="rId13"/>
    <p:sldId id="266" r:id="rId14"/>
    <p:sldId id="267" r:id="rId15"/>
    <p:sldId id="269" r:id="rId16"/>
    <p:sldId id="268" r:id="rId17"/>
    <p:sldId id="271" r:id="rId18"/>
    <p:sldId id="272" r:id="rId19"/>
    <p:sldId id="273" r:id="rId20"/>
    <p:sldId id="275" r:id="rId21"/>
    <p:sldId id="280" r:id="rId22"/>
    <p:sldId id="281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A00"/>
    <a:srgbClr val="FC8100"/>
    <a:srgbClr val="F5A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C15B52-8F9B-054D-9AB2-5558965A5209}" v="1573" dt="2023-10-15T11:52:15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488"/>
  </p:normalViewPr>
  <p:slideViewPr>
    <p:cSldViewPr snapToGrid="0">
      <p:cViewPr varScale="1">
        <p:scale>
          <a:sx n="105" d="100"/>
          <a:sy n="105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A4E5B-FF06-E04B-A07C-99607D9194F5}" type="datetimeFigureOut">
              <a:rPr lang="it-IT" smtClean="0"/>
              <a:t>11/12/23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49D7A-37C2-7943-B7DC-6934E6C87F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2344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49D7A-37C2-7943-B7DC-6934E6C87FF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602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49D7A-37C2-7943-B7DC-6934E6C87FF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4512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49D7A-37C2-7943-B7DC-6934E6C87FF9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7213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2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9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4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76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2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2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34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3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07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85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9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12/11/23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27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uls.uni-potsdam.de/qisserver/rds?state=verpublish&amp;status=init&amp;vmfile=no&amp;publishid=102021&amp;moduleCall=webInfo&amp;publishConfFile=webInfo&amp;publishSubDir=veranstaltu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345CF77-A949-419F-FED1-041063A3B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8581" y="886594"/>
            <a:ext cx="4122383" cy="480152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br>
              <a:rPr lang="it-IT" sz="2800">
                <a:solidFill>
                  <a:srgbClr val="CC9A00"/>
                </a:solidFill>
                <a:latin typeface="Castellar" panose="020A0402060406010301" pitchFamily="18" charset="77"/>
                <a:hlinkClick r:id="rId3" tooltip="Mehr Informationen zu Historische Archäologie als materielle Quelle der Geschichte des Altertum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it-IT" sz="2800">
                <a:solidFill>
                  <a:srgbClr val="CC9A00"/>
                </a:solidFill>
                <a:latin typeface="Castellar" panose="020A0402060406010301" pitchFamily="18" charset="77"/>
                <a:hlinkClick r:id="rId3" tooltip="Mehr Informationen zu Historische Archäologie als materielle Quelle der Geschichte des Altertum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it-IT" sz="2800">
                <a:solidFill>
                  <a:srgbClr val="CC9A00"/>
                </a:solidFill>
                <a:latin typeface="Castellar" panose="020A0402060406010301" pitchFamily="18" charset="77"/>
                <a:hlinkClick r:id="rId3" tooltip="Mehr Informationen zu Historische Archäologie als materielle Quelle der Geschichte des Altertum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Historische Archäologie </a:t>
            </a:r>
            <a:br>
              <a:rPr lang="it-IT" sz="2800">
                <a:solidFill>
                  <a:srgbClr val="CC9A00"/>
                </a:solidFill>
                <a:latin typeface="Castellar" panose="020A0402060406010301" pitchFamily="18" charset="77"/>
                <a:hlinkClick r:id="rId3" tooltip="Mehr Informationen zu Historische Archäologie als materielle Quelle der Geschichte des Altertum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it-IT" sz="2800">
                <a:solidFill>
                  <a:srgbClr val="CC9A00"/>
                </a:solidFill>
                <a:latin typeface="Castellar" panose="020A0402060406010301" pitchFamily="18" charset="77"/>
                <a:hlinkClick r:id="rId3" tooltip="Mehr Informationen zu Historische Archäologie als materielle Quelle der Geschichte des Altertum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it-IT" sz="2800">
                <a:solidFill>
                  <a:srgbClr val="CC9A00"/>
                </a:solidFill>
                <a:latin typeface="Castellar" panose="020A0402060406010301" pitchFamily="18" charset="77"/>
                <a:hlinkClick r:id="rId3" tooltip="Mehr Informationen zu Historische Archäologie als materielle Quelle der Geschichte des Altertum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als materielle Quelle der</a:t>
            </a:r>
            <a:br>
              <a:rPr lang="it-IT" sz="2800">
                <a:solidFill>
                  <a:srgbClr val="CC9A00"/>
                </a:solidFill>
                <a:latin typeface="Castellar" panose="020A0402060406010301" pitchFamily="18" charset="77"/>
                <a:hlinkClick r:id="rId3" tooltip="Mehr Informationen zu Historische Archäologie als materielle Quelle der Geschichte des Altertum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it-IT" sz="2800">
                <a:solidFill>
                  <a:srgbClr val="CC9A00"/>
                </a:solidFill>
                <a:latin typeface="Castellar" panose="020A0402060406010301" pitchFamily="18" charset="77"/>
                <a:hlinkClick r:id="rId3" tooltip="Mehr Informationen zu Historische Archäologie als materielle Quelle der Geschichte des Altertum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it-IT" sz="2800">
                <a:solidFill>
                  <a:srgbClr val="CC9A00"/>
                </a:solidFill>
                <a:latin typeface="Castellar" panose="020A0402060406010301" pitchFamily="18" charset="77"/>
                <a:hlinkClick r:id="rId3" tooltip="Mehr Informationen zu Historische Archäologie als materielle Quelle der Geschichte des Altertum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Geschichte des Altertums </a:t>
            </a:r>
            <a:endParaRPr lang="it-IT" sz="2800" dirty="0">
              <a:solidFill>
                <a:srgbClr val="CC9A00"/>
              </a:solidFill>
              <a:latin typeface="Castellar" panose="020A0402060406010301" pitchFamily="18" charset="77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3716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magine 19" descr="Immagine che contiene Carattere, Elementi grafici, schermata, nero&#10;&#10;Descrizione generata automaticamente">
            <a:extLst>
              <a:ext uri="{FF2B5EF4-FFF2-40B4-BE49-F238E27FC236}">
                <a16:creationId xmlns:a16="http://schemas.microsoft.com/office/drawing/2014/main" id="{593CE7DB-1F17-7910-DB09-A06A4F7E2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3825" y="197564"/>
            <a:ext cx="4122384" cy="1169866"/>
          </a:xfrm>
          <a:prstGeom prst="rect">
            <a:avLst/>
          </a:prstGeom>
        </p:spPr>
      </p:pic>
      <p:pic>
        <p:nvPicPr>
          <p:cNvPr id="22" name="Immagine 21" descr="Immagine che contiene montagna, cielo, albero, paesaggio&#10;&#10;Descrizione generata automaticamente">
            <a:extLst>
              <a:ext uri="{FF2B5EF4-FFF2-40B4-BE49-F238E27FC236}">
                <a16:creationId xmlns:a16="http://schemas.microsoft.com/office/drawing/2014/main" id="{0C02AD3D-0F92-E37D-B4FA-D22FC5D5B6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3802" y="1564993"/>
            <a:ext cx="8106779" cy="538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FA22337-4CA0-428A-90ED-6242E231D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3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4A63AF7-D02E-85FF-0ED8-B811DBA1B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290" y="46962"/>
            <a:ext cx="3418114" cy="125534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kumimoji="0" lang="en-US" b="1" i="0" u="none" strike="noStrike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Fristen</a:t>
            </a:r>
            <a:br>
              <a:rPr kumimoji="0" lang="en-US" b="1" i="0" u="none" strike="noStrik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</a:br>
            <a:endParaRPr lang="en-US" i="1" u="sng" dirty="0">
              <a:solidFill>
                <a:srgbClr val="FF0000"/>
              </a:solidFill>
            </a:endParaRPr>
          </a:p>
        </p:txBody>
      </p:sp>
      <p:pic>
        <p:nvPicPr>
          <p:cNvPr id="15" name="Picture 14" descr="Kalender auf Tisch">
            <a:extLst>
              <a:ext uri="{FF2B5EF4-FFF2-40B4-BE49-F238E27FC236}">
                <a16:creationId xmlns:a16="http://schemas.microsoft.com/office/drawing/2014/main" id="{E7EE4674-7545-6D84-31E5-E6FDCC9ED3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29" r="49296" b="-1"/>
          <a:stretch/>
        </p:blipFill>
        <p:spPr>
          <a:xfrm>
            <a:off x="20" y="10"/>
            <a:ext cx="3654960" cy="685797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AF9D138-2A50-4B26-B7AB-6D62CE1A9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5300" y="747238"/>
            <a:ext cx="13716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38B2A0D-FC15-D903-2C1F-69D4128AF9FB}"/>
              </a:ext>
            </a:extLst>
          </p:cNvPr>
          <p:cNvSpPr txBox="1"/>
          <p:nvPr/>
        </p:nvSpPr>
        <p:spPr>
          <a:xfrm>
            <a:off x="3654980" y="3147557"/>
            <a:ext cx="541409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8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Wahl </a:t>
            </a:r>
            <a:r>
              <a:rPr lang="it-IT" sz="2800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des</a:t>
            </a:r>
            <a:r>
              <a:rPr lang="it-IT" sz="28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Hausarbeitsthemas</a:t>
            </a:r>
            <a:endParaRPr lang="it-IT" sz="2800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>
              <a:spcAft>
                <a:spcPts val="600"/>
              </a:spcAft>
            </a:pPr>
            <a:r>
              <a:rPr lang="it-IT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30.01.2024</a:t>
            </a:r>
            <a:endParaRPr lang="it-IT" sz="2800" dirty="0">
              <a:latin typeface="Book Antiqua" panose="02040602050305030304" pitchFamily="18" charset="0"/>
            </a:endParaRPr>
          </a:p>
          <a:p>
            <a:pPr>
              <a:spcAft>
                <a:spcPts val="600"/>
              </a:spcAft>
            </a:pPr>
            <a:r>
              <a:rPr lang="it-IT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SCHRIFTLICH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B651383-24C5-3B9A-06C1-026F85DB2425}"/>
              </a:ext>
            </a:extLst>
          </p:cNvPr>
          <p:cNvSpPr txBox="1"/>
          <p:nvPr/>
        </p:nvSpPr>
        <p:spPr>
          <a:xfrm>
            <a:off x="3654980" y="1183386"/>
            <a:ext cx="6114816" cy="204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2800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Referat</a:t>
            </a:r>
            <a:r>
              <a:rPr lang="it-IT" sz="28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: </a:t>
            </a:r>
            <a:r>
              <a:rPr lang="it-IT" sz="2800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Maximal</a:t>
            </a:r>
            <a:r>
              <a:rPr lang="it-IT" sz="28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am</a:t>
            </a:r>
            <a:r>
              <a:rPr lang="it-IT" sz="28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it-IT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09.01.2024</a:t>
            </a:r>
          </a:p>
          <a:p>
            <a:pPr>
              <a:spcAft>
                <a:spcPts val="600"/>
              </a:spcAft>
            </a:pPr>
            <a:r>
              <a:rPr lang="it-IT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VIDEO</a:t>
            </a:r>
          </a:p>
          <a:p>
            <a:pPr>
              <a:spcAft>
                <a:spcPts val="600"/>
              </a:spcAft>
            </a:pPr>
            <a:endParaRPr lang="it-IT" sz="2800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F8824B5-6BCD-86CA-925C-4139B708F747}"/>
              </a:ext>
            </a:extLst>
          </p:cNvPr>
          <p:cNvSpPr txBox="1"/>
          <p:nvPr/>
        </p:nvSpPr>
        <p:spPr>
          <a:xfrm>
            <a:off x="3654980" y="4992807"/>
            <a:ext cx="541409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800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Hausarbeit</a:t>
            </a:r>
            <a:r>
              <a:rPr lang="it-IT" sz="28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Frist</a:t>
            </a:r>
            <a:endParaRPr lang="it-IT" sz="2800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>
              <a:spcAft>
                <a:spcPts val="600"/>
              </a:spcAft>
            </a:pPr>
            <a:r>
              <a:rPr lang="it-IT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02.04.2024</a:t>
            </a:r>
            <a:endParaRPr lang="it-IT" sz="2800" dirty="0">
              <a:latin typeface="Book Antiqua" panose="02040602050305030304" pitchFamily="18" charset="0"/>
            </a:endParaRPr>
          </a:p>
          <a:p>
            <a:pPr>
              <a:spcAft>
                <a:spcPts val="600"/>
              </a:spcAft>
            </a:pPr>
            <a:endParaRPr lang="it-IT" sz="2800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20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BD618D-12AB-29BC-ACD8-5B8F93A79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620954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Zusammenfassung</a:t>
            </a:r>
            <a:endParaRPr lang="it-IT" sz="24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794A49-AF9E-11F3-A48A-C3E5C77FB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543050"/>
            <a:ext cx="10691265" cy="438616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Der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Kurs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:</a:t>
            </a:r>
            <a:endParaRPr lang="it-IT" sz="2400" b="1" dirty="0"/>
          </a:p>
          <a:p>
            <a:pPr lvl="0"/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vermittelt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ein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Grundverständnis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der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Entstehung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und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Entwicklung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der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klassischen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Archäologie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lvl="0"/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vermittelt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Grundkenntnisse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der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wichtigsten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künstlerischen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Gattungen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aus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der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Antike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sowie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der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digitale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Archiven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und Online-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Ressourcen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vermittelt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eine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Reihe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theoretischer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und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praktischer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Werkzeuge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um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eine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Methodologie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für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die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Verwendung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von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materiellen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und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figurativen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Quellen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in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der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historischen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Forschung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zu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erwerben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Hausarbeit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it-IT" b="1" dirty="0">
                <a:solidFill>
                  <a:srgbClr val="FF0000"/>
                </a:solidFill>
              </a:rPr>
              <a:t>15-20 </a:t>
            </a:r>
            <a:r>
              <a:rPr lang="it-IT" b="1" dirty="0" err="1">
                <a:solidFill>
                  <a:srgbClr val="FF0000"/>
                </a:solidFill>
              </a:rPr>
              <a:t>Seiten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6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8DB410-AA3F-A855-1EFF-8D925FE37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5"/>
            <a:ext cx="10691265" cy="5243177"/>
          </a:xfrm>
        </p:spPr>
        <p:txBody>
          <a:bodyPr>
            <a:normAutofit/>
          </a:bodyPr>
          <a:lstStyle/>
          <a:p>
            <a:pPr algn="ctr"/>
            <a:br>
              <a:rPr kumimoji="0" lang="en-US" sz="6000" b="1" i="0" u="none" strike="noStrike" normalizeH="0" noProof="0" dirty="0">
                <a:ln>
                  <a:noFill/>
                </a:ln>
                <a:solidFill>
                  <a:srgbClr val="CC9A00"/>
                </a:solidFill>
                <a:effectLst/>
                <a:uLnTx/>
                <a:uFillTx/>
                <a:latin typeface="Castellar" panose="020A0402060406010301" pitchFamily="18" charset="77"/>
              </a:rPr>
            </a:br>
            <a:br>
              <a:rPr kumimoji="0" lang="en-US" sz="6000" b="1" i="0" u="none" strike="noStrike" normalizeH="0" noProof="0" dirty="0">
                <a:ln>
                  <a:noFill/>
                </a:ln>
                <a:solidFill>
                  <a:srgbClr val="CC9A00"/>
                </a:solidFill>
                <a:effectLst/>
                <a:uLnTx/>
                <a:uFillTx/>
                <a:latin typeface="Castellar" panose="020A0402060406010301" pitchFamily="18" charset="77"/>
              </a:rPr>
            </a:br>
            <a:r>
              <a:rPr kumimoji="0" lang="en-US" sz="6000" b="1" i="0" u="none" strike="noStrike" normalizeH="0" noProof="0" dirty="0" err="1">
                <a:ln>
                  <a:noFill/>
                </a:ln>
                <a:solidFill>
                  <a:srgbClr val="CC9A00"/>
                </a:solidFill>
                <a:effectLst/>
                <a:uLnTx/>
                <a:uFillTx/>
                <a:latin typeface="Castellar" panose="020A0402060406010301" pitchFamily="18" charset="77"/>
              </a:rPr>
              <a:t>Fragen</a:t>
            </a:r>
            <a:r>
              <a:rPr kumimoji="0" lang="en-US" sz="6000" b="1" i="0" u="none" strike="noStrike" normalizeH="0" noProof="0" dirty="0">
                <a:ln>
                  <a:noFill/>
                </a:ln>
                <a:solidFill>
                  <a:srgbClr val="CC9A00"/>
                </a:solidFill>
                <a:effectLst/>
                <a:uLnTx/>
                <a:uFillTx/>
                <a:latin typeface="Castellar" panose="020A0402060406010301" pitchFamily="18" charset="77"/>
              </a:rPr>
              <a:t> und </a:t>
            </a:r>
            <a:r>
              <a:rPr kumimoji="0" lang="en-US" sz="6000" b="1" i="0" u="none" strike="noStrike" normalizeH="0" noProof="0" dirty="0" err="1">
                <a:ln>
                  <a:noFill/>
                </a:ln>
                <a:solidFill>
                  <a:srgbClr val="CC9A00"/>
                </a:solidFill>
                <a:effectLst/>
                <a:uLnTx/>
                <a:uFillTx/>
                <a:latin typeface="Castellar" panose="020A0402060406010301" pitchFamily="18" charset="77"/>
              </a:rPr>
              <a:t>Vorstellung</a:t>
            </a:r>
            <a:endParaRPr lang="it-IT" sz="6000" dirty="0">
              <a:solidFill>
                <a:srgbClr val="CC9A00"/>
              </a:solidFill>
              <a:latin typeface="Castellar" panose="020A0402060406010301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42362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magine 10" descr="Immagine che contiene testo, vestiti, poster, uomo&#10;&#10;Descrizione generata automaticamente">
            <a:extLst>
              <a:ext uri="{FF2B5EF4-FFF2-40B4-BE49-F238E27FC236}">
                <a16:creationId xmlns:a16="http://schemas.microsoft.com/office/drawing/2014/main" id="{9326139D-B2EF-B5F9-5F3C-EF64B4A5DE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" r="1" b="1"/>
          <a:stretch/>
        </p:blipFill>
        <p:spPr>
          <a:xfrm>
            <a:off x="20" y="-17929"/>
            <a:ext cx="4876780" cy="687592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85D45C1-1D5C-3FB9-BB9A-4D9753FD2473}"/>
              </a:ext>
            </a:extLst>
          </p:cNvPr>
          <p:cNvSpPr txBox="1"/>
          <p:nvPr/>
        </p:nvSpPr>
        <p:spPr>
          <a:xfrm>
            <a:off x="5695949" y="815286"/>
            <a:ext cx="5676901" cy="4764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C8100"/>
                </a:solidFill>
                <a:effectLst/>
              </a:rPr>
              <a:t>„</a:t>
            </a:r>
            <a:r>
              <a:rPr lang="en-US" sz="2800" b="1" i="1" dirty="0" err="1">
                <a:solidFill>
                  <a:srgbClr val="FC8100"/>
                </a:solidFill>
                <a:effectLst/>
              </a:rPr>
              <a:t>Würde</a:t>
            </a:r>
            <a:r>
              <a:rPr lang="en-US" sz="2800" b="1" i="1" dirty="0">
                <a:solidFill>
                  <a:srgbClr val="FC8100"/>
                </a:solidFill>
                <a:effectLst/>
              </a:rPr>
              <a:t> man </a:t>
            </a:r>
            <a:r>
              <a:rPr lang="en-US" sz="2800" b="1" i="1" dirty="0" err="1">
                <a:solidFill>
                  <a:srgbClr val="FC8100"/>
                </a:solidFill>
                <a:effectLst/>
              </a:rPr>
              <a:t>heute</a:t>
            </a:r>
            <a:r>
              <a:rPr lang="en-US" sz="2800" b="1" i="1" dirty="0">
                <a:solidFill>
                  <a:srgbClr val="FC8100"/>
                </a:solidFill>
                <a:effectLst/>
              </a:rPr>
              <a:t> </a:t>
            </a:r>
            <a:r>
              <a:rPr lang="en-US" sz="2800" b="1" i="1" dirty="0" err="1">
                <a:solidFill>
                  <a:srgbClr val="FC8100"/>
                </a:solidFill>
                <a:effectLst/>
              </a:rPr>
              <a:t>jemanden</a:t>
            </a:r>
            <a:r>
              <a:rPr lang="en-US" sz="2800" b="1" i="1" dirty="0">
                <a:solidFill>
                  <a:srgbClr val="FC8100"/>
                </a:solidFill>
                <a:effectLst/>
              </a:rPr>
              <a:t> </a:t>
            </a:r>
            <a:r>
              <a:rPr lang="en-US" sz="2800" b="1" i="1" dirty="0" err="1">
                <a:solidFill>
                  <a:srgbClr val="FC8100"/>
                </a:solidFill>
                <a:effectLst/>
              </a:rPr>
              <a:t>aus</a:t>
            </a:r>
            <a:r>
              <a:rPr lang="en-US" sz="2800" b="1" i="1" dirty="0">
                <a:solidFill>
                  <a:srgbClr val="FC8100"/>
                </a:solidFill>
                <a:effectLst/>
              </a:rPr>
              <a:t> der </a:t>
            </a:r>
            <a:r>
              <a:rPr lang="en-US" sz="2800" b="1" i="1" dirty="0" err="1">
                <a:solidFill>
                  <a:srgbClr val="FC8100"/>
                </a:solidFill>
                <a:effectLst/>
              </a:rPr>
              <a:t>gebildeten</a:t>
            </a:r>
            <a:r>
              <a:rPr lang="en-US" sz="2800" b="1" i="1" dirty="0">
                <a:solidFill>
                  <a:srgbClr val="FC8100"/>
                </a:solidFill>
                <a:effectLst/>
              </a:rPr>
              <a:t> </a:t>
            </a:r>
            <a:r>
              <a:rPr lang="en-US" sz="2800" b="1" i="1" dirty="0" err="1">
                <a:solidFill>
                  <a:srgbClr val="FC8100"/>
                </a:solidFill>
                <a:effectLst/>
              </a:rPr>
              <a:t>Öffentlichkeit</a:t>
            </a:r>
            <a:r>
              <a:rPr lang="en-US" sz="2800" b="1" i="1" dirty="0">
                <a:solidFill>
                  <a:srgbClr val="FC8100"/>
                </a:solidFill>
                <a:effectLst/>
              </a:rPr>
              <a:t> </a:t>
            </a:r>
            <a:r>
              <a:rPr lang="en-US" sz="2800" b="1" i="1" dirty="0" err="1">
                <a:solidFill>
                  <a:srgbClr val="FC8100"/>
                </a:solidFill>
                <a:effectLst/>
              </a:rPr>
              <a:t>eines</a:t>
            </a:r>
            <a:r>
              <a:rPr lang="en-US" sz="2800" b="1" i="1" dirty="0">
                <a:solidFill>
                  <a:srgbClr val="FC8100"/>
                </a:solidFill>
                <a:effectLst/>
              </a:rPr>
              <a:t> </a:t>
            </a:r>
            <a:r>
              <a:rPr lang="en-US" sz="2800" b="1" i="1" dirty="0" err="1">
                <a:solidFill>
                  <a:srgbClr val="FC8100"/>
                </a:solidFill>
                <a:effectLst/>
              </a:rPr>
              <a:t>beliebigen</a:t>
            </a:r>
            <a:r>
              <a:rPr lang="en-US" sz="2800" b="1" i="1" dirty="0">
                <a:solidFill>
                  <a:srgbClr val="FC8100"/>
                </a:solidFill>
                <a:effectLst/>
              </a:rPr>
              <a:t> </a:t>
            </a:r>
            <a:r>
              <a:rPr lang="en-US" sz="2800" b="1" i="1" dirty="0" err="1">
                <a:solidFill>
                  <a:srgbClr val="FC8100"/>
                </a:solidFill>
                <a:effectLst/>
              </a:rPr>
              <a:t>Landes</a:t>
            </a:r>
            <a:r>
              <a:rPr lang="en-US" sz="2800" b="1" i="1" dirty="0">
                <a:solidFill>
                  <a:srgbClr val="FC8100"/>
                </a:solidFill>
                <a:effectLst/>
              </a:rPr>
              <a:t> </a:t>
            </a:r>
            <a:r>
              <a:rPr lang="en-US" sz="2800" b="1" i="1" dirty="0" err="1">
                <a:solidFill>
                  <a:srgbClr val="FC8100"/>
                </a:solidFill>
                <a:effectLst/>
              </a:rPr>
              <a:t>nach</a:t>
            </a:r>
            <a:r>
              <a:rPr lang="en-US" sz="2800" b="1" i="1" dirty="0">
                <a:solidFill>
                  <a:srgbClr val="FC8100"/>
                </a:solidFill>
                <a:effectLst/>
              </a:rPr>
              <a:t> dem </a:t>
            </a:r>
            <a:r>
              <a:rPr lang="en-US" sz="2800" b="1" i="1" dirty="0" err="1">
                <a:solidFill>
                  <a:srgbClr val="FC8100"/>
                </a:solidFill>
                <a:effectLst/>
              </a:rPr>
              <a:t>Namen</a:t>
            </a:r>
            <a:r>
              <a:rPr lang="en-US" sz="2800" b="1" i="1" dirty="0">
                <a:solidFill>
                  <a:srgbClr val="FC8100"/>
                </a:solidFill>
                <a:effectLst/>
              </a:rPr>
              <a:t> </a:t>
            </a:r>
            <a:r>
              <a:rPr lang="en-US" sz="2800" b="1" i="1" dirty="0" err="1">
                <a:solidFill>
                  <a:srgbClr val="FC8100"/>
                </a:solidFill>
                <a:effectLst/>
              </a:rPr>
              <a:t>eines</a:t>
            </a:r>
            <a:r>
              <a:rPr lang="en-US" sz="2800" b="1" i="1" dirty="0">
                <a:solidFill>
                  <a:srgbClr val="FC8100"/>
                </a:solidFill>
                <a:effectLst/>
              </a:rPr>
              <a:t> </a:t>
            </a:r>
            <a:r>
              <a:rPr lang="en-US" sz="2800" b="1" i="1" dirty="0" err="1">
                <a:solidFill>
                  <a:srgbClr val="FC8100"/>
                </a:solidFill>
                <a:effectLst/>
              </a:rPr>
              <a:t>zeitgenössischen</a:t>
            </a:r>
            <a:r>
              <a:rPr lang="en-US" sz="2800" b="1" i="1" dirty="0">
                <a:solidFill>
                  <a:srgbClr val="FC8100"/>
                </a:solidFill>
                <a:effectLst/>
              </a:rPr>
              <a:t> </a:t>
            </a:r>
            <a:r>
              <a:rPr lang="en-US" sz="2800" b="1" i="1" dirty="0" err="1">
                <a:solidFill>
                  <a:srgbClr val="FC8100"/>
                </a:solidFill>
                <a:effectLst/>
              </a:rPr>
              <a:t>Archäologen</a:t>
            </a:r>
            <a:r>
              <a:rPr lang="en-US" sz="2800" b="1" i="1" dirty="0">
                <a:solidFill>
                  <a:srgbClr val="FC8100"/>
                </a:solidFill>
                <a:effectLst/>
              </a:rPr>
              <a:t> </a:t>
            </a:r>
            <a:r>
              <a:rPr lang="en-US" sz="2800" b="1" i="1" dirty="0" err="1">
                <a:solidFill>
                  <a:srgbClr val="FC8100"/>
                </a:solidFill>
                <a:effectLst/>
              </a:rPr>
              <a:t>fragen</a:t>
            </a:r>
            <a:r>
              <a:rPr lang="en-US" sz="2800" b="1" i="1" dirty="0">
                <a:solidFill>
                  <a:srgbClr val="FC8100"/>
                </a:solidFill>
                <a:effectLst/>
              </a:rPr>
              <a:t>, so </a:t>
            </a:r>
            <a:r>
              <a:rPr lang="en-US" sz="2800" b="1" i="1" dirty="0" err="1">
                <a:solidFill>
                  <a:srgbClr val="FC8100"/>
                </a:solidFill>
                <a:effectLst/>
              </a:rPr>
              <a:t>wäre</a:t>
            </a:r>
            <a:r>
              <a:rPr lang="en-US" sz="2800" b="1" i="1" dirty="0">
                <a:solidFill>
                  <a:srgbClr val="FC8100"/>
                </a:solidFill>
                <a:effectLst/>
              </a:rPr>
              <a:t> </a:t>
            </a:r>
            <a:r>
              <a:rPr lang="en-US" sz="2800" b="1" i="1" dirty="0" err="1">
                <a:solidFill>
                  <a:srgbClr val="FC8100"/>
                </a:solidFill>
                <a:effectLst/>
              </a:rPr>
              <a:t>wohl</a:t>
            </a:r>
            <a:r>
              <a:rPr lang="en-US" sz="2800" b="1" i="1" dirty="0">
                <a:solidFill>
                  <a:srgbClr val="FC8100"/>
                </a:solidFill>
                <a:effectLst/>
              </a:rPr>
              <a:t> </a:t>
            </a:r>
            <a:r>
              <a:rPr lang="en-US" sz="2800" b="1" i="1" dirty="0" err="1">
                <a:solidFill>
                  <a:srgbClr val="FC8100"/>
                </a:solidFill>
                <a:effectLst/>
              </a:rPr>
              <a:t>kaum</a:t>
            </a:r>
            <a:r>
              <a:rPr lang="en-US" sz="2800" b="1" i="1" dirty="0">
                <a:solidFill>
                  <a:srgbClr val="FC8100"/>
                </a:solidFill>
                <a:effectLst/>
              </a:rPr>
              <a:t> </a:t>
            </a:r>
            <a:r>
              <a:rPr lang="en-US" sz="2800" b="1" i="1" dirty="0" err="1">
                <a:solidFill>
                  <a:srgbClr val="FC8100"/>
                </a:solidFill>
                <a:effectLst/>
              </a:rPr>
              <a:t>einer</a:t>
            </a:r>
            <a:r>
              <a:rPr lang="en-US" sz="2800" b="1" i="1" dirty="0">
                <a:solidFill>
                  <a:srgbClr val="FC8100"/>
                </a:solidFill>
                <a:effectLst/>
              </a:rPr>
              <a:t> in der Lage </a:t>
            </a:r>
            <a:r>
              <a:rPr lang="en-US" sz="2800" b="1" i="1" dirty="0" err="1">
                <a:solidFill>
                  <a:srgbClr val="FC8100"/>
                </a:solidFill>
                <a:effectLst/>
              </a:rPr>
              <a:t>Namen</a:t>
            </a:r>
            <a:r>
              <a:rPr lang="en-US" sz="2800" b="1" i="1" dirty="0">
                <a:solidFill>
                  <a:srgbClr val="FC8100"/>
                </a:solidFill>
                <a:effectLst/>
              </a:rPr>
              <a:t> </a:t>
            </a:r>
            <a:r>
              <a:rPr lang="en-US" sz="2800" b="1" i="1" dirty="0" err="1">
                <a:solidFill>
                  <a:srgbClr val="FC8100"/>
                </a:solidFill>
                <a:effectLst/>
              </a:rPr>
              <a:t>zu</a:t>
            </a:r>
            <a:r>
              <a:rPr lang="en-US" sz="2800" b="1" i="1" dirty="0">
                <a:solidFill>
                  <a:srgbClr val="FC8100"/>
                </a:solidFill>
                <a:effectLst/>
              </a:rPr>
              <a:t> </a:t>
            </a:r>
            <a:r>
              <a:rPr lang="en-US" sz="2800" b="1" i="1" dirty="0" err="1">
                <a:solidFill>
                  <a:srgbClr val="FC8100"/>
                </a:solidFill>
                <a:effectLst/>
              </a:rPr>
              <a:t>nennen</a:t>
            </a:r>
            <a:r>
              <a:rPr lang="en-US" sz="2800" b="1" i="1" dirty="0">
                <a:solidFill>
                  <a:srgbClr val="FC8100"/>
                </a:solidFill>
                <a:effectLst/>
              </a:rPr>
              <a:t> - </a:t>
            </a:r>
            <a:r>
              <a:rPr lang="en-US" sz="2800" b="1" i="1" dirty="0" err="1">
                <a:solidFill>
                  <a:srgbClr val="FC8100"/>
                </a:solidFill>
                <a:effectLst/>
              </a:rPr>
              <a:t>außer</a:t>
            </a:r>
            <a:r>
              <a:rPr lang="en-US" sz="2800" b="1" i="1" dirty="0">
                <a:solidFill>
                  <a:srgbClr val="FC8100"/>
                </a:solidFill>
                <a:effectLst/>
              </a:rPr>
              <a:t> dem des </a:t>
            </a:r>
            <a:r>
              <a:rPr lang="en-US" sz="2800" b="1" i="1" dirty="0" err="1">
                <a:solidFill>
                  <a:srgbClr val="FC8100"/>
                </a:solidFill>
                <a:effectLst/>
              </a:rPr>
              <a:t>frei</a:t>
            </a:r>
            <a:r>
              <a:rPr lang="en-US" sz="2800" b="1" i="1" dirty="0">
                <a:solidFill>
                  <a:srgbClr val="FC8100"/>
                </a:solidFill>
                <a:effectLst/>
              </a:rPr>
              <a:t> </a:t>
            </a:r>
            <a:r>
              <a:rPr lang="en-US" sz="2800" b="1" i="1" dirty="0" err="1">
                <a:solidFill>
                  <a:srgbClr val="FC8100"/>
                </a:solidFill>
                <a:effectLst/>
              </a:rPr>
              <a:t>erfundenen</a:t>
            </a:r>
            <a:r>
              <a:rPr lang="en-US" sz="2800" b="1" i="1" dirty="0">
                <a:solidFill>
                  <a:srgbClr val="FC8100"/>
                </a:solidFill>
                <a:effectLst/>
              </a:rPr>
              <a:t> Indiana Jones. So </a:t>
            </a:r>
            <a:r>
              <a:rPr lang="en-US" sz="2800" b="1" i="1" dirty="0" err="1">
                <a:solidFill>
                  <a:srgbClr val="FC8100"/>
                </a:solidFill>
                <a:effectLst/>
              </a:rPr>
              <a:t>groß</a:t>
            </a:r>
            <a:r>
              <a:rPr lang="en-US" sz="2800" b="1" i="1" dirty="0">
                <a:solidFill>
                  <a:srgbClr val="FC8100"/>
                </a:solidFill>
                <a:effectLst/>
              </a:rPr>
              <a:t> </a:t>
            </a:r>
            <a:r>
              <a:rPr lang="en-US" sz="2800" b="1" i="1" dirty="0" err="1">
                <a:solidFill>
                  <a:srgbClr val="FC8100"/>
                </a:solidFill>
                <a:effectLst/>
              </a:rPr>
              <a:t>ist</a:t>
            </a:r>
            <a:r>
              <a:rPr lang="en-US" sz="2800" b="1" i="1" dirty="0">
                <a:solidFill>
                  <a:srgbClr val="FC8100"/>
                </a:solidFill>
                <a:effectLst/>
              </a:rPr>
              <a:t> die </a:t>
            </a:r>
            <a:r>
              <a:rPr lang="en-US" sz="2800" b="1" i="1" dirty="0" err="1">
                <a:solidFill>
                  <a:srgbClr val="FC8100"/>
                </a:solidFill>
                <a:effectLst/>
              </a:rPr>
              <a:t>Macht</a:t>
            </a:r>
            <a:r>
              <a:rPr lang="en-US" sz="2800" b="1" i="1" dirty="0">
                <a:solidFill>
                  <a:srgbClr val="FC8100"/>
                </a:solidFill>
                <a:effectLst/>
              </a:rPr>
              <a:t> </a:t>
            </a:r>
            <a:r>
              <a:rPr lang="en-US" sz="2800" b="1" i="1" dirty="0" err="1">
                <a:solidFill>
                  <a:srgbClr val="FC8100"/>
                </a:solidFill>
                <a:effectLst/>
              </a:rPr>
              <a:t>Hollywoods</a:t>
            </a:r>
            <a:r>
              <a:rPr lang="en-US" sz="2800" b="1" i="1" dirty="0">
                <a:solidFill>
                  <a:srgbClr val="FC8100"/>
                </a:solidFill>
                <a:effectLst/>
              </a:rPr>
              <a:t> und so anonym die </a:t>
            </a:r>
            <a:r>
              <a:rPr lang="en-US" sz="2800" b="1" i="1" dirty="0" err="1">
                <a:solidFill>
                  <a:srgbClr val="FC8100"/>
                </a:solidFill>
                <a:effectLst/>
              </a:rPr>
              <a:t>heutige</a:t>
            </a:r>
            <a:r>
              <a:rPr lang="en-US" sz="2800" b="1" i="1" dirty="0">
                <a:solidFill>
                  <a:srgbClr val="FC8100"/>
                </a:solidFill>
                <a:effectLst/>
              </a:rPr>
              <a:t> </a:t>
            </a:r>
            <a:r>
              <a:rPr lang="en-US" sz="2800" b="1" i="1" dirty="0" err="1">
                <a:solidFill>
                  <a:srgbClr val="FC8100"/>
                </a:solidFill>
                <a:effectLst/>
              </a:rPr>
              <a:t>Archäologie</a:t>
            </a:r>
            <a:r>
              <a:rPr lang="en-US" sz="2800" b="1" dirty="0">
                <a:solidFill>
                  <a:srgbClr val="FC8100"/>
                </a:solidFill>
                <a:effectLst/>
              </a:rPr>
              <a:t>“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719775A-1479-2FD6-9EDB-17A76BAF52B3}"/>
              </a:ext>
            </a:extLst>
          </p:cNvPr>
          <p:cNvSpPr txBox="1"/>
          <p:nvPr/>
        </p:nvSpPr>
        <p:spPr>
          <a:xfrm>
            <a:off x="10186121" y="5764768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Paul </a:t>
            </a:r>
            <a:r>
              <a:rPr lang="it-IT" sz="2000" dirty="0" err="1"/>
              <a:t>Bahn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59783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6735D9-5C02-BB1D-7632-92EEB7AFF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889000"/>
            <a:ext cx="10691265" cy="5040214"/>
          </a:xfrm>
        </p:spPr>
        <p:txBody>
          <a:bodyPr/>
          <a:lstStyle/>
          <a:p>
            <a:pPr marL="0" indent="0" algn="ctr">
              <a:buNone/>
            </a:pPr>
            <a:r>
              <a:rPr lang="it-IT" sz="3200" dirty="0" err="1">
                <a:solidFill>
                  <a:srgbClr val="CC9A00"/>
                </a:solidFill>
                <a:latin typeface="Castellar" panose="020A0402060406010301" pitchFamily="18" charset="77"/>
              </a:rPr>
              <a:t>Archäologische</a:t>
            </a:r>
            <a:r>
              <a:rPr lang="it-IT" sz="3200" dirty="0">
                <a:solidFill>
                  <a:srgbClr val="CC9A00"/>
                </a:solidFill>
                <a:latin typeface="Castellar" panose="020A0402060406010301" pitchFamily="18" charset="77"/>
              </a:rPr>
              <a:t> </a:t>
            </a:r>
            <a:r>
              <a:rPr lang="it-IT" sz="3200" dirty="0" err="1">
                <a:solidFill>
                  <a:srgbClr val="CC9A00"/>
                </a:solidFill>
                <a:latin typeface="Castellar" panose="020A0402060406010301" pitchFamily="18" charset="77"/>
              </a:rPr>
              <a:t>Arbeit</a:t>
            </a:r>
            <a:endParaRPr lang="it-IT" sz="3200" dirty="0">
              <a:solidFill>
                <a:srgbClr val="CC9A00"/>
              </a:solidFill>
              <a:latin typeface="Castellar" panose="020A0402060406010301" pitchFamily="18" charset="77"/>
            </a:endParaRPr>
          </a:p>
          <a:p>
            <a:pPr marL="0" indent="0">
              <a:buNone/>
            </a:pP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b="1" dirty="0" err="1">
                <a:solidFill>
                  <a:srgbClr val="CC9A00"/>
                </a:solidFill>
                <a:latin typeface="Castellar" panose="020A0402060406010301" pitchFamily="18" charset="77"/>
              </a:rPr>
              <a:t>Ausgrabungen</a:t>
            </a:r>
            <a:r>
              <a:rPr lang="it-IT" dirty="0">
                <a:solidFill>
                  <a:srgbClr val="CC9A00"/>
                </a:solidFill>
                <a:latin typeface="Castellar" panose="020A0402060406010301" pitchFamily="18" charset="77"/>
              </a:rPr>
              <a:t> </a:t>
            </a:r>
          </a:p>
          <a:p>
            <a:r>
              <a:rPr lang="it-IT" b="1" dirty="0" err="1">
                <a:solidFill>
                  <a:srgbClr val="CC9A00"/>
                </a:solidFill>
                <a:latin typeface="Castellar" panose="020A0402060406010301" pitchFamily="18" charset="77"/>
              </a:rPr>
              <a:t>Bibliothek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77"/>
              </a:rPr>
              <a:t> </a:t>
            </a:r>
          </a:p>
          <a:p>
            <a:r>
              <a:rPr lang="it-IT" b="1" dirty="0" err="1">
                <a:solidFill>
                  <a:srgbClr val="CC9A00"/>
                </a:solidFill>
                <a:latin typeface="Castellar" panose="020A0402060406010301" pitchFamily="18" charset="77"/>
              </a:rPr>
              <a:t>Austausch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b="1" dirty="0" err="1">
                <a:solidFill>
                  <a:srgbClr val="CC9A00"/>
                </a:solidFill>
                <a:latin typeface="Castellar" panose="020A0402060406010301" pitchFamily="18" charset="77"/>
              </a:rPr>
              <a:t>Frustration</a:t>
            </a:r>
            <a:r>
              <a:rPr lang="it-IT" dirty="0">
                <a:solidFill>
                  <a:srgbClr val="CC9A00"/>
                </a:solidFill>
                <a:latin typeface="Castellar" panose="020A0402060406010301" pitchFamily="18" charset="77"/>
              </a:rPr>
              <a:t> </a:t>
            </a:r>
          </a:p>
          <a:p>
            <a:pPr marL="0" indent="0" algn="ctr">
              <a:buNone/>
            </a:pP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Viel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ist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noch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nicht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ausgegraben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worden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Viel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kann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aus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verschiedenen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Gründen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noch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nicht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ausgegraben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werden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Geld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Politik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usw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.)</a:t>
            </a:r>
          </a:p>
          <a:p>
            <a:pPr marL="0" indent="0" algn="ctr">
              <a:buNone/>
            </a:pP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Viel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bleibt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unter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andern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Gebäuden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, die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kunstlerische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und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historische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Werte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haben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16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96C3EB-2BA3-B170-B3FF-9726513C6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600" kern="0" dirty="0">
                <a:solidFill>
                  <a:srgbClr val="CC9A00"/>
                </a:solidFill>
                <a:effectLst/>
                <a:latin typeface="Castellar" panose="020A0402060406010301" pitchFamily="18" charset="77"/>
                <a:ea typeface="Calibri" panose="020F0502020204030204" pitchFamily="34" charset="0"/>
              </a:rPr>
              <a:t>Archäologie</a:t>
            </a:r>
            <a:endParaRPr lang="it-IT" sz="3600" dirty="0">
              <a:solidFill>
                <a:srgbClr val="CC9A00"/>
              </a:solidFill>
              <a:latin typeface="Castellar" panose="020A0402060406010301" pitchFamily="18" charset="77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20C97E-E100-4A40-7984-39B981D86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367" y="3051646"/>
            <a:ext cx="10691265" cy="3636088"/>
          </a:xfrm>
        </p:spPr>
        <p:txBody>
          <a:bodyPr/>
          <a:lstStyle/>
          <a:p>
            <a:pPr marL="0" indent="0" algn="ctr">
              <a:buNone/>
            </a:pPr>
            <a:endParaRPr lang="de-DE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32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Archäologie ist das Studium der </a:t>
            </a:r>
            <a:r>
              <a:rPr lang="de-DE" sz="32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menschlichen </a:t>
            </a:r>
            <a:r>
              <a:rPr lang="de-DE" sz="32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Vergangenheit und aller materiellen Spuren der </a:t>
            </a:r>
            <a:r>
              <a:rPr lang="de-DE" sz="32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Menschen</a:t>
            </a:r>
            <a:endParaRPr lang="it-IT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72EDC42-F983-0C5F-B77F-B5A178FE8910}"/>
              </a:ext>
            </a:extLst>
          </p:cNvPr>
          <p:cNvSpPr txBox="1"/>
          <p:nvPr/>
        </p:nvSpPr>
        <p:spPr>
          <a:xfrm>
            <a:off x="927100" y="2387225"/>
            <a:ext cx="2832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9A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ἀρχαιολογία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D04CE79-F0A8-5EDF-F998-1619D3D96DB2}"/>
              </a:ext>
            </a:extLst>
          </p:cNvPr>
          <p:cNvSpPr txBox="1"/>
          <p:nvPr/>
        </p:nvSpPr>
        <p:spPr>
          <a:xfrm>
            <a:off x="3619500" y="2372772"/>
            <a:ext cx="3581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7173C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</a:t>
            </a:r>
            <a:r>
              <a:rPr kumimoji="0" lang="el-G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9A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ἀρχαῖος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CC9A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7173C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(alt) + 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DCF48D-664B-29F7-C28E-C971816E68FB}"/>
              </a:ext>
            </a:extLst>
          </p:cNvPr>
          <p:cNvSpPr txBox="1"/>
          <p:nvPr/>
        </p:nvSpPr>
        <p:spPr>
          <a:xfrm>
            <a:off x="6096000" y="2329386"/>
            <a:ext cx="6096000" cy="628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CC9A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λόγος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7173C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(Rede, Studium)</a:t>
            </a:r>
          </a:p>
        </p:txBody>
      </p:sp>
    </p:spTree>
    <p:extLst>
      <p:ext uri="{BB962C8B-B14F-4D97-AF65-F5344CB8AC3E}">
        <p14:creationId xmlns:p14="http://schemas.microsoft.com/office/powerpoint/2010/main" val="374376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9781FC-3943-1CB7-B881-5F6BE60BC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495800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in </a:t>
            </a:r>
            <a:r>
              <a:rPr lang="it-IT" dirty="0" err="1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der</a:t>
            </a:r>
            <a:r>
              <a:rPr lang="it-IT" dirty="0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 </a:t>
            </a:r>
            <a:r>
              <a:rPr lang="it-IT" dirty="0" err="1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archäologie</a:t>
            </a:r>
            <a:r>
              <a:rPr lang="it-IT" dirty="0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 </a:t>
            </a:r>
            <a:r>
              <a:rPr lang="it-IT" dirty="0" err="1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haben</a:t>
            </a:r>
            <a:r>
              <a:rPr lang="it-IT" dirty="0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 alle </a:t>
            </a:r>
            <a:r>
              <a:rPr lang="it-IT" dirty="0" err="1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spuren</a:t>
            </a:r>
            <a:r>
              <a:rPr lang="it-IT" dirty="0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 </a:t>
            </a:r>
            <a:r>
              <a:rPr lang="it-IT" dirty="0" err="1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aus</a:t>
            </a:r>
            <a:r>
              <a:rPr lang="it-IT" dirty="0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 </a:t>
            </a:r>
            <a:r>
              <a:rPr lang="it-IT" dirty="0" err="1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der</a:t>
            </a:r>
            <a:r>
              <a:rPr lang="it-IT" dirty="0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 </a:t>
            </a:r>
            <a:r>
              <a:rPr lang="it-IT" dirty="0" err="1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vergangenheit</a:t>
            </a:r>
            <a:r>
              <a:rPr lang="it-IT" dirty="0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 </a:t>
            </a:r>
            <a:r>
              <a:rPr lang="it-IT" dirty="0" err="1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eine</a:t>
            </a:r>
            <a:r>
              <a:rPr lang="it-IT" dirty="0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 </a:t>
            </a:r>
            <a:r>
              <a:rPr lang="it-IT" dirty="0" err="1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bedeutung</a:t>
            </a:r>
            <a:r>
              <a:rPr lang="it-IT" dirty="0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. </a:t>
            </a:r>
            <a:r>
              <a:rPr lang="it-IT" dirty="0" err="1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Auch</a:t>
            </a:r>
            <a:r>
              <a:rPr lang="it-IT" dirty="0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 </a:t>
            </a:r>
            <a:r>
              <a:rPr lang="it-IT" dirty="0" err="1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das</a:t>
            </a:r>
            <a:r>
              <a:rPr lang="it-IT" dirty="0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 </a:t>
            </a:r>
            <a:r>
              <a:rPr lang="it-IT" dirty="0" err="1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kleinste</a:t>
            </a:r>
            <a:r>
              <a:rPr lang="it-IT" dirty="0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 </a:t>
            </a:r>
            <a:r>
              <a:rPr lang="it-IT" dirty="0" err="1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oder</a:t>
            </a:r>
            <a:r>
              <a:rPr lang="it-IT" dirty="0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 </a:t>
            </a:r>
            <a:r>
              <a:rPr lang="it-IT" dirty="0" err="1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unschönste</a:t>
            </a:r>
            <a:r>
              <a:rPr lang="it-IT" dirty="0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 </a:t>
            </a:r>
            <a:r>
              <a:rPr lang="it-IT" dirty="0" err="1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artefakt</a:t>
            </a:r>
            <a:r>
              <a:rPr lang="it-IT" dirty="0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 </a:t>
            </a:r>
            <a:r>
              <a:rPr lang="it-IT" dirty="0" err="1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kann</a:t>
            </a:r>
            <a:r>
              <a:rPr lang="it-IT" dirty="0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 </a:t>
            </a:r>
            <a:r>
              <a:rPr lang="it-IT" dirty="0" err="1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uns</a:t>
            </a:r>
            <a:r>
              <a:rPr lang="it-IT" dirty="0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 </a:t>
            </a:r>
            <a:r>
              <a:rPr lang="it-IT" dirty="0" err="1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richtig</a:t>
            </a:r>
            <a:r>
              <a:rPr lang="it-IT" dirty="0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 </a:t>
            </a:r>
            <a:r>
              <a:rPr lang="it-IT" dirty="0" err="1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viel</a:t>
            </a:r>
            <a:r>
              <a:rPr lang="it-IT" dirty="0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 </a:t>
            </a:r>
            <a:r>
              <a:rPr lang="it-IT" dirty="0" err="1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erzählen</a:t>
            </a:r>
            <a:r>
              <a:rPr lang="it-IT" dirty="0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. </a:t>
            </a:r>
            <a:br>
              <a:rPr lang="it-IT" dirty="0">
                <a:solidFill>
                  <a:schemeClr val="accent2">
                    <a:lumMod val="75000"/>
                  </a:schemeClr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</a:br>
            <a:br>
              <a:rPr lang="it-IT" dirty="0">
                <a:solidFill>
                  <a:schemeClr val="accent2">
                    <a:lumMod val="75000"/>
                  </a:schemeClr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</a:br>
            <a:r>
              <a:rPr lang="it-IT" dirty="0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Alle </a:t>
            </a:r>
            <a:r>
              <a:rPr lang="it-IT" dirty="0" err="1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gegenstände</a:t>
            </a:r>
            <a:r>
              <a:rPr lang="it-IT" dirty="0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 und </a:t>
            </a:r>
            <a:r>
              <a:rPr lang="it-IT" dirty="0" err="1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resten</a:t>
            </a:r>
            <a:r>
              <a:rPr lang="it-IT" dirty="0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 </a:t>
            </a:r>
            <a:r>
              <a:rPr lang="it-IT" dirty="0" err="1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haben</a:t>
            </a:r>
            <a:r>
              <a:rPr lang="it-IT" dirty="0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 </a:t>
            </a:r>
            <a:r>
              <a:rPr lang="it-IT" dirty="0" err="1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einen</a:t>
            </a:r>
            <a:r>
              <a:rPr lang="it-IT" dirty="0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 </a:t>
            </a:r>
            <a:r>
              <a:rPr lang="it-IT" dirty="0" err="1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archäologischen</a:t>
            </a:r>
            <a:r>
              <a:rPr lang="it-IT" dirty="0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 </a:t>
            </a:r>
            <a:r>
              <a:rPr lang="it-IT" dirty="0" err="1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wert</a:t>
            </a:r>
            <a:r>
              <a:rPr lang="it-IT" dirty="0">
                <a:solidFill>
                  <a:srgbClr val="CC9A00"/>
                </a:solidFill>
                <a:latin typeface="American Typewriter" panose="02090604020004020304" pitchFamily="18" charset="77"/>
                <a:ea typeface="STHupo" panose="02010800040101010101" pitchFamily="2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202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4" name="Straight Connector 1032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Straight Connector 1034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56" name="Rectangle 1036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EC1793D-1237-5873-4188-50BE38B5070E}"/>
              </a:ext>
            </a:extLst>
          </p:cNvPr>
          <p:cNvSpPr txBox="1"/>
          <p:nvPr/>
        </p:nvSpPr>
        <p:spPr>
          <a:xfrm>
            <a:off x="669852" y="870596"/>
            <a:ext cx="4887382" cy="37478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4400" b="1" dirty="0">
                <a:solidFill>
                  <a:srgbClr val="CC9A00"/>
                </a:solidFill>
                <a:latin typeface="Castellar" panose="020A0402060406010301" pitchFamily="18" charset="77"/>
              </a:rPr>
              <a:t>ARCHÄOLOGIE</a:t>
            </a:r>
          </a:p>
        </p:txBody>
      </p:sp>
      <p:cxnSp>
        <p:nvCxnSpPr>
          <p:cNvPr id="1057" name="Straight Connector 1038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Arte micenea: caratteristiche | Studenti.it">
            <a:extLst>
              <a:ext uri="{FF2B5EF4-FFF2-40B4-BE49-F238E27FC236}">
                <a16:creationId xmlns:a16="http://schemas.microsoft.com/office/drawing/2014/main" id="{41515CE1-AF25-67DC-0E9C-1D86DE30B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666909"/>
            <a:ext cx="5295900" cy="352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58" name="Straight Connector 1040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885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7B7612-A7F6-25D8-B35E-930F634F628B}"/>
              </a:ext>
            </a:extLst>
          </p:cNvPr>
          <p:cNvSpPr txBox="1"/>
          <p:nvPr/>
        </p:nvSpPr>
        <p:spPr>
          <a:xfrm>
            <a:off x="131086" y="3868599"/>
            <a:ext cx="2197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CC9A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Ägyptisch</a:t>
            </a:r>
            <a:endParaRPr lang="it-IT" sz="2800" dirty="0">
              <a:solidFill>
                <a:srgbClr val="CC9A0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4190C60-C916-9EE5-D350-13DF5A7C1FF7}"/>
              </a:ext>
            </a:extLst>
          </p:cNvPr>
          <p:cNvSpPr txBox="1"/>
          <p:nvPr/>
        </p:nvSpPr>
        <p:spPr>
          <a:xfrm>
            <a:off x="2708294" y="3899987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CC9A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Industriell</a:t>
            </a:r>
            <a:endParaRPr lang="it-IT" sz="2800" dirty="0">
              <a:solidFill>
                <a:srgbClr val="CC9A0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973715B-43D1-0733-77AA-D7001646D0FD}"/>
              </a:ext>
            </a:extLst>
          </p:cNvPr>
          <p:cNvSpPr txBox="1"/>
          <p:nvPr/>
        </p:nvSpPr>
        <p:spPr>
          <a:xfrm>
            <a:off x="3317383" y="286759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CC9A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Mittelalterlich</a:t>
            </a:r>
            <a:r>
              <a:rPr lang="it-IT" sz="2800" dirty="0">
                <a:solidFill>
                  <a:srgbClr val="CC9A00"/>
                </a:solidFill>
                <a:effectLst/>
              </a:rPr>
              <a:t> </a:t>
            </a:r>
            <a:endParaRPr lang="it-IT" sz="2800" dirty="0">
              <a:solidFill>
                <a:srgbClr val="CC9A0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EAE21A8-EE60-BCB1-272A-2F0DB51FA66E}"/>
              </a:ext>
            </a:extLst>
          </p:cNvPr>
          <p:cNvSpPr txBox="1"/>
          <p:nvPr/>
        </p:nvSpPr>
        <p:spPr>
          <a:xfrm>
            <a:off x="361857" y="2203734"/>
            <a:ext cx="3581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CC9A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Vorderasiatisch</a:t>
            </a:r>
            <a:r>
              <a:rPr lang="it-IT" dirty="0">
                <a:effectLst/>
              </a:rPr>
              <a:t> 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064E3A7-EC15-CEE8-8E62-AF823636A4AD}"/>
              </a:ext>
            </a:extLst>
          </p:cNvPr>
          <p:cNvSpPr txBox="1"/>
          <p:nvPr/>
        </p:nvSpPr>
        <p:spPr>
          <a:xfrm>
            <a:off x="1338866" y="3142827"/>
            <a:ext cx="20648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CC9A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China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4BB31E5-41DA-AF86-A710-859DA93A0D95}"/>
              </a:ext>
            </a:extLst>
          </p:cNvPr>
          <p:cNvSpPr txBox="1"/>
          <p:nvPr/>
        </p:nvSpPr>
        <p:spPr>
          <a:xfrm>
            <a:off x="131086" y="4645669"/>
            <a:ext cx="47550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CC9A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Nord-Afrikanisch </a:t>
            </a:r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F59090B-80F4-DD47-A7D0-C27C093C873D}"/>
              </a:ext>
            </a:extLst>
          </p:cNvPr>
          <p:cNvSpPr txBox="1"/>
          <p:nvPr/>
        </p:nvSpPr>
        <p:spPr>
          <a:xfrm>
            <a:off x="1338866" y="5401377"/>
            <a:ext cx="54175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CC9A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Amerika (Süd, Nord, Völker usw.)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896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3" grpId="1"/>
      <p:bldP spid="4" grpId="0"/>
      <p:bldP spid="5" grpId="0"/>
      <p:bldP spid="5" grpId="1"/>
      <p:bldP spid="7" grpId="0"/>
      <p:bldP spid="7" grpId="1"/>
      <p:bldP spid="8" grpId="0"/>
      <p:bldP spid="8" grpId="1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4" name="Straight Connector 1032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Straight Connector 1034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56" name="Rectangle 1036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EC1793D-1237-5873-4188-50BE38B5070E}"/>
              </a:ext>
            </a:extLst>
          </p:cNvPr>
          <p:cNvSpPr txBox="1"/>
          <p:nvPr/>
        </p:nvSpPr>
        <p:spPr>
          <a:xfrm>
            <a:off x="713883" y="870765"/>
            <a:ext cx="5112734" cy="37478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400" b="1" cap="all" spc="30" dirty="0" err="1">
                <a:solidFill>
                  <a:srgbClr val="CC9A00"/>
                </a:solidFill>
                <a:latin typeface="Castellar" panose="020A0402060406010301" pitchFamily="18" charset="77"/>
                <a:ea typeface="+mj-ea"/>
                <a:cs typeface="+mj-cs"/>
              </a:rPr>
              <a:t>Klassische</a:t>
            </a:r>
            <a:endParaRPr lang="en-US" sz="4400" b="1" cap="all" spc="30" dirty="0">
              <a:solidFill>
                <a:srgbClr val="CC9A00"/>
              </a:solidFill>
              <a:latin typeface="Castellar" panose="020A0402060406010301" pitchFamily="18" charset="77"/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400" b="1" cap="all" spc="30" dirty="0">
                <a:solidFill>
                  <a:srgbClr val="CC9A00"/>
                </a:solidFill>
                <a:latin typeface="Castellar" panose="020A0402060406010301" pitchFamily="18" charset="77"/>
                <a:ea typeface="+mj-ea"/>
                <a:cs typeface="+mj-cs"/>
              </a:rPr>
              <a:t>ARCHÄOLOGIE</a:t>
            </a:r>
          </a:p>
        </p:txBody>
      </p:sp>
      <p:cxnSp>
        <p:nvCxnSpPr>
          <p:cNvPr id="1057" name="Straight Connector 1038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Arte micenea: caratteristiche | Studenti.it">
            <a:extLst>
              <a:ext uri="{FF2B5EF4-FFF2-40B4-BE49-F238E27FC236}">
                <a16:creationId xmlns:a16="http://schemas.microsoft.com/office/drawing/2014/main" id="{41515CE1-AF25-67DC-0E9C-1D86DE30B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666909"/>
            <a:ext cx="5295900" cy="352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58" name="Straight Connector 1040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885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9237CF1-3E66-A095-36C5-BA34B699D35A}"/>
              </a:ext>
            </a:extLst>
          </p:cNvPr>
          <p:cNvSpPr txBox="1"/>
          <p:nvPr/>
        </p:nvSpPr>
        <p:spPr>
          <a:xfrm>
            <a:off x="802143" y="4156523"/>
            <a:ext cx="47550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CC9A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Unteritaliens und Sizilien </a:t>
            </a:r>
            <a:r>
              <a:rPr lang="it-IT" dirty="0">
                <a:effectLst/>
              </a:rPr>
              <a:t> 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7B7612-A7F6-25D8-B35E-930F634F628B}"/>
              </a:ext>
            </a:extLst>
          </p:cNvPr>
          <p:cNvSpPr txBox="1"/>
          <p:nvPr/>
        </p:nvSpPr>
        <p:spPr>
          <a:xfrm>
            <a:off x="800100" y="5158057"/>
            <a:ext cx="4254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CC9A00"/>
                </a:solidFill>
                <a:latin typeface="Times New Roman" panose="02020603050405020304" pitchFamily="18" charset="0"/>
              </a:rPr>
              <a:t>der römischen Provinzen</a:t>
            </a:r>
            <a:endParaRPr lang="it-IT" sz="2800" dirty="0">
              <a:solidFill>
                <a:srgbClr val="CC9A0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973715B-43D1-0733-77AA-D7001646D0FD}"/>
              </a:ext>
            </a:extLst>
          </p:cNvPr>
          <p:cNvSpPr txBox="1"/>
          <p:nvPr/>
        </p:nvSpPr>
        <p:spPr>
          <a:xfrm>
            <a:off x="800100" y="3091293"/>
            <a:ext cx="31041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CC9A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Kleinasiens </a:t>
            </a:r>
            <a:endParaRPr lang="it-IT" sz="2800" dirty="0">
              <a:solidFill>
                <a:srgbClr val="CC9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75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4" name="Straight Connector 1032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Straight Connector 1034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56" name="Rectangle 1036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EC1793D-1237-5873-4188-50BE38B5070E}"/>
              </a:ext>
            </a:extLst>
          </p:cNvPr>
          <p:cNvSpPr txBox="1"/>
          <p:nvPr/>
        </p:nvSpPr>
        <p:spPr>
          <a:xfrm>
            <a:off x="3539633" y="820480"/>
            <a:ext cx="5112734" cy="37478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400" b="1" cap="all" spc="30" dirty="0" err="1">
                <a:solidFill>
                  <a:srgbClr val="CC9A00"/>
                </a:solidFill>
                <a:latin typeface="Castellar" panose="020A0402060406010301" pitchFamily="18" charset="77"/>
                <a:ea typeface="+mj-ea"/>
                <a:cs typeface="+mj-cs"/>
              </a:rPr>
              <a:t>Klassische</a:t>
            </a:r>
            <a:endParaRPr lang="en-US" sz="4400" b="1" cap="all" spc="30" dirty="0">
              <a:solidFill>
                <a:srgbClr val="CC9A00"/>
              </a:solidFill>
              <a:latin typeface="Castellar" panose="020A0402060406010301" pitchFamily="18" charset="77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400" b="1" cap="all" spc="30" dirty="0">
                <a:solidFill>
                  <a:srgbClr val="CC9A00"/>
                </a:solidFill>
                <a:latin typeface="Castellar" panose="020A0402060406010301" pitchFamily="18" charset="77"/>
                <a:ea typeface="+mj-ea"/>
                <a:cs typeface="+mj-cs"/>
              </a:rPr>
              <a:t>ARCHÄOLOGIE</a:t>
            </a:r>
          </a:p>
        </p:txBody>
      </p:sp>
      <p:cxnSp>
        <p:nvCxnSpPr>
          <p:cNvPr id="1057" name="Straight Connector 1038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Straight Connector 1040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885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9237CF1-3E66-A095-36C5-BA34B699D35A}"/>
              </a:ext>
            </a:extLst>
          </p:cNvPr>
          <p:cNvSpPr txBox="1"/>
          <p:nvPr/>
        </p:nvSpPr>
        <p:spPr>
          <a:xfrm>
            <a:off x="1645671" y="5217367"/>
            <a:ext cx="47550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CC9A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Urbanistik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973715B-43D1-0733-77AA-D7001646D0FD}"/>
              </a:ext>
            </a:extLst>
          </p:cNvPr>
          <p:cNvSpPr txBox="1"/>
          <p:nvPr/>
        </p:nvSpPr>
        <p:spPr>
          <a:xfrm>
            <a:off x="8315817" y="3167390"/>
            <a:ext cx="31041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CC9A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Epigraphik  </a:t>
            </a:r>
            <a:endParaRPr lang="it-IT" sz="2800" dirty="0">
              <a:solidFill>
                <a:srgbClr val="CC9A0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8ED8702-5D85-02DD-0C50-6EE3D04226BB}"/>
              </a:ext>
            </a:extLst>
          </p:cNvPr>
          <p:cNvSpPr txBox="1"/>
          <p:nvPr/>
        </p:nvSpPr>
        <p:spPr>
          <a:xfrm>
            <a:off x="5666883" y="431915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 err="1">
                <a:solidFill>
                  <a:srgbClr val="CC9A00"/>
                </a:solidFill>
              </a:rPr>
              <a:t>Numismatik</a:t>
            </a:r>
            <a:r>
              <a:rPr lang="it-IT" sz="2800" dirty="0">
                <a:solidFill>
                  <a:srgbClr val="CC9A00"/>
                </a:solidFill>
              </a:rPr>
              <a:t> (</a:t>
            </a:r>
            <a:r>
              <a:rPr lang="it-IT" sz="2800" dirty="0" err="1">
                <a:solidFill>
                  <a:srgbClr val="CC9A00"/>
                </a:solidFill>
              </a:rPr>
              <a:t>Münzkunde</a:t>
            </a:r>
            <a:r>
              <a:rPr lang="it-IT" sz="2800" dirty="0">
                <a:solidFill>
                  <a:srgbClr val="CC9A00"/>
                </a:solidFill>
              </a:rPr>
              <a:t>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9BDB41D-4120-79E1-E3FA-D8BF6BF08E81}"/>
              </a:ext>
            </a:extLst>
          </p:cNvPr>
          <p:cNvSpPr txBox="1"/>
          <p:nvPr/>
        </p:nvSpPr>
        <p:spPr>
          <a:xfrm>
            <a:off x="1953117" y="400191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 err="1">
                <a:solidFill>
                  <a:srgbClr val="CC9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Archäobotanik</a:t>
            </a:r>
            <a:r>
              <a:rPr lang="it-IT" sz="2800" dirty="0">
                <a:solidFill>
                  <a:srgbClr val="CC9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12BB487-1746-37A6-26FE-B87DA884C891}"/>
              </a:ext>
            </a:extLst>
          </p:cNvPr>
          <p:cNvSpPr txBox="1"/>
          <p:nvPr/>
        </p:nvSpPr>
        <p:spPr>
          <a:xfrm>
            <a:off x="6896100" y="547897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CC9A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Kunstgeschichte des Altertums </a:t>
            </a:r>
            <a:r>
              <a:rPr lang="it-IT" sz="2800" dirty="0">
                <a:solidFill>
                  <a:srgbClr val="CC9A00"/>
                </a:solidFill>
                <a:effectLst/>
              </a:rPr>
              <a:t> </a:t>
            </a:r>
            <a:endParaRPr lang="it-IT" sz="2800" dirty="0">
              <a:solidFill>
                <a:srgbClr val="CC9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9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5" grpId="0"/>
      <p:bldP spid="6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E7E9F029-6E4A-D34E-2100-F7489B593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4" y="897752"/>
            <a:ext cx="3601757" cy="19559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Einführung in die Archäologie 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71C15E6-5252-0292-0F70-9594E2B64FF3}"/>
              </a:ext>
            </a:extLst>
          </p:cNvPr>
          <p:cNvSpPr txBox="1"/>
          <p:nvPr/>
        </p:nvSpPr>
        <p:spPr>
          <a:xfrm>
            <a:off x="683373" y="2853679"/>
            <a:ext cx="3613708" cy="339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Vorstellung</a:t>
            </a:r>
            <a:r>
              <a:rPr lang="en-US" dirty="0"/>
              <a:t> 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Video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Texte</a:t>
            </a:r>
            <a:endParaRPr lang="en-US" dirty="0"/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Interaktives</a:t>
            </a:r>
            <a:r>
              <a:rPr lang="en-US" dirty="0"/>
              <a:t> Seminar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Video-</a:t>
            </a:r>
            <a:r>
              <a:rPr lang="en-US" dirty="0" err="1"/>
              <a:t>Referat</a:t>
            </a:r>
            <a:endParaRPr lang="en-US" dirty="0"/>
          </a:p>
        </p:txBody>
      </p:sp>
      <p:pic>
        <p:nvPicPr>
          <p:cNvPr id="6" name="Immagine 5" descr="Immagine che contiene montagna, cielo, albero, paesaggio&#10;&#10;Descrizione generata automaticamente">
            <a:extLst>
              <a:ext uri="{FF2B5EF4-FFF2-40B4-BE49-F238E27FC236}">
                <a16:creationId xmlns:a16="http://schemas.microsoft.com/office/drawing/2014/main" id="{7078B177-FFB1-CB7A-46A6-7AF666CD65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64" r="15403"/>
          <a:stretch/>
        </p:blipFill>
        <p:spPr>
          <a:xfrm>
            <a:off x="4876800" y="10"/>
            <a:ext cx="73152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6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3681C982-9A74-C7FC-ED47-9AA0FABBC5E1}"/>
              </a:ext>
            </a:extLst>
          </p:cNvPr>
          <p:cNvSpPr txBox="1"/>
          <p:nvPr/>
        </p:nvSpPr>
        <p:spPr>
          <a:xfrm>
            <a:off x="706583" y="792126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rgbClr val="CC9A00"/>
                </a:solidFill>
                <a:latin typeface="Castellar" panose="020A0402060406010301" pitchFamily="18" charset="77"/>
                <a:ea typeface="Calibri" panose="020F0502020204030204" pitchFamily="34" charset="0"/>
              </a:rPr>
              <a:t>D</a:t>
            </a:r>
            <a:r>
              <a:rPr lang="de-DE" sz="2400" dirty="0">
                <a:solidFill>
                  <a:srgbClr val="CC9A00"/>
                </a:solidFill>
                <a:effectLst/>
                <a:latin typeface="Castellar" panose="020A0402060406010301" pitchFamily="18" charset="77"/>
                <a:ea typeface="Calibri" panose="020F0502020204030204" pitchFamily="34" charset="0"/>
              </a:rPr>
              <a:t>as Studium der materiellen Quellen kann die historische Forschung unterstützen und ergänzen. Die schriftlichen </a:t>
            </a:r>
            <a:r>
              <a:rPr lang="de-DE" sz="2400" dirty="0">
                <a:solidFill>
                  <a:srgbClr val="CC9A00"/>
                </a:solidFill>
                <a:latin typeface="Castellar" panose="020A0402060406010301" pitchFamily="18" charset="77"/>
                <a:ea typeface="Calibri" panose="020F0502020204030204" pitchFamily="34" charset="0"/>
              </a:rPr>
              <a:t>Q</a:t>
            </a:r>
            <a:r>
              <a:rPr lang="de-DE" sz="2400" dirty="0">
                <a:solidFill>
                  <a:srgbClr val="CC9A00"/>
                </a:solidFill>
                <a:effectLst/>
                <a:latin typeface="Castellar" panose="020A0402060406010301" pitchFamily="18" charset="77"/>
                <a:ea typeface="Calibri" panose="020F0502020204030204" pitchFamily="34" charset="0"/>
              </a:rPr>
              <a:t>uellen können die archäologische </a:t>
            </a:r>
            <a:r>
              <a:rPr lang="de-DE" sz="2400" dirty="0">
                <a:solidFill>
                  <a:srgbClr val="CC9A00"/>
                </a:solidFill>
                <a:latin typeface="Castellar" panose="020A0402060406010301" pitchFamily="18" charset="77"/>
                <a:ea typeface="Calibri" panose="020F0502020204030204" pitchFamily="34" charset="0"/>
              </a:rPr>
              <a:t>F</a:t>
            </a:r>
            <a:r>
              <a:rPr lang="de-DE" sz="2400" dirty="0">
                <a:solidFill>
                  <a:srgbClr val="CC9A00"/>
                </a:solidFill>
                <a:effectLst/>
                <a:latin typeface="Castellar" panose="020A0402060406010301" pitchFamily="18" charset="77"/>
                <a:ea typeface="Calibri" panose="020F0502020204030204" pitchFamily="34" charset="0"/>
              </a:rPr>
              <a:t>orschung unterstützen und ergänzen.</a:t>
            </a:r>
            <a:endParaRPr lang="it-IT" sz="2400" dirty="0">
              <a:solidFill>
                <a:srgbClr val="CC9A00"/>
              </a:solidFill>
              <a:latin typeface="Castellar" panose="020A0402060406010301" pitchFamily="18" charset="77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FD7F54A-9943-7640-59E1-AA40F5C3DFAA}"/>
              </a:ext>
            </a:extLst>
          </p:cNvPr>
          <p:cNvSpPr txBox="1"/>
          <p:nvPr/>
        </p:nvSpPr>
        <p:spPr>
          <a:xfrm>
            <a:off x="5237020" y="3757550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2400" dirty="0">
                <a:solidFill>
                  <a:srgbClr val="CC9A00"/>
                </a:solidFill>
                <a:latin typeface="Castellar" panose="020A0402060406010301" pitchFamily="18" charset="77"/>
              </a:rPr>
              <a:t>Die Historiker*innen und die </a:t>
            </a:r>
            <a:r>
              <a:rPr lang="de-DE" sz="2400" dirty="0" err="1">
                <a:solidFill>
                  <a:srgbClr val="CC9A00"/>
                </a:solidFill>
                <a:latin typeface="Castellar" panose="020A0402060406010301" pitchFamily="18" charset="77"/>
              </a:rPr>
              <a:t>Archäolog</a:t>
            </a:r>
            <a:r>
              <a:rPr lang="de-DE" sz="2400" dirty="0">
                <a:solidFill>
                  <a:srgbClr val="CC9A00"/>
                </a:solidFill>
                <a:latin typeface="Castellar" panose="020A0402060406010301" pitchFamily="18" charset="77"/>
              </a:rPr>
              <a:t>*innen vergleichen nicht immer sowohl die schriftlichen als auch die nicht schriftlichen Quellen.  </a:t>
            </a:r>
            <a:endParaRPr lang="it-IT" sz="2400" dirty="0">
              <a:solidFill>
                <a:srgbClr val="CC9A00"/>
              </a:solidFill>
              <a:latin typeface="Castellar" panose="020A0402060406010301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9542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C0E6AB-EAB6-41E0-9D49-369643E87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1FADC9-A0F4-4689-9608-959F3C23D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 descr="Immagine che contiene testo, kylix, tazza&#10;&#10;Descrizione generata automaticamente">
            <a:extLst>
              <a:ext uri="{FF2B5EF4-FFF2-40B4-BE49-F238E27FC236}">
                <a16:creationId xmlns:a16="http://schemas.microsoft.com/office/drawing/2014/main" id="{3E75E769-DFAE-C80B-B516-AE12B286E4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8159"/>
          <a:stretch/>
        </p:blipFill>
        <p:spPr>
          <a:xfrm>
            <a:off x="800100" y="1066799"/>
            <a:ext cx="10591800" cy="472438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D41C16-52CF-47AA-A5C9-95D10CB80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963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B9C0E6AB-EAB6-41E0-9D49-369643E87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9">
            <a:extLst>
              <a:ext uri="{FF2B5EF4-FFF2-40B4-BE49-F238E27FC236}">
                <a16:creationId xmlns:a16="http://schemas.microsoft.com/office/drawing/2014/main" id="{9A7693C2-7C46-4885-8B2F-E56127E15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 descr="Immagine che contiene schizzo, disegno, dipinto, aria aperta&#10;&#10;Descrizione generata automaticamente">
            <a:extLst>
              <a:ext uri="{FF2B5EF4-FFF2-40B4-BE49-F238E27FC236}">
                <a16:creationId xmlns:a16="http://schemas.microsoft.com/office/drawing/2014/main" id="{2E6F5DAD-4462-C243-DE1F-79BD85D528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62" r="1" b="18826"/>
          <a:stretch/>
        </p:blipFill>
        <p:spPr>
          <a:xfrm>
            <a:off x="800100" y="1066801"/>
            <a:ext cx="10629900" cy="4724399"/>
          </a:xfrm>
          <a:prstGeom prst="rect">
            <a:avLst/>
          </a:prstGeom>
        </p:spPr>
      </p:pic>
      <p:cxnSp>
        <p:nvCxnSpPr>
          <p:cNvPr id="24" name="Straight Connector 11">
            <a:extLst>
              <a:ext uri="{FF2B5EF4-FFF2-40B4-BE49-F238E27FC236}">
                <a16:creationId xmlns:a16="http://schemas.microsoft.com/office/drawing/2014/main" id="{8DC8D232-7D29-4476-9D51-FB25179F1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494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C6A0E41-4AF1-587D-A958-1E6D501DDC15}"/>
              </a:ext>
            </a:extLst>
          </p:cNvPr>
          <p:cNvSpPr txBox="1"/>
          <p:nvPr/>
        </p:nvSpPr>
        <p:spPr>
          <a:xfrm flipH="1">
            <a:off x="784803" y="985837"/>
            <a:ext cx="978794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it-IT" sz="36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Einführung</a:t>
            </a: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in die </a:t>
            </a:r>
            <a:r>
              <a:rPr lang="it-IT" sz="36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Klassische</a:t>
            </a: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it-IT" sz="36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Archäologie</a:t>
            </a: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  </a:t>
            </a:r>
          </a:p>
          <a:p>
            <a:r>
              <a:rPr lang="it-IT" sz="3600" b="1" dirty="0">
                <a:solidFill>
                  <a:srgbClr val="FF0000"/>
                </a:solidFill>
                <a:latin typeface="Book Antiqua" panose="02040602050305030304" pitchFamily="18" charset="0"/>
              </a:rPr>
              <a:t>    </a:t>
            </a:r>
            <a:r>
              <a:rPr lang="it-IT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17.10.23</a:t>
            </a:r>
          </a:p>
          <a:p>
            <a:r>
              <a:rPr lang="it-IT" sz="2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     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Was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ist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Archäologie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    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Archäologie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damals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und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heute</a:t>
            </a:r>
            <a:endParaRPr lang="it-IT" sz="24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    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Entstehung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und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Entwicklung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der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Klassischen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Archäologie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(I.)</a:t>
            </a:r>
          </a:p>
          <a:p>
            <a:endParaRPr lang="it-IT" sz="28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endParaRPr lang="it-IT" sz="28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lvl="0"/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2. </a:t>
            </a:r>
            <a:r>
              <a:rPr lang="it-IT" sz="36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Archäologische</a:t>
            </a: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it-IT" sz="36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Mittel</a:t>
            </a: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it-IT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24.10.23</a:t>
            </a:r>
            <a:endParaRPr lang="it-IT" sz="36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    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Entstehung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und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Entwicklung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der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Klassischen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Archäologie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(II.)</a:t>
            </a:r>
          </a:p>
          <a:p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    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Onlineressourcen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(Archive, Web-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Platforms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usw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.)</a:t>
            </a:r>
          </a:p>
          <a:p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    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Bibiliothek</a:t>
            </a:r>
            <a:endParaRPr lang="it-IT" sz="24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    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Ausgrabungen</a:t>
            </a:r>
            <a:endParaRPr lang="it-IT" sz="24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endParaRPr lang="it-IT" sz="28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it-IT" sz="28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94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C6A0E41-4AF1-587D-A958-1E6D501DDC15}"/>
              </a:ext>
            </a:extLst>
          </p:cNvPr>
          <p:cNvSpPr txBox="1"/>
          <p:nvPr/>
        </p:nvSpPr>
        <p:spPr>
          <a:xfrm flipH="1">
            <a:off x="784803" y="985837"/>
            <a:ext cx="97879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3. </a:t>
            </a:r>
            <a:r>
              <a:rPr lang="it-IT" sz="36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Einführung</a:t>
            </a: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in die </a:t>
            </a:r>
            <a:r>
              <a:rPr lang="it-IT" sz="36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Griechische</a:t>
            </a: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it-IT" sz="36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Archäologie</a:t>
            </a: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    </a:t>
            </a:r>
          </a:p>
          <a:p>
            <a:pPr algn="ctr"/>
            <a:r>
              <a:rPr lang="it-IT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   (07.11.23 </a:t>
            </a:r>
            <a:r>
              <a:rPr lang="it-IT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kein</a:t>
            </a:r>
            <a:r>
              <a:rPr lang="it-IT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Online </a:t>
            </a:r>
            <a:r>
              <a:rPr lang="it-IT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Treffen</a:t>
            </a:r>
            <a:r>
              <a:rPr lang="it-IT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it-IT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asynchron</a:t>
            </a:r>
            <a:r>
              <a:rPr lang="it-IT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)    </a:t>
            </a:r>
          </a:p>
          <a:p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  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Entstehung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Entwicklung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Thematik</a:t>
            </a:r>
            <a:endParaRPr lang="it-IT" sz="24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    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Grundkenntnisse</a:t>
            </a:r>
            <a:endParaRPr lang="it-IT" sz="24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    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Klassifikation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der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verschiedenen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Artefakte</a:t>
            </a:r>
            <a:endParaRPr lang="it-IT" sz="24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endParaRPr lang="it-IT" sz="28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4. </a:t>
            </a:r>
            <a:r>
              <a:rPr lang="it-IT" sz="36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Einführung</a:t>
            </a: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in die </a:t>
            </a:r>
            <a:r>
              <a:rPr lang="it-IT" sz="36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Griechische</a:t>
            </a: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it-IT" sz="36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Archäologie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        </a:t>
            </a:r>
          </a:p>
          <a:p>
            <a:pPr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     </a:t>
            </a:r>
            <a:r>
              <a:rPr lang="it-IT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14.11.23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   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Vortrag</a:t>
            </a:r>
            <a:r>
              <a:rPr kumimoji="0" lang="it-IT" sz="24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(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durchschnittlich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4-5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Minuten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pP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)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    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Diskussion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und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Fragen</a:t>
            </a:r>
            <a:endParaRPr lang="it-IT" sz="28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it-IT" sz="28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C6A0E41-4AF1-587D-A958-1E6D501DDC15}"/>
              </a:ext>
            </a:extLst>
          </p:cNvPr>
          <p:cNvSpPr txBox="1"/>
          <p:nvPr/>
        </p:nvSpPr>
        <p:spPr>
          <a:xfrm flipH="1">
            <a:off x="784803" y="985837"/>
            <a:ext cx="1124527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5. Einführung in die Hellenistische Archäologie</a:t>
            </a:r>
          </a:p>
          <a:p>
            <a:pPr>
              <a:defRPr/>
            </a:pPr>
            <a:r>
              <a:rPr lang="de-DE" sz="4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   </a:t>
            </a:r>
            <a:r>
              <a:rPr lang="de-DE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21.11.23</a:t>
            </a:r>
            <a:r>
              <a:rPr lang="de-DE" sz="28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ook Antiqua" panose="02040602050305030304" pitchFamily="18" charset="0"/>
              </a:rPr>
              <a:t>     </a:t>
            </a:r>
            <a:r>
              <a:rPr kumimoji="0" lang="de-DE" sz="24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ook Antiqua" panose="02040602050305030304" pitchFamily="18" charset="0"/>
              </a:rPr>
              <a:t>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7173C7">
                    <a:lumMod val="75000"/>
                  </a:srgbClr>
                </a:solidFill>
                <a:effectLst/>
                <a:uLnTx/>
                <a:uFillTx/>
                <a:latin typeface="Book Antiqua" panose="02040602050305030304" pitchFamily="18" charset="0"/>
              </a:rPr>
              <a:t>Entstehung, Entwicklung, Thematik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7173C7">
                    <a:lumMod val="75000"/>
                  </a:srgbClr>
                </a:solidFill>
                <a:effectLst/>
                <a:uLnTx/>
                <a:uFillTx/>
                <a:latin typeface="Book Antiqua" panose="02040602050305030304" pitchFamily="18" charset="0"/>
              </a:rPr>
              <a:t>      Grundkenntnisse</a:t>
            </a:r>
          </a:p>
          <a:p>
            <a:endParaRPr lang="de-DE" sz="28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lvl="0">
              <a:defRPr/>
            </a:pPr>
            <a:r>
              <a:rPr lang="de-DE" sz="32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6. Einführung in die Römische Archäologie</a:t>
            </a:r>
          </a:p>
          <a:p>
            <a:r>
              <a:rPr lang="de-DE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   </a:t>
            </a:r>
            <a:r>
              <a:rPr lang="de-DE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28.11.23 asynchron</a:t>
            </a:r>
          </a:p>
          <a:p>
            <a:r>
              <a:rPr lang="de-DE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   </a:t>
            </a:r>
            <a:r>
              <a:rPr lang="de-DE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Grundkenntnisse</a:t>
            </a:r>
          </a:p>
          <a:p>
            <a:r>
              <a:rPr lang="de-DE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     Sakralbauten, </a:t>
            </a:r>
            <a:r>
              <a:rPr lang="de-DE" sz="2400" b="1" i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Templum</a:t>
            </a:r>
            <a:r>
              <a:rPr lang="de-DE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und Forum Romanum </a:t>
            </a:r>
          </a:p>
          <a:p>
            <a:r>
              <a:rPr lang="de-DE" sz="2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     Römische Baukunst als Quelle des historischen Studiums </a:t>
            </a:r>
          </a:p>
          <a:p>
            <a:pPr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7173C7">
                  <a:lumMod val="75000"/>
                </a:srgb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endParaRPr lang="it-IT" sz="28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it-IT" sz="28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94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C6A0E41-4AF1-587D-A958-1E6D501DDC15}"/>
              </a:ext>
            </a:extLst>
          </p:cNvPr>
          <p:cNvSpPr txBox="1"/>
          <p:nvPr/>
        </p:nvSpPr>
        <p:spPr>
          <a:xfrm flipH="1">
            <a:off x="784803" y="985837"/>
            <a:ext cx="978794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7. </a:t>
            </a:r>
            <a:r>
              <a:rPr lang="de-DE" sz="32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Vasenmalerei als nicht schriftliche Quelle</a:t>
            </a:r>
          </a:p>
          <a:p>
            <a:pPr lvl="0"/>
            <a:r>
              <a:rPr lang="de-DE" sz="36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    </a:t>
            </a:r>
            <a:r>
              <a:rPr lang="de-DE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05.12.23 </a:t>
            </a:r>
          </a:p>
          <a:p>
            <a:pPr lvl="0"/>
            <a:r>
              <a:rPr lang="de-DE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     </a:t>
            </a:r>
            <a:r>
              <a:rPr lang="de-DE" sz="24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Was ist Vasenmalerei</a:t>
            </a:r>
          </a:p>
          <a:p>
            <a:pPr lvl="0"/>
            <a:r>
              <a:rPr lang="de-DE" sz="24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      Vasenmalerei und Malerei in Griechenland </a:t>
            </a:r>
          </a:p>
          <a:p>
            <a:pPr lvl="0"/>
            <a:r>
              <a:rPr lang="de-DE" sz="24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      Grundkenntnisse Bilder und Ikonographie als Quellen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7173C7">
                    <a:lumMod val="75000"/>
                  </a:srgbClr>
                </a:solidFill>
                <a:effectLst/>
                <a:uLnTx/>
                <a:uFillTx/>
                <a:latin typeface="Book Antiqua" panose="02040602050305030304" pitchFamily="18" charset="0"/>
              </a:rPr>
              <a:t>      </a:t>
            </a:r>
            <a:endParaRPr lang="de-DE" sz="28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lvl="0">
              <a:defRPr/>
            </a:pPr>
            <a:r>
              <a:rPr lang="de-DE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8. </a:t>
            </a:r>
            <a:r>
              <a:rPr lang="de-DE" sz="36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Bildhauerei als nicht schriftliche Quelle</a:t>
            </a:r>
          </a:p>
          <a:p>
            <a:pPr>
              <a:defRPr/>
            </a:pPr>
            <a:r>
              <a:rPr lang="de-DE" sz="3600" b="1" dirty="0">
                <a:solidFill>
                  <a:srgbClr val="FF0000"/>
                </a:solidFill>
                <a:latin typeface="Book Antiqua" panose="02040602050305030304" pitchFamily="18" charset="0"/>
              </a:rPr>
              <a:t>    </a:t>
            </a:r>
            <a:r>
              <a:rPr lang="de-DE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12.12.23</a:t>
            </a:r>
            <a:endParaRPr lang="de-DE" sz="2400" b="1" dirty="0">
              <a:solidFill>
                <a:srgbClr val="7173C7">
                  <a:lumMod val="75000"/>
                </a:srgbClr>
              </a:solidFill>
              <a:latin typeface="Book Antiqua" panose="02040602050305030304" pitchFamily="18" charset="0"/>
            </a:endParaRPr>
          </a:p>
          <a:p>
            <a:pPr lvl="0">
              <a:defRPr/>
            </a:pPr>
            <a:r>
              <a:rPr lang="de-DE" sz="36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    </a:t>
            </a:r>
            <a:r>
              <a:rPr lang="de-DE" sz="24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Bildhauerei: Skulpturen, Statuen, Reliefs, Dekorationen</a:t>
            </a:r>
          </a:p>
          <a:p>
            <a:pPr lvl="0">
              <a:defRPr/>
            </a:pPr>
            <a:r>
              <a:rPr lang="de-DE" sz="24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      Unterschied zwischen Griechischer und Römischer Bildhauerei</a:t>
            </a:r>
          </a:p>
          <a:p>
            <a:pPr lvl="0">
              <a:defRPr/>
            </a:pPr>
            <a:r>
              <a:rPr lang="de-DE" sz="24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      </a:t>
            </a:r>
            <a:r>
              <a:rPr lang="de-DE" sz="2400" b="1" dirty="0" err="1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Kopistik</a:t>
            </a:r>
            <a:r>
              <a:rPr lang="de-DE" sz="24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 und </a:t>
            </a:r>
            <a:r>
              <a:rPr lang="de-DE" sz="2400" b="1" i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bildlich-philologische</a:t>
            </a:r>
            <a:r>
              <a:rPr lang="de-DE" sz="24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 Arbeit</a:t>
            </a:r>
          </a:p>
          <a:p>
            <a:endParaRPr lang="de-DE" sz="28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38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C6A0E41-4AF1-587D-A958-1E6D501DDC15}"/>
              </a:ext>
            </a:extLst>
          </p:cNvPr>
          <p:cNvSpPr txBox="1"/>
          <p:nvPr/>
        </p:nvSpPr>
        <p:spPr>
          <a:xfrm flipH="1">
            <a:off x="784803" y="985837"/>
            <a:ext cx="978794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9. </a:t>
            </a:r>
            <a:r>
              <a:rPr lang="it-IT" sz="3600" b="1" dirty="0" err="1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Archäologisch</a:t>
            </a:r>
            <a:r>
              <a:rPr lang="it-IT" sz="36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 </a:t>
            </a:r>
            <a:r>
              <a:rPr lang="it-IT" sz="3600" b="1" dirty="0" err="1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schreiben</a:t>
            </a:r>
            <a:endParaRPr lang="it-IT" sz="3600" b="1" dirty="0">
              <a:solidFill>
                <a:srgbClr val="7173C7">
                  <a:lumMod val="75000"/>
                </a:srgbClr>
              </a:solidFill>
              <a:latin typeface="Book Antiqua" panose="02040602050305030304" pitchFamily="18" charset="0"/>
            </a:endParaRPr>
          </a:p>
          <a:p>
            <a:pPr lvl="0">
              <a:defRPr/>
            </a:pPr>
            <a:r>
              <a:rPr lang="it-IT" sz="36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    </a:t>
            </a:r>
            <a:r>
              <a:rPr lang="it-IT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19.12.23 </a:t>
            </a:r>
            <a:r>
              <a:rPr lang="de-DE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asynchron</a:t>
            </a:r>
          </a:p>
          <a:p>
            <a:pPr lvl="0">
              <a:defRPr/>
            </a:pPr>
            <a:r>
              <a:rPr lang="it-IT" sz="24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      </a:t>
            </a:r>
            <a:r>
              <a:rPr lang="it-IT" sz="2400" b="1" dirty="0" err="1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Katalogblätter</a:t>
            </a:r>
            <a:r>
              <a:rPr lang="it-IT" sz="24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, </a:t>
            </a:r>
            <a:r>
              <a:rPr lang="it-IT" sz="2400" b="1" dirty="0" err="1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Ausgrabungenkarten</a:t>
            </a:r>
            <a:r>
              <a:rPr lang="it-IT" sz="24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, </a:t>
            </a:r>
            <a:r>
              <a:rPr lang="it-IT" sz="2400" b="1" i="1" dirty="0" err="1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archäologisch</a:t>
            </a:r>
            <a:r>
              <a:rPr lang="it-IT" sz="24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 </a:t>
            </a:r>
            <a:r>
              <a:rPr lang="it-IT" sz="2400" b="1" dirty="0" err="1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schreiben</a:t>
            </a:r>
            <a:r>
              <a:rPr lang="it-IT" sz="24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    </a:t>
            </a:r>
          </a:p>
          <a:p>
            <a:pPr lvl="0">
              <a:defRPr/>
            </a:pPr>
            <a:r>
              <a:rPr lang="it-IT" sz="24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      und </a:t>
            </a:r>
            <a:r>
              <a:rPr lang="it-IT" sz="2400" b="1" dirty="0" err="1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vorstellen</a:t>
            </a:r>
            <a:r>
              <a:rPr lang="it-IT" sz="24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: </a:t>
            </a:r>
            <a:r>
              <a:rPr lang="it-IT" sz="2400" b="1" dirty="0" err="1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Vorbereitung</a:t>
            </a:r>
            <a:r>
              <a:rPr lang="it-IT" sz="24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 </a:t>
            </a:r>
            <a:r>
              <a:rPr lang="it-IT" sz="2400" b="1" dirty="0" err="1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für</a:t>
            </a:r>
            <a:r>
              <a:rPr lang="it-IT" sz="24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 </a:t>
            </a:r>
            <a:r>
              <a:rPr lang="it-IT" sz="2400" b="1" dirty="0" err="1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das</a:t>
            </a:r>
            <a:r>
              <a:rPr lang="it-IT" sz="24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 </a:t>
            </a:r>
            <a:r>
              <a:rPr lang="it-IT" sz="2400" b="1" dirty="0" err="1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Referat</a:t>
            </a:r>
            <a:r>
              <a:rPr lang="it-IT" sz="24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.</a:t>
            </a:r>
          </a:p>
          <a:p>
            <a:pPr lvl="0">
              <a:defRPr/>
            </a:pPr>
            <a:endParaRPr lang="it-IT" sz="28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lvl="0">
              <a:defRPr/>
            </a:pP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10. </a:t>
            </a:r>
            <a:r>
              <a:rPr lang="it-IT" sz="3600" b="1" dirty="0" err="1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Vorstellung</a:t>
            </a:r>
            <a:r>
              <a:rPr lang="it-IT" sz="36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 und </a:t>
            </a:r>
            <a:r>
              <a:rPr lang="it-IT" sz="3600" b="1" dirty="0" err="1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Diskussion</a:t>
            </a:r>
            <a:endParaRPr lang="it-IT" sz="3600" b="1" dirty="0">
              <a:solidFill>
                <a:srgbClr val="7173C7">
                  <a:lumMod val="75000"/>
                </a:srgbClr>
              </a:solidFill>
              <a:latin typeface="Book Antiqua" panose="02040602050305030304" pitchFamily="18" charset="0"/>
            </a:endParaRPr>
          </a:p>
          <a:p>
            <a:pPr lvl="0">
              <a:defRPr/>
            </a:pPr>
            <a:r>
              <a:rPr lang="it-IT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        09.01.24</a:t>
            </a:r>
            <a:endParaRPr lang="it-IT" sz="3600" b="1" dirty="0">
              <a:solidFill>
                <a:srgbClr val="7173C7">
                  <a:lumMod val="75000"/>
                </a:srgbClr>
              </a:solidFill>
              <a:latin typeface="Book Antiqua" panose="02040602050305030304" pitchFamily="18" charset="0"/>
            </a:endParaRPr>
          </a:p>
          <a:p>
            <a:pPr lvl="0">
              <a:defRPr/>
            </a:pPr>
            <a:r>
              <a:rPr lang="it-IT" sz="24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         </a:t>
            </a:r>
            <a:r>
              <a:rPr lang="it-IT" sz="2400" b="1" dirty="0" err="1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Katalogblätter</a:t>
            </a:r>
            <a:r>
              <a:rPr lang="it-IT" sz="24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, </a:t>
            </a:r>
            <a:r>
              <a:rPr lang="it-IT" sz="2400" b="1" dirty="0" err="1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Ausgrabungenkarten</a:t>
            </a:r>
            <a:r>
              <a:rPr lang="it-IT" sz="24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, </a:t>
            </a:r>
            <a:r>
              <a:rPr lang="it-IT" sz="2400" b="1" i="1" dirty="0" err="1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archäologisch</a:t>
            </a:r>
            <a:r>
              <a:rPr lang="it-IT" sz="24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 </a:t>
            </a:r>
            <a:r>
              <a:rPr lang="it-IT" sz="2400" b="1" dirty="0" err="1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schreiben</a:t>
            </a:r>
            <a:r>
              <a:rPr lang="it-IT" sz="24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,    </a:t>
            </a:r>
          </a:p>
          <a:p>
            <a:pPr lvl="0">
              <a:defRPr/>
            </a:pPr>
            <a:r>
              <a:rPr lang="it-IT" sz="24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         </a:t>
            </a:r>
            <a:r>
              <a:rPr lang="it-IT" sz="2400" b="1" dirty="0" err="1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vorstellen</a:t>
            </a:r>
            <a:r>
              <a:rPr lang="it-IT" sz="24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, </a:t>
            </a:r>
            <a:r>
              <a:rPr lang="it-IT" sz="2400" b="1" dirty="0" err="1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diskutieren</a:t>
            </a:r>
            <a:endParaRPr lang="it-IT" sz="2400" b="1" dirty="0">
              <a:solidFill>
                <a:srgbClr val="7173C7">
                  <a:lumMod val="75000"/>
                </a:srgbClr>
              </a:solidFill>
              <a:latin typeface="Book Antiqua" panose="02040602050305030304" pitchFamily="18" charset="0"/>
            </a:endParaRPr>
          </a:p>
          <a:p>
            <a:pPr lvl="0">
              <a:defRPr/>
            </a:pPr>
            <a:r>
              <a:rPr lang="it-IT" sz="24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         Video-</a:t>
            </a:r>
            <a:r>
              <a:rPr lang="it-IT" sz="2400" b="1" dirty="0" err="1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Referate</a:t>
            </a:r>
            <a:endParaRPr lang="it-IT" sz="2400" b="1" dirty="0">
              <a:solidFill>
                <a:srgbClr val="7173C7">
                  <a:lumMod val="75000"/>
                </a:srgbClr>
              </a:solidFill>
              <a:latin typeface="Book Antiqua" panose="02040602050305030304" pitchFamily="18" charset="0"/>
            </a:endParaRPr>
          </a:p>
          <a:p>
            <a:endParaRPr lang="it-IT" sz="24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it-IT" sz="28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24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C6A0E41-4AF1-587D-A958-1E6D501DDC15}"/>
              </a:ext>
            </a:extLst>
          </p:cNvPr>
          <p:cNvSpPr txBox="1"/>
          <p:nvPr/>
        </p:nvSpPr>
        <p:spPr>
          <a:xfrm flipH="1">
            <a:off x="784803" y="985837"/>
            <a:ext cx="978794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11. </a:t>
            </a:r>
            <a:r>
              <a:rPr lang="it-IT" sz="36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Die </a:t>
            </a:r>
            <a:r>
              <a:rPr lang="it-IT" sz="3600" b="1" dirty="0" err="1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andere</a:t>
            </a:r>
            <a:r>
              <a:rPr lang="it-IT" sz="36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 </a:t>
            </a:r>
            <a:r>
              <a:rPr lang="it-IT" sz="3600" b="1" dirty="0" err="1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Archäologie</a:t>
            </a:r>
            <a:r>
              <a:rPr lang="it-IT" sz="36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    </a:t>
            </a:r>
          </a:p>
          <a:p>
            <a:pPr lvl="0"/>
            <a:r>
              <a:rPr lang="it-IT" sz="36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      </a:t>
            </a:r>
            <a:r>
              <a:rPr lang="it-IT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16.01.24</a:t>
            </a:r>
          </a:p>
          <a:p>
            <a:pPr lvl="0"/>
            <a:r>
              <a:rPr lang="it-IT" sz="24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         </a:t>
            </a:r>
            <a:r>
              <a:rPr lang="it-IT" sz="2400" b="1" dirty="0" err="1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Reisen</a:t>
            </a:r>
            <a:r>
              <a:rPr lang="it-IT" sz="24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, </a:t>
            </a:r>
            <a:r>
              <a:rPr lang="it-IT" sz="2400" b="1" dirty="0" err="1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Leben</a:t>
            </a:r>
            <a:r>
              <a:rPr lang="it-IT" sz="24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, </a:t>
            </a:r>
            <a:r>
              <a:rPr lang="it-IT" sz="2400" b="1" dirty="0" err="1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Alltag</a:t>
            </a:r>
            <a:r>
              <a:rPr lang="it-IT" sz="24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, </a:t>
            </a:r>
            <a:r>
              <a:rPr lang="it-IT" sz="2400" b="1" dirty="0" err="1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Städte</a:t>
            </a:r>
            <a:r>
              <a:rPr lang="it-IT" sz="24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 </a:t>
            </a:r>
            <a:r>
              <a:rPr lang="it-IT" sz="2400" b="1" dirty="0" err="1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im</a:t>
            </a:r>
            <a:r>
              <a:rPr lang="it-IT" sz="24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 </a:t>
            </a:r>
            <a:r>
              <a:rPr lang="it-IT" sz="2400" b="1" dirty="0" err="1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Altertum</a:t>
            </a:r>
            <a:r>
              <a:rPr lang="it-IT" sz="24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 </a:t>
            </a:r>
          </a:p>
          <a:p>
            <a:pPr lvl="0"/>
            <a:r>
              <a:rPr lang="it-IT" sz="24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     </a:t>
            </a:r>
          </a:p>
          <a:p>
            <a:pPr lvl="0"/>
            <a:r>
              <a:rPr lang="it-IT" sz="24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                  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7173C7">
                    <a:lumMod val="75000"/>
                  </a:srgbClr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     </a:t>
            </a:r>
            <a:r>
              <a:rPr lang="it-IT" sz="24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      </a:t>
            </a:r>
          </a:p>
          <a:p>
            <a:pPr lvl="0">
              <a:defRPr/>
            </a:pP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12. </a:t>
            </a:r>
            <a:r>
              <a:rPr lang="it-IT" sz="36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Archäologie</a:t>
            </a: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und </a:t>
            </a:r>
            <a:r>
              <a:rPr lang="it-IT" sz="36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Museumskunde</a:t>
            </a: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:    </a:t>
            </a:r>
          </a:p>
          <a:p>
            <a:pPr lvl="0">
              <a:defRPr/>
            </a:pP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     </a:t>
            </a:r>
            <a:r>
              <a:rPr lang="it-IT" sz="36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Museumsbesuch</a:t>
            </a: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 </a:t>
            </a:r>
          </a:p>
          <a:p>
            <a:pPr lvl="0">
              <a:defRPr/>
            </a:pPr>
            <a:r>
              <a:rPr lang="it-IT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        TAG?</a:t>
            </a:r>
            <a:endParaRPr lang="it-IT" sz="24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lvl="0">
              <a:defRPr/>
            </a:pPr>
            <a:r>
              <a:rPr lang="it-IT" sz="24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         </a:t>
            </a:r>
            <a:r>
              <a:rPr lang="it-IT" sz="2400" b="1" dirty="0" err="1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Archäologische</a:t>
            </a:r>
            <a:r>
              <a:rPr lang="it-IT" sz="24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 </a:t>
            </a:r>
            <a:r>
              <a:rPr lang="it-IT" sz="2400" b="1" dirty="0" err="1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Museen</a:t>
            </a:r>
            <a:r>
              <a:rPr lang="it-IT" sz="24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 </a:t>
            </a:r>
          </a:p>
          <a:p>
            <a:pPr lvl="0">
              <a:defRPr/>
            </a:pPr>
            <a:r>
              <a:rPr lang="it-IT" sz="24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         </a:t>
            </a:r>
            <a:r>
              <a:rPr lang="it-IT" sz="2400" b="1" dirty="0" err="1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Schwerpunkt</a:t>
            </a:r>
            <a:r>
              <a:rPr lang="it-IT" sz="24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: </a:t>
            </a:r>
            <a:r>
              <a:rPr lang="it-IT" sz="2400" b="1" dirty="0" err="1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Berlin</a:t>
            </a:r>
            <a:r>
              <a:rPr lang="it-IT" sz="24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 (</a:t>
            </a:r>
            <a:r>
              <a:rPr lang="it-IT" sz="2400" b="1" dirty="0" err="1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Altes</a:t>
            </a:r>
            <a:r>
              <a:rPr lang="it-IT" sz="24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 </a:t>
            </a:r>
            <a:r>
              <a:rPr lang="it-IT" sz="2400" b="1" dirty="0" err="1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Musem</a:t>
            </a:r>
            <a:r>
              <a:rPr lang="it-IT" sz="24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7173C7">
                  <a:lumMod val="75000"/>
                </a:srgb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endParaRPr lang="it-IT" sz="28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it-IT" sz="28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62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EF92653-5D6D-47E6-8744-0DAF76E04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4A63AF7-D02E-85FF-0ED8-B811DBA1B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2" y="960594"/>
            <a:ext cx="5828114" cy="49368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kumimoji="0" lang="en-US" sz="4400" b="1" i="0" u="none" strike="noStrike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</a:rPr>
              <a:t>Museumsbesuch</a:t>
            </a:r>
            <a:endParaRPr lang="en-US" sz="4400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CA98CE3-81A7-4FFE-A047-9AA65998D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315200" y="1733549"/>
            <a:ext cx="0" cy="3390901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38B2A0D-FC15-D903-2C1F-69D4128AF9FB}"/>
              </a:ext>
            </a:extLst>
          </p:cNvPr>
          <p:cNvSpPr txBox="1"/>
          <p:nvPr/>
        </p:nvSpPr>
        <p:spPr>
          <a:xfrm>
            <a:off x="7913995" y="1857375"/>
            <a:ext cx="36792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400" dirty="0" err="1">
                <a:solidFill>
                  <a:schemeClr val="accent2">
                    <a:lumMod val="75000"/>
                  </a:schemeClr>
                </a:solidFill>
              </a:rPr>
              <a:t>Altes</a:t>
            </a:r>
            <a:r>
              <a:rPr lang="it-IT" sz="4400" dirty="0">
                <a:solidFill>
                  <a:schemeClr val="accent2">
                    <a:lumMod val="75000"/>
                  </a:schemeClr>
                </a:solidFill>
              </a:rPr>
              <a:t> Museum</a:t>
            </a:r>
          </a:p>
          <a:p>
            <a:pPr algn="ctr"/>
            <a:r>
              <a:rPr lang="it-IT" sz="4400" dirty="0" err="1">
                <a:solidFill>
                  <a:schemeClr val="accent2">
                    <a:lumMod val="75000"/>
                  </a:schemeClr>
                </a:solidFill>
              </a:rPr>
              <a:t>Berlin</a:t>
            </a:r>
            <a:endParaRPr lang="it-IT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FA3E57F-6280-C1C8-874C-82719B02EED3}"/>
              </a:ext>
            </a:extLst>
          </p:cNvPr>
          <p:cNvSpPr txBox="1"/>
          <p:nvPr/>
        </p:nvSpPr>
        <p:spPr>
          <a:xfrm>
            <a:off x="8783783" y="3714750"/>
            <a:ext cx="193963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Januar</a:t>
            </a:r>
            <a:r>
              <a:rPr lang="it-IT" sz="4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2024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80966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hronicleVTI">
  <a:themeElements>
    <a:clrScheme name="AnalogousFromLightSeedRightStep">
      <a:dk1>
        <a:srgbClr val="000000"/>
      </a:dk1>
      <a:lt1>
        <a:srgbClr val="FFFFFF"/>
      </a:lt1>
      <a:dk2>
        <a:srgbClr val="412624"/>
      </a:dk2>
      <a:lt2>
        <a:srgbClr val="E8E5E2"/>
      </a:lt2>
      <a:accent1>
        <a:srgbClr val="83A4CE"/>
      </a:accent1>
      <a:accent2>
        <a:srgbClr val="7173C7"/>
      </a:accent2>
      <a:accent3>
        <a:srgbClr val="A78BD1"/>
      </a:accent3>
      <a:accent4>
        <a:srgbClr val="B771C7"/>
      </a:accent4>
      <a:accent5>
        <a:srgbClr val="D18BC1"/>
      </a:accent5>
      <a:accent6>
        <a:srgbClr val="C77190"/>
      </a:accent6>
      <a:hlink>
        <a:srgbClr val="997E5C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13443</TotalTime>
  <Words>651</Words>
  <Application>Microsoft Macintosh PowerPoint</Application>
  <PresentationFormat>Widescreen</PresentationFormat>
  <Paragraphs>135</Paragraphs>
  <Slides>22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1" baseType="lpstr">
      <vt:lpstr>American Typewriter</vt:lpstr>
      <vt:lpstr>Arial</vt:lpstr>
      <vt:lpstr>Book Antiqua</vt:lpstr>
      <vt:lpstr>Calibri</vt:lpstr>
      <vt:lpstr>Calisto MT</vt:lpstr>
      <vt:lpstr>Castellar</vt:lpstr>
      <vt:lpstr>Times New Roman</vt:lpstr>
      <vt:lpstr>Univers Condensed</vt:lpstr>
      <vt:lpstr>ChronicleVTI</vt:lpstr>
      <vt:lpstr>  Historische Archäologie   als materielle Quelle der   Geschichte des Altertums </vt:lpstr>
      <vt:lpstr>Einführung in die Archäologie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Museumsbesuch</vt:lpstr>
      <vt:lpstr>Fristen </vt:lpstr>
      <vt:lpstr>Zusammenfassung</vt:lpstr>
      <vt:lpstr>  Fragen und Vorstellung</vt:lpstr>
      <vt:lpstr>Presentazione standard di PowerPoint</vt:lpstr>
      <vt:lpstr>Presentazione standard di PowerPoint</vt:lpstr>
      <vt:lpstr>Archäologie</vt:lpstr>
      <vt:lpstr>in der archäologie haben alle spuren aus der vergangenheit eine bedeutung. Auch das kleinste oder unschönste artefakt kann uns richtig viel erzählen.   Alle gegenstände und resten haben einen archäologischen wert.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Historische Archäologie   als materielle Quelle der   Geschichte des Altertums </dc:title>
  <dc:creator>Pasquale Ferrara</dc:creator>
  <cp:lastModifiedBy>Pasquale Ferrara</cp:lastModifiedBy>
  <cp:revision>27</cp:revision>
  <dcterms:created xsi:type="dcterms:W3CDTF">2023-10-09T07:58:25Z</dcterms:created>
  <dcterms:modified xsi:type="dcterms:W3CDTF">2023-12-12T12:50:23Z</dcterms:modified>
</cp:coreProperties>
</file>