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65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71" r:id="rId15"/>
    <p:sldId id="272" r:id="rId16"/>
    <p:sldId id="273" r:id="rId17"/>
    <p:sldId id="276" r:id="rId18"/>
    <p:sldId id="274" r:id="rId19"/>
    <p:sldId id="275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33"/>
  </p:normalViewPr>
  <p:slideViewPr>
    <p:cSldViewPr snapToGrid="0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D02FB-0D39-4F49-AA10-F06E1E46E73C}" type="datetimeFigureOut">
              <a:rPr lang="it-IT" smtClean="0"/>
              <a:t>05/12/23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EFF64-A05D-C54F-BF59-AD0ABC490D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767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49D7A-37C2-7943-B7DC-6934E6C87FF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602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49D7A-37C2-7943-B7DC-6934E6C87FF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4512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B51FAE-5680-F019-653C-B78F833F5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DCEB74B-3A20-5133-A29B-680E4F803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EC0737-CBFD-5777-1A05-83E4EBDF1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899-0FCB-CF40-A936-5009FA421F8E}" type="datetimeFigureOut">
              <a:rPr lang="it-IT" smtClean="0"/>
              <a:t>05/12/23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510108-7166-779C-5185-7329CE3A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A0911A-236E-2D82-12D0-3D83FCEC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C5A48-8794-1F49-9941-CA3117DF2E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577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3D0F99-DA11-38EB-6733-705EF96AB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E5C7B23-6FD1-6A8B-6DE7-33A0698DA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AF1657-463B-4C3F-C2BA-C43D98D1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899-0FCB-CF40-A936-5009FA421F8E}" type="datetimeFigureOut">
              <a:rPr lang="it-IT" smtClean="0"/>
              <a:t>05/12/23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A67DC3-1050-0CCF-A1FF-BB7330186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A8394B-1A5A-7B0B-B639-83FC61CD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C5A48-8794-1F49-9941-CA3117DF2E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955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3AEF355-B87D-ADED-122A-83952D2CC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410290-BFF6-F184-4960-81DCDED5A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9BBEC9-695B-F116-1648-709FF061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899-0FCB-CF40-A936-5009FA421F8E}" type="datetimeFigureOut">
              <a:rPr lang="it-IT" smtClean="0"/>
              <a:t>05/12/23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B6DFA8-C42F-7750-984E-B30990668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936681-E407-654A-97A2-EC81E5675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C5A48-8794-1F49-9941-CA3117DF2E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00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13421-D640-C6CC-69F3-ED4A11A6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85C6D9-D165-6AF9-BA0C-46BA121F7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E11134-72D9-BB7E-E2C5-3B3B9ADD5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899-0FCB-CF40-A936-5009FA421F8E}" type="datetimeFigureOut">
              <a:rPr lang="it-IT" smtClean="0"/>
              <a:t>05/12/23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CD81CB-7C0F-E472-15D0-65A474DD3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3DFF55-7E01-438E-CE09-22C6735A9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C5A48-8794-1F49-9941-CA3117DF2E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00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21DF26-980E-C3C0-8B3A-C3BA80C0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09F0BE-08C1-1954-3267-A88E3A014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59744C-655F-A88A-083C-B060C135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899-0FCB-CF40-A936-5009FA421F8E}" type="datetimeFigureOut">
              <a:rPr lang="it-IT" smtClean="0"/>
              <a:t>05/12/23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63EB17-0563-DECD-CD1D-00FF03A5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11D79B-14E9-3D39-FA00-F6A7E3D1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C5A48-8794-1F49-9941-CA3117DF2E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60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9D9FB5-1781-49CE-31CB-247BF78E7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782524-D211-5E5A-BD4F-C342A437C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A520C50-37F3-C278-5D6C-550D200D1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6653F91-A41F-2BA5-5474-1B134E6EF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899-0FCB-CF40-A936-5009FA421F8E}" type="datetimeFigureOut">
              <a:rPr lang="it-IT" smtClean="0"/>
              <a:t>05/12/23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3FA2DF-AE5A-2DA7-9E98-71D79C94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B6F995C-A7C1-12D0-254B-7F0D7457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C5A48-8794-1F49-9941-CA3117DF2E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37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96DB45-B56A-FA9F-9474-3916561F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177C76-FFBD-751F-5688-04749DDDA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D1B9E8-06DF-3BAA-C348-B4D933081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004C3B8-A631-FCB6-B1B3-CE5D45474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106B49-1C43-BF82-619F-DD3B8965D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755AC0C-26E5-79FD-468C-5163A9444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899-0FCB-CF40-A936-5009FA421F8E}" type="datetimeFigureOut">
              <a:rPr lang="it-IT" smtClean="0"/>
              <a:t>05/12/23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4F42A51-D3D9-1A6F-65B5-F5EB032F5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443AB7-4676-DDEC-F2DE-15C5846D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C5A48-8794-1F49-9941-CA3117DF2E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44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799774-2A20-9A5C-0111-954123B25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481E57E-59D6-A997-280B-91F1C7D88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899-0FCB-CF40-A936-5009FA421F8E}" type="datetimeFigureOut">
              <a:rPr lang="it-IT" smtClean="0"/>
              <a:t>05/12/23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20A2473-B20F-6FA7-1F93-C5CF8FE1E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1893453-1C62-55EA-EB3F-8F7BB84D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C5A48-8794-1F49-9941-CA3117DF2E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899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B48BE24-5CCD-18D8-F587-C8545C5A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899-0FCB-CF40-A936-5009FA421F8E}" type="datetimeFigureOut">
              <a:rPr lang="it-IT" smtClean="0"/>
              <a:t>05/12/23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06883F5-A8B5-E901-2097-EC8ADF08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1D166A-BBA8-B08B-E38F-D9A2EBCEF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C5A48-8794-1F49-9941-CA3117DF2E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2901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12AE3F-B65B-0C52-48FA-1F0F53B3E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CD2946-5957-0BDC-0589-8610EDAF8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FFD0250-B7E9-4C8D-B709-153EC2A25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EBC75A-01FF-BD2F-2D1B-F50C3D6AE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899-0FCB-CF40-A936-5009FA421F8E}" type="datetimeFigureOut">
              <a:rPr lang="it-IT" smtClean="0"/>
              <a:t>05/12/23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72AAD5-79D3-B3BD-5D74-005641DEC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96B9DAF-4918-B860-93CE-58DF6EC33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C5A48-8794-1F49-9941-CA3117DF2E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23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F4AACF-D460-8CDC-62D6-36B75E13B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549F7D2-C314-180C-CB13-C4FBCACCA1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60C396-2829-5270-8E71-79BE19930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42CDE1B-EAB9-CE9F-7929-852688A7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F899-0FCB-CF40-A936-5009FA421F8E}" type="datetimeFigureOut">
              <a:rPr lang="it-IT" smtClean="0"/>
              <a:t>05/12/23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FAD686-02FA-8DD5-88A8-115C972FC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8C20E2-8BA1-51B3-5449-0FB3F7702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C5A48-8794-1F49-9941-CA3117DF2E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85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E1D9535-EBDE-4A8E-0EF4-45E8CB27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1C6222-C824-2A87-8BBD-F8033C3C0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48A9E2-9B48-4FAF-A2BF-D790F49D7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BF899-0FCB-CF40-A936-5009FA421F8E}" type="datetimeFigureOut">
              <a:rPr lang="it-IT" smtClean="0"/>
              <a:t>05/12/23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C9AEFF-B70D-E7F1-B5F7-261C4546E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8712B2-DE4F-F55D-C731-CAA723221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C5A48-8794-1F49-9941-CA3117DF2E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863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uls.uni-potsdam.de/qisserver/rds?state=verpublish&amp;status=init&amp;vmfile=no&amp;publishid=102021&amp;moduleCall=webInfo&amp;publishConfFile=webInfo&amp;publishSubDir=veranstaltu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45CF77-A949-419F-FED1-041063A3B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581" y="886594"/>
            <a:ext cx="4122383" cy="480152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Historische Archäologie </a:t>
            </a:r>
            <a:b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als materielle Quelle der</a:t>
            </a:r>
            <a:b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it-IT" sz="2800">
                <a:solidFill>
                  <a:srgbClr val="CC9A00"/>
                </a:solidFill>
                <a:latin typeface="Castellar" panose="020A0402060406010301" pitchFamily="18" charset="77"/>
                <a:hlinkClick r:id="rId3" tooltip="Mehr Informationen zu Historische Archäologie als materielle Quelle der Geschichte des Altert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Geschichte des Altertums </a:t>
            </a:r>
            <a:endParaRPr lang="it-IT" sz="2800" dirty="0">
              <a:solidFill>
                <a:srgbClr val="CC9A00"/>
              </a:solidFill>
              <a:latin typeface="Castellar" panose="020A0402060406010301" pitchFamily="18" charset="77"/>
            </a:endParaRPr>
          </a:p>
        </p:txBody>
      </p:sp>
      <p:pic>
        <p:nvPicPr>
          <p:cNvPr id="20" name="Immagine 19" descr="Immagine che contiene Carattere, Elementi grafici, schermata, nero&#10;&#10;Descrizione generata automaticamente">
            <a:extLst>
              <a:ext uri="{FF2B5EF4-FFF2-40B4-BE49-F238E27FC236}">
                <a16:creationId xmlns:a16="http://schemas.microsoft.com/office/drawing/2014/main" id="{593CE7DB-1F17-7910-DB09-A06A4F7E2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825" y="197564"/>
            <a:ext cx="4122384" cy="1169866"/>
          </a:xfrm>
          <a:prstGeom prst="rect">
            <a:avLst/>
          </a:prstGeom>
        </p:spPr>
      </p:pic>
      <p:pic>
        <p:nvPicPr>
          <p:cNvPr id="22" name="Immagine 21" descr="Immagine che contiene montagna, cielo, albero, paesaggio&#10;&#10;Descrizione generata automaticamente">
            <a:extLst>
              <a:ext uri="{FF2B5EF4-FFF2-40B4-BE49-F238E27FC236}">
                <a16:creationId xmlns:a16="http://schemas.microsoft.com/office/drawing/2014/main" id="{0C02AD3D-0F92-E37D-B4FA-D22FC5D5B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802" y="1564993"/>
            <a:ext cx="8106779" cy="538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2F62587-C070-0276-601C-7826B19CC8B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598" y="450878"/>
            <a:ext cx="5055465" cy="61213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solidFill>
                  <a:srgbClr val="FFFFFF"/>
                </a:solidFill>
                <a:latin typeface="Book Antiqua" panose="02040602050305030304" pitchFamily="18" charset="0"/>
              </a:rPr>
              <a:t>Allerdings muss betont werden, dass diese attischen Bilder an Vasen eine </a:t>
            </a:r>
            <a:r>
              <a:rPr lang="de-DE" b="1" dirty="0">
                <a:solidFill>
                  <a:srgbClr val="FFFFFF"/>
                </a:solidFill>
                <a:latin typeface="Book Antiqua" panose="02040602050305030304" pitchFamily="18" charset="0"/>
              </a:rPr>
              <a:t>allogene</a:t>
            </a:r>
            <a:r>
              <a:rPr lang="de-DE" dirty="0">
                <a:solidFill>
                  <a:srgbClr val="FFFFFF"/>
                </a:solidFill>
                <a:latin typeface="Book Antiqua" panose="02040602050305030304" pitchFamily="18" charset="0"/>
              </a:rPr>
              <a:t> Kultur vermitteln, eigentlich </a:t>
            </a:r>
            <a:r>
              <a:rPr lang="de-DE" b="1" dirty="0">
                <a:solidFill>
                  <a:srgbClr val="FFFFFF"/>
                </a:solidFill>
                <a:latin typeface="Book Antiqua" panose="02040602050305030304" pitchFamily="18" charset="0"/>
              </a:rPr>
              <a:t>eine Kultur, die nicht etruskisch ist</a:t>
            </a:r>
            <a:r>
              <a:rPr lang="de-DE" dirty="0">
                <a:solidFill>
                  <a:srgbClr val="FFFFFF"/>
                </a:solidFill>
                <a:latin typeface="Book Antiqua" panose="02040602050305030304" pitchFamily="18" charset="0"/>
              </a:rPr>
              <a:t>. </a:t>
            </a:r>
          </a:p>
          <a:p>
            <a:pPr marL="0" indent="0">
              <a:buNone/>
            </a:pPr>
            <a:endParaRPr lang="de-DE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de-DE" dirty="0">
                <a:solidFill>
                  <a:srgbClr val="FFFFFF"/>
                </a:solidFill>
                <a:latin typeface="Book Antiqua" panose="02040602050305030304" pitchFamily="18" charset="0"/>
              </a:rPr>
              <a:t>Die Vasenbilder können daher die materielle und figurative Sprache in Etrurien auf jeden Fall beeinflussen, auch wenn die attischen Bilder von den Etruskern anders interpretiert werden könnten. </a:t>
            </a:r>
          </a:p>
        </p:txBody>
      </p:sp>
      <p:pic>
        <p:nvPicPr>
          <p:cNvPr id="5" name="Immagine 4" descr="Immagine che contiene bianco e nero, arte, testo, cerchio&#10;&#10;Descrizione generata automaticamente">
            <a:extLst>
              <a:ext uri="{FF2B5EF4-FFF2-40B4-BE49-F238E27FC236}">
                <a16:creationId xmlns:a16="http://schemas.microsoft.com/office/drawing/2014/main" id="{4AC47410-06CD-F58C-5EB4-6DD8AD0C9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67"/>
          <a:stretch/>
        </p:blipFill>
        <p:spPr>
          <a:xfrm>
            <a:off x="6034823" y="450878"/>
            <a:ext cx="5299805" cy="52837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880A23B-1E10-EEF3-1BC9-CD9F9A56CEB9}"/>
              </a:ext>
            </a:extLst>
          </p:cNvPr>
          <p:cNvSpPr txBox="1"/>
          <p:nvPr/>
        </p:nvSpPr>
        <p:spPr>
          <a:xfrm>
            <a:off x="4725861" y="5986601"/>
            <a:ext cx="7917727" cy="8410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Euphronios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Schale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en-US" sz="1600" i="1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1600" i="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Cerveteri, Museo Nazionale Archeologico </a:t>
            </a:r>
            <a:r>
              <a:rPr lang="it-IT" sz="1600" i="0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Cerite</a:t>
            </a:r>
            <a:endParaRPr lang="it-IT" sz="1600" i="0" dirty="0">
              <a:solidFill>
                <a:schemeClr val="accent1">
                  <a:lumMod val="75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de-DE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Szene an innerer Wand:  </a:t>
            </a:r>
            <a:r>
              <a:rPr lang="it-IT" sz="1600" i="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ILIOUPERSIS</a:t>
            </a:r>
            <a:endParaRPr lang="de-DE" sz="1600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46255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111B97A-2FB0-4625-8C2E-CDCB1AF68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74C725-B0DF-670D-2389-3E6BDA2DDB39}"/>
              </a:ext>
            </a:extLst>
          </p:cNvPr>
          <p:cNvSpPr txBox="1"/>
          <p:nvPr/>
        </p:nvSpPr>
        <p:spPr>
          <a:xfrm>
            <a:off x="1060232" y="3801738"/>
            <a:ext cx="10071536" cy="929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Lenäenvasen</a:t>
            </a:r>
            <a:endParaRPr lang="en-US" sz="5200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+mj-ea"/>
              <a:cs typeface="+mj-cs"/>
            </a:endParaRPr>
          </a:p>
        </p:txBody>
      </p:sp>
      <p:pic>
        <p:nvPicPr>
          <p:cNvPr id="7" name="Immagine 6" descr="Immagine che contiene arte, donna, disegno, dipinto&#10;&#10;Descrizione generata automaticamente">
            <a:extLst>
              <a:ext uri="{FF2B5EF4-FFF2-40B4-BE49-F238E27FC236}">
                <a16:creationId xmlns:a16="http://schemas.microsoft.com/office/drawing/2014/main" id="{676E558B-CDEE-D276-458E-52F4548E0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57" y="772621"/>
            <a:ext cx="2537459" cy="2743200"/>
          </a:xfrm>
          <a:prstGeom prst="rect">
            <a:avLst/>
          </a:prstGeom>
        </p:spPr>
      </p:pic>
      <p:pic>
        <p:nvPicPr>
          <p:cNvPr id="9" name="Immagine 8" descr="Immagine che contiene barattolo, terracotta, ceramica, vaso&#10;&#10;Descrizione generata automaticamente">
            <a:extLst>
              <a:ext uri="{FF2B5EF4-FFF2-40B4-BE49-F238E27FC236}">
                <a16:creationId xmlns:a16="http://schemas.microsoft.com/office/drawing/2014/main" id="{0C73FB0A-4AFC-D8A7-0CB1-C23159379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100" y="772621"/>
            <a:ext cx="2551175" cy="2743200"/>
          </a:xfrm>
          <a:prstGeom prst="rect">
            <a:avLst/>
          </a:prstGeom>
        </p:spPr>
      </p:pic>
      <p:pic>
        <p:nvPicPr>
          <p:cNvPr id="5" name="Immagine 4" descr="Immagine che contiene arte, disegno, vestiti, illustrazione&#10;&#10;Descrizione generata automaticamente">
            <a:extLst>
              <a:ext uri="{FF2B5EF4-FFF2-40B4-BE49-F238E27FC236}">
                <a16:creationId xmlns:a16="http://schemas.microsoft.com/office/drawing/2014/main" id="{30ECFCB6-74A9-DE5B-FE5E-058BC667E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984" y="1358068"/>
            <a:ext cx="3292790" cy="15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4006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46824A-CD0D-807E-C84F-EC1482E4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Pentheus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15883182-6EAD-3241-293A-AC2897E6B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 defTabSz="914400">
              <a:spcAft>
                <a:spcPts val="600"/>
              </a:spcAft>
              <a:buNone/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Attische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200" i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Lekanis</a:t>
            </a:r>
            <a:r>
              <a:rPr lang="en-US" sz="2200" i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450-425 v. Chr. Paris, Louvre, </a:t>
            </a:r>
            <a:r>
              <a:rPr lang="it-IT" sz="22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Inv</a:t>
            </a:r>
            <a:r>
              <a:rPr lang="it-IT" sz="22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.-Nr.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G445</a:t>
            </a:r>
          </a:p>
        </p:txBody>
      </p:sp>
      <p:pic>
        <p:nvPicPr>
          <p:cNvPr id="6" name="Segnaposto contenuto 4" descr="Immagine che contiene kylix, tazza, stoviglie, chiusura&#10;&#10;Descrizione generata automaticamente">
            <a:extLst>
              <a:ext uri="{FF2B5EF4-FFF2-40B4-BE49-F238E27FC236}">
                <a16:creationId xmlns:a16="http://schemas.microsoft.com/office/drawing/2014/main" id="{DF9DC510-CA31-E04A-7691-4BBA90BCF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" r="228" b="3"/>
          <a:stretch/>
        </p:blipFill>
        <p:spPr>
          <a:xfrm>
            <a:off x="5096923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20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A138559-F9E4-27F5-B967-63CE40D84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84" y="4230093"/>
            <a:ext cx="4150581" cy="18001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Bilder</a:t>
            </a:r>
            <a:r>
              <a:rPr lang="en-US" sz="2800" kern="12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 des Symposiums </a:t>
            </a:r>
            <a:r>
              <a:rPr lang="en-US" sz="28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selbst</a:t>
            </a:r>
            <a:r>
              <a:rPr lang="en-US" sz="2800" kern="12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sind</a:t>
            </a:r>
            <a:r>
              <a:rPr lang="en-US" sz="2800" kern="12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häufig</a:t>
            </a:r>
            <a:r>
              <a:rPr lang="en-US" sz="2800" kern="12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 auf Symposiums </a:t>
            </a:r>
            <a:r>
              <a:rPr lang="en-US" sz="28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Vasen</a:t>
            </a:r>
            <a:r>
              <a:rPr lang="en-US" sz="2800" kern="12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abgebildet</a:t>
            </a:r>
            <a:r>
              <a:rPr lang="en-US" sz="2800" kern="12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n-US" sz="2800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magine 4" descr="Immagine che contiene vaso, ceramica, barattolo, urna&#10;&#10;Descrizione generata automaticamente">
            <a:extLst>
              <a:ext uri="{FF2B5EF4-FFF2-40B4-BE49-F238E27FC236}">
                <a16:creationId xmlns:a16="http://schemas.microsoft.com/office/drawing/2014/main" id="{36A8AE3F-4952-643E-F2E7-8BA85915C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58" y="457200"/>
            <a:ext cx="9402246" cy="345532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8A8A144-2170-19E3-7464-BD9FA9237D72}"/>
              </a:ext>
            </a:extLst>
          </p:cNvPr>
          <p:cNvSpPr txBox="1"/>
          <p:nvPr/>
        </p:nvSpPr>
        <p:spPr>
          <a:xfrm>
            <a:off x="5246414" y="4230094"/>
            <a:ext cx="6788703" cy="1800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Die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Vasenbilder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u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nterstützen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 die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konkrete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und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visuelle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Rekonstruktion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von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Gewohnheiten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Alltag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und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Traditionen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. 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886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10" descr="Immagine che contiene arte&#10;&#10;Descrizione generata automaticamente">
            <a:extLst>
              <a:ext uri="{FF2B5EF4-FFF2-40B4-BE49-F238E27FC236}">
                <a16:creationId xmlns:a16="http://schemas.microsoft.com/office/drawing/2014/main" id="{E96D5ADA-E015-BF2C-38B7-8FBDBAEE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88" y="1953515"/>
            <a:ext cx="3343333" cy="2808399"/>
          </a:xfrm>
          <a:prstGeom prst="rect">
            <a:avLst/>
          </a:prstGeom>
        </p:spPr>
      </p:pic>
      <p:pic>
        <p:nvPicPr>
          <p:cNvPr id="4" name="Immagine 3" descr="Immagine che contiene disegno, schizzo, cartone animato, arte&#10;&#10;Descrizione generata automaticamente">
            <a:extLst>
              <a:ext uri="{FF2B5EF4-FFF2-40B4-BE49-F238E27FC236}">
                <a16:creationId xmlns:a16="http://schemas.microsoft.com/office/drawing/2014/main" id="{BD4A5AA0-78E5-0E8C-D42E-3745A5D55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29" y="1673414"/>
            <a:ext cx="3343333" cy="336859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2B241C5-7E45-AD52-638D-31E8FD2B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9503B28-6749-2F02-0050-2CC7D03CF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3DEE37-9CE7-622C-B750-66998E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EA6DCB-2F39-A91D-7223-F25A1B6CE008}"/>
              </a:ext>
            </a:extLst>
          </p:cNvPr>
          <p:cNvSpPr txBox="1"/>
          <p:nvPr/>
        </p:nvSpPr>
        <p:spPr>
          <a:xfrm>
            <a:off x="874088" y="5170497"/>
            <a:ext cx="3343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Attischer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Teller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mit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Kottabos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Szene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500-475 v.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Chr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Bryn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Mawr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College </a:t>
            </a:r>
          </a:p>
          <a:p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Inv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.-Nr. P.95</a:t>
            </a:r>
            <a:br>
              <a:rPr lang="it-IT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</a:br>
            <a:endParaRPr lang="de-DE" sz="1600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B09BE6-905F-4572-F497-73D29643FCE5}"/>
              </a:ext>
            </a:extLst>
          </p:cNvPr>
          <p:cNvSpPr txBox="1"/>
          <p:nvPr/>
        </p:nvSpPr>
        <p:spPr>
          <a:xfrm>
            <a:off x="4403928" y="5170497"/>
            <a:ext cx="35706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Attische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Schale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mit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Kottabos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Szene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500 v.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Chr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Metropolitan Museum of Art </a:t>
            </a:r>
          </a:p>
          <a:p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Inv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.-Nr. 56.171.62</a:t>
            </a:r>
            <a:endParaRPr lang="de-DE" sz="1600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8A5C62D5-835A-3BE3-559A-A3C2DDCA6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050" y="2260881"/>
            <a:ext cx="3270250" cy="1616075"/>
          </a:xfrm>
        </p:spPr>
        <p:txBody>
          <a:bodyPr>
            <a:noAutofit/>
          </a:bodyPr>
          <a:lstStyle/>
          <a:p>
            <a:pPr algn="ctr"/>
            <a:r>
              <a:rPr lang="de-DE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Kottabos</a:t>
            </a:r>
            <a:br>
              <a:rPr lang="de-DE" b="1" i="1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</a:br>
            <a:br>
              <a:rPr lang="de-DE" sz="2800" b="1" i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</a:br>
            <a:r>
              <a:rPr lang="de-DE" sz="28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 </a:t>
            </a:r>
            <a:r>
              <a:rPr lang="de-DE" sz="36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Trinkspiel während des Symposiums gespielt</a:t>
            </a:r>
            <a:r>
              <a:rPr lang="it-IT" sz="3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.</a:t>
            </a:r>
            <a:endParaRPr lang="de-DE" sz="3600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8B6075E-56CB-E806-1587-4D6A876F34E8}"/>
              </a:ext>
            </a:extLst>
          </p:cNvPr>
          <p:cNvSpPr txBox="1"/>
          <p:nvPr/>
        </p:nvSpPr>
        <p:spPr>
          <a:xfrm>
            <a:off x="1183341" y="739588"/>
            <a:ext cx="521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Perseus und </a:t>
            </a:r>
            <a:r>
              <a:rPr lang="de-DE" sz="28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Beazley</a:t>
            </a:r>
            <a:r>
              <a:rPr lang="de-DE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 Archive!!!!</a:t>
            </a:r>
          </a:p>
        </p:txBody>
      </p:sp>
    </p:spTree>
    <p:extLst>
      <p:ext uri="{BB962C8B-B14F-4D97-AF65-F5344CB8AC3E}">
        <p14:creationId xmlns:p14="http://schemas.microsoft.com/office/powerpoint/2010/main" val="54260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4">
            <a:extLst>
              <a:ext uri="{FF2B5EF4-FFF2-40B4-BE49-F238E27FC236}">
                <a16:creationId xmlns:a16="http://schemas.microsoft.com/office/drawing/2014/main" id="{49AE1604-BB93-4F6D-94D6-F2A6021FC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26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simbolo, clipart, Elementi grafici, logo&#10;&#10;Descrizione generata automaticamente">
            <a:extLst>
              <a:ext uri="{FF2B5EF4-FFF2-40B4-BE49-F238E27FC236}">
                <a16:creationId xmlns:a16="http://schemas.microsoft.com/office/drawing/2014/main" id="{BD5F20DF-BC93-3FBD-7EF0-C8B3845A4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7" r="5081" b="3"/>
          <a:stretch/>
        </p:blipFill>
        <p:spPr>
          <a:xfrm>
            <a:off x="914401" y="847827"/>
            <a:ext cx="4929098" cy="528998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34377" y="2188548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8E2B77-3B07-4CEF-340C-E546EF70B7AA}"/>
              </a:ext>
            </a:extLst>
          </p:cNvPr>
          <p:cNvSpPr txBox="1"/>
          <p:nvPr/>
        </p:nvSpPr>
        <p:spPr>
          <a:xfrm>
            <a:off x="601578" y="5186179"/>
            <a:ext cx="2777372" cy="1308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Attische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Schale</a:t>
            </a:r>
            <a:endParaRPr lang="en-US" sz="1600" dirty="0">
              <a:solidFill>
                <a:schemeClr val="accent1">
                  <a:lumMod val="75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510-490 v. Chr.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Geneva, Muse d'art et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d'histoire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Inv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.-Nr.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16908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707C8BD-AB59-7823-52B8-83DA2B0BE318}"/>
              </a:ext>
            </a:extLst>
          </p:cNvPr>
          <p:cNvSpPr txBox="1"/>
          <p:nvPr/>
        </p:nvSpPr>
        <p:spPr>
          <a:xfrm>
            <a:off x="5859578" y="938807"/>
            <a:ext cx="5277293" cy="1200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Vasen haben oft auch ironische und sarkastische Bilder. Dadurch kann man zusätzliche oder indirekte Informationen erhalten.</a:t>
            </a:r>
            <a:endParaRPr lang="de-DE" sz="2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1ECC510-C0C7-A37B-8B50-812A01981EEC}"/>
              </a:ext>
            </a:extLst>
          </p:cNvPr>
          <p:cNvSpPr txBox="1"/>
          <p:nvPr/>
        </p:nvSpPr>
        <p:spPr>
          <a:xfrm>
            <a:off x="5591019" y="5552429"/>
            <a:ext cx="4083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Attische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it-IT" sz="1600" i="1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Chous</a:t>
            </a:r>
            <a:r>
              <a:rPr lang="it-IT" sz="1600" i="1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460-430 v.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Chr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.</a:t>
            </a:r>
            <a:endParaRPr lang="it-IT" sz="1600" i="1" dirty="0">
              <a:solidFill>
                <a:schemeClr val="accent1">
                  <a:lumMod val="75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Malibu, Getty Museum,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Inv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.-Nr.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86.AE.337</a:t>
            </a:r>
            <a:endParaRPr lang="de-DE" sz="1600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FE4A299-DBBF-0B1E-1579-A2782E1216A7}"/>
              </a:ext>
            </a:extLst>
          </p:cNvPr>
          <p:cNvSpPr txBox="1"/>
          <p:nvPr/>
        </p:nvSpPr>
        <p:spPr>
          <a:xfrm>
            <a:off x="914401" y="71080"/>
            <a:ext cx="6098240" cy="342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© Alexandre G. Mitchell</a:t>
            </a:r>
          </a:p>
        </p:txBody>
      </p:sp>
      <p:pic>
        <p:nvPicPr>
          <p:cNvPr id="17" name="Immagine 16" descr="Immagine che contiene Danza, bianco e nero, schizzo, disegno&#10;&#10;Descrizione generata automaticamente">
            <a:extLst>
              <a:ext uri="{FF2B5EF4-FFF2-40B4-BE49-F238E27FC236}">
                <a16:creationId xmlns:a16="http://schemas.microsoft.com/office/drawing/2014/main" id="{BE5B9569-54D4-8965-137D-296D62465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508" y="1853636"/>
            <a:ext cx="4066046" cy="442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66C3CE9-1BEC-436E-0BC9-84E1867A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Autofit/>
          </a:bodyPr>
          <a:lstStyle/>
          <a:p>
            <a:br>
              <a:rPr lang="en-US" sz="2400" b="1" dirty="0">
                <a:solidFill>
                  <a:srgbClr val="FFFFFF"/>
                </a:solidFill>
                <a:latin typeface="Book Antiqua" panose="02040602050305030304" pitchFamily="18" charset="0"/>
              </a:rPr>
            </a:br>
            <a:r>
              <a:rPr lang="en-US" sz="24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Triptolemos</a:t>
            </a:r>
            <a:r>
              <a:rPr lang="en-US" sz="2400" dirty="0">
                <a:solidFill>
                  <a:srgbClr val="FFFFFF"/>
                </a:solidFill>
                <a:latin typeface="Book Antiqua" panose="02040602050305030304" pitchFamily="18" charset="0"/>
              </a:rPr>
              <a:t> Maler</a:t>
            </a:r>
            <a:br>
              <a:rPr lang="en-US" sz="2400" dirty="0">
                <a:solidFill>
                  <a:srgbClr val="FFFFFF"/>
                </a:solidFill>
                <a:latin typeface="Book Antiqua" panose="02040602050305030304" pitchFamily="18" charset="0"/>
              </a:rPr>
            </a:br>
            <a:r>
              <a:rPr lang="en-US" sz="2400" dirty="0">
                <a:solidFill>
                  <a:srgbClr val="FFFFFF"/>
                </a:solidFill>
                <a:latin typeface="Book Antiqua" panose="02040602050305030304" pitchFamily="18" charset="0"/>
              </a:rPr>
              <a:t>460 v. Chr.</a:t>
            </a:r>
            <a:br>
              <a:rPr lang="en-US" sz="2400" dirty="0">
                <a:solidFill>
                  <a:srgbClr val="FFFFFF"/>
                </a:solidFill>
                <a:latin typeface="Book Antiqua" panose="02040602050305030304" pitchFamily="18" charset="0"/>
              </a:rPr>
            </a:br>
            <a:r>
              <a:rPr lang="en-US" sz="2400" dirty="0">
                <a:solidFill>
                  <a:srgbClr val="FFFFFF"/>
                </a:solidFill>
                <a:latin typeface="Book Antiqua" panose="02040602050305030304" pitchFamily="18" charset="0"/>
              </a:rPr>
              <a:t>Hamburg, Museum für Kunst und </a:t>
            </a:r>
            <a:r>
              <a:rPr lang="en-US" sz="24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Gewerbe</a:t>
            </a:r>
            <a:br>
              <a:rPr lang="en-US" sz="2400" dirty="0">
                <a:solidFill>
                  <a:srgbClr val="FFFFFF"/>
                </a:solidFill>
                <a:latin typeface="Book Antiqua" panose="02040602050305030304" pitchFamily="18" charset="0"/>
              </a:rPr>
            </a:br>
            <a:r>
              <a:rPr lang="en-US" sz="2400" dirty="0">
                <a:solidFill>
                  <a:srgbClr val="FFFFFF"/>
                </a:solidFill>
                <a:latin typeface="Book Antiqua" panose="02040602050305030304" pitchFamily="18" charset="0"/>
              </a:rPr>
              <a:t>Inv.-Nr. 1981.173</a:t>
            </a:r>
            <a:br>
              <a:rPr lang="en-US" sz="2400" dirty="0">
                <a:solidFill>
                  <a:srgbClr val="FFFFFF"/>
                </a:solidFill>
                <a:latin typeface="Book Antiqua" panose="02040602050305030304" pitchFamily="18" charset="0"/>
              </a:rPr>
            </a:br>
            <a:br>
              <a:rPr lang="en-US" sz="2400" dirty="0">
                <a:solidFill>
                  <a:srgbClr val="FFFFFF"/>
                </a:solidFill>
                <a:latin typeface="Book Antiqua" panose="02040602050305030304" pitchFamily="18" charset="0"/>
              </a:rPr>
            </a:br>
            <a:endParaRPr lang="en-US" sz="2400" dirty="0">
              <a:solidFill>
                <a:srgbClr val="FFFFFF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Immagine 10" descr="Immagine che contiene Fotografia di nature morte, arte&#10;&#10;Descrizione generata automaticamente">
            <a:extLst>
              <a:ext uri="{FF2B5EF4-FFF2-40B4-BE49-F238E27FC236}">
                <a16:creationId xmlns:a16="http://schemas.microsoft.com/office/drawing/2014/main" id="{70E12926-BD4E-9A1A-2344-D1135C15C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303" y="661674"/>
            <a:ext cx="4383900" cy="6196326"/>
          </a:xfrm>
          <a:prstGeom prst="rect">
            <a:avLst/>
          </a:prstGeom>
        </p:spPr>
      </p:pic>
      <p:pic>
        <p:nvPicPr>
          <p:cNvPr id="9" name="Immagine 8" descr="Immagine che contiene vaso, arte&#10;&#10;Descrizione generata automaticamente">
            <a:extLst>
              <a:ext uri="{FF2B5EF4-FFF2-40B4-BE49-F238E27FC236}">
                <a16:creationId xmlns:a16="http://schemas.microsoft.com/office/drawing/2014/main" id="{515A9759-CD19-B236-528B-DFEF92C11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935" y="661674"/>
            <a:ext cx="4383900" cy="619632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3933D09-0BB1-8756-7BA6-6B8D81CAAFB8}"/>
              </a:ext>
            </a:extLst>
          </p:cNvPr>
          <p:cNvSpPr txBox="1"/>
          <p:nvPr/>
        </p:nvSpPr>
        <p:spPr>
          <a:xfrm>
            <a:off x="-172936" y="1467161"/>
            <a:ext cx="4382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  <a:latin typeface="Book Antiqua" panose="02040602050305030304" pitchFamily="18" charset="0"/>
              </a:rPr>
              <a:t>Eurymedon-Kanne</a:t>
            </a:r>
            <a:endParaRPr lang="de-DE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1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mappa, atlante&#10;&#10;Descrizione generata automaticamente">
            <a:extLst>
              <a:ext uri="{FF2B5EF4-FFF2-40B4-BE49-F238E27FC236}">
                <a16:creationId xmlns:a16="http://schemas.microsoft.com/office/drawing/2014/main" id="{C64B4B95-9405-082B-71F1-E334D798E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27" b="203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18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76950C-2B95-283E-C365-F6C992FC3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228594"/>
            <a:ext cx="6096000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Attische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Schale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500-475 v. Chr. Basel,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Antikenmuseum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und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Sammlung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Ludwig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Inv.-Nr. BS1423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</a:b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</a:br>
            <a:endParaRPr lang="de-DE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Immagine 7" descr="Immagine che contiene tazza, stoviglie, kylix, bianco e nero&#10;&#10;Descrizione generata automaticamente">
            <a:extLst>
              <a:ext uri="{FF2B5EF4-FFF2-40B4-BE49-F238E27FC236}">
                <a16:creationId xmlns:a16="http://schemas.microsoft.com/office/drawing/2014/main" id="{87338DC8-4011-D8BB-CD0F-2CADF0A49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9" r="3539" b="-1"/>
          <a:stretch/>
        </p:blipFill>
        <p:spPr>
          <a:xfrm>
            <a:off x="5480222" y="2099975"/>
            <a:ext cx="6708729" cy="4758025"/>
          </a:xfrm>
          <a:prstGeom prst="rect">
            <a:avLst/>
          </a:prstGeom>
        </p:spPr>
      </p:pic>
      <p:pic>
        <p:nvPicPr>
          <p:cNvPr id="9" name="Immagine 8" descr="Immagine che contiene vaso, bianco e nero, Fotografia di nature morte, arte&#10;&#10;Descrizione generata automaticamente">
            <a:extLst>
              <a:ext uri="{FF2B5EF4-FFF2-40B4-BE49-F238E27FC236}">
                <a16:creationId xmlns:a16="http://schemas.microsoft.com/office/drawing/2014/main" id="{0CF7A214-A4E2-B242-5B9E-877324C6A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713" y="-34587"/>
            <a:ext cx="5144444" cy="532032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F323CA4-E695-BDA3-B8E4-4FC8940B8540}"/>
              </a:ext>
            </a:extLst>
          </p:cNvPr>
          <p:cNvSpPr txBox="1"/>
          <p:nvPr/>
        </p:nvSpPr>
        <p:spPr>
          <a:xfrm>
            <a:off x="0" y="5320323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Attische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Vase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450-425 v. Chr. 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Paris,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Musée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du Louvre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Inv.-Nr. CA2192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</a:b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</a:b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</a:br>
            <a:endParaRPr lang="de-DE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9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E1613E-7A0A-7704-CCCC-47214007C3FD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Attische</a:t>
            </a:r>
            <a:r>
              <a:rPr lang="en-US" sz="25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US" sz="25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Skyphos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500-475 v. Chr.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Wien,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Kunsthistorisches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Museum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Inv.-Nr. 321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magine 8" descr="Immagine che contiene mammifero, disegno, cartone animato, vestiti&#10;&#10;Descrizione generata automaticamente">
            <a:extLst>
              <a:ext uri="{FF2B5EF4-FFF2-40B4-BE49-F238E27FC236}">
                <a16:creationId xmlns:a16="http://schemas.microsoft.com/office/drawing/2014/main" id="{462E9F0B-48B2-3BF7-169C-6CE52515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037" y="467208"/>
            <a:ext cx="661853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69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7E9F029-6E4A-D34E-2100-F7489B593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4" y="897752"/>
            <a:ext cx="3681604" cy="5600584"/>
          </a:xfr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cap="all" spc="30" dirty="0">
                <a:solidFill>
                  <a:srgbClr val="CC9A00"/>
                </a:solidFill>
                <a:latin typeface="Castellar" panose="020A0402060406010301" pitchFamily="18" charset="77"/>
              </a:rPr>
              <a:t>6</a:t>
            </a:r>
            <a:r>
              <a:rPr lang="en-US" sz="2400" kern="1200" cap="all" spc="30" baseline="0" dirty="0">
                <a:solidFill>
                  <a:srgbClr val="CC9A00"/>
                </a:solidFill>
                <a:latin typeface="Castellar" panose="020A0402060406010301" pitchFamily="18" charset="77"/>
              </a:rPr>
              <a:t>. </a:t>
            </a:r>
            <a:br>
              <a:rPr lang="en-US" sz="2400" kern="1200" cap="all" spc="30" baseline="0" dirty="0">
                <a:solidFill>
                  <a:srgbClr val="CC9A00"/>
                </a:solidFill>
                <a:latin typeface="Castellar" panose="020A0402060406010301" pitchFamily="18" charset="77"/>
              </a:rPr>
            </a:br>
            <a:r>
              <a:rPr lang="en-US" sz="2400" kern="1200" cap="all" spc="30" baseline="0" dirty="0" err="1">
                <a:solidFill>
                  <a:srgbClr val="CC9A00"/>
                </a:solidFill>
                <a:latin typeface="Castellar" panose="020A0402060406010301" pitchFamily="18" charset="77"/>
              </a:rPr>
              <a:t>Vasenmalerei</a:t>
            </a:r>
            <a:r>
              <a:rPr lang="en-US" sz="2400" kern="1200" cap="all" spc="30" baseline="0" dirty="0">
                <a:solidFill>
                  <a:srgbClr val="CC9A00"/>
                </a:solidFill>
                <a:latin typeface="Castellar" panose="020A0402060406010301" pitchFamily="18" charset="77"/>
              </a:rPr>
              <a:t> </a:t>
            </a:r>
            <a:r>
              <a:rPr lang="en-US" sz="2400" kern="1200" cap="all" spc="30" baseline="0" dirty="0" err="1">
                <a:solidFill>
                  <a:srgbClr val="CC9A00"/>
                </a:solidFill>
                <a:latin typeface="Castellar" panose="020A0402060406010301" pitchFamily="18" charset="77"/>
              </a:rPr>
              <a:t>als</a:t>
            </a:r>
            <a:r>
              <a:rPr lang="en-US" sz="2400" kern="1200" cap="all" spc="30" baseline="0" dirty="0">
                <a:solidFill>
                  <a:srgbClr val="CC9A00"/>
                </a:solidFill>
                <a:latin typeface="Castellar" panose="020A0402060406010301" pitchFamily="18" charset="77"/>
              </a:rPr>
              <a:t> </a:t>
            </a:r>
            <a:r>
              <a:rPr lang="en-US" sz="2400" kern="1200" cap="all" spc="30" baseline="0" dirty="0" err="1">
                <a:solidFill>
                  <a:srgbClr val="CC9A00"/>
                </a:solidFill>
                <a:latin typeface="Castellar" panose="020A0402060406010301" pitchFamily="18" charset="77"/>
              </a:rPr>
              <a:t>nicht</a:t>
            </a:r>
            <a:r>
              <a:rPr lang="en-US" sz="2400" kern="1200" cap="all" spc="30" baseline="0" dirty="0">
                <a:solidFill>
                  <a:srgbClr val="CC9A00"/>
                </a:solidFill>
                <a:latin typeface="Castellar" panose="020A0402060406010301" pitchFamily="18" charset="77"/>
              </a:rPr>
              <a:t> </a:t>
            </a:r>
            <a:r>
              <a:rPr lang="en-US" sz="2400" kern="1200" cap="all" spc="30" baseline="0" dirty="0" err="1">
                <a:solidFill>
                  <a:srgbClr val="CC9A00"/>
                </a:solidFill>
                <a:latin typeface="Castellar" panose="020A0402060406010301" pitchFamily="18" charset="77"/>
              </a:rPr>
              <a:t>schriftliche</a:t>
            </a:r>
            <a:r>
              <a:rPr lang="en-US" sz="2400" kern="1200" cap="all" spc="30" baseline="0" dirty="0">
                <a:solidFill>
                  <a:srgbClr val="CC9A00"/>
                </a:solidFill>
                <a:latin typeface="Castellar" panose="020A0402060406010301" pitchFamily="18" charset="77"/>
              </a:rPr>
              <a:t> Quelle</a:t>
            </a:r>
            <a:br>
              <a:rPr lang="en-US" sz="2400" kern="1200" cap="all" spc="30" baseline="0" dirty="0">
                <a:solidFill>
                  <a:srgbClr val="CC9A00"/>
                </a:solidFill>
                <a:latin typeface="Castellar" panose="020A0402060406010301" pitchFamily="18" charset="77"/>
              </a:rPr>
            </a:br>
            <a:r>
              <a:rPr lang="en-US" sz="2400" kern="1200" cap="all" spc="30" baseline="0" dirty="0">
                <a:solidFill>
                  <a:srgbClr val="CC9A00"/>
                </a:solidFill>
                <a:latin typeface="Castellar" panose="020A0402060406010301" pitchFamily="18" charset="77"/>
              </a:rPr>
              <a:t>      </a:t>
            </a:r>
            <a:br>
              <a:rPr lang="en-US" sz="2400" kern="1200" cap="all" spc="30" baseline="0" dirty="0">
                <a:solidFill>
                  <a:srgbClr val="CC9A00"/>
                </a:solidFill>
                <a:latin typeface="Castellar" panose="020A0402060406010301" pitchFamily="18" charset="77"/>
              </a:rPr>
            </a:br>
            <a:br>
              <a:rPr lang="en-US" sz="1400" kern="1200" cap="all" spc="30" baseline="0" dirty="0">
                <a:solidFill>
                  <a:srgbClr val="CC9A00"/>
                </a:solidFill>
                <a:latin typeface="+mj-lt"/>
                <a:ea typeface="+mj-ea"/>
                <a:cs typeface="+mj-cs"/>
              </a:rPr>
            </a:br>
            <a:r>
              <a:rPr lang="it-IT" sz="1800" b="1" kern="1200" cap="all" spc="30" baseline="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05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.12.23</a:t>
            </a:r>
            <a:br>
              <a:rPr lang="en-US" sz="1400" kern="1200" cap="all" spc="3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cap="all" spc="3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it-IT" sz="2000" b="1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Grundkenntnisse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der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griechischen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Vasenmalerei</a:t>
            </a:r>
            <a:b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Bilder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und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Ikonographie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als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Quellen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der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historischen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Forschung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   </a:t>
            </a:r>
            <a:b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</a:br>
            <a:br>
              <a:rPr lang="en-US" sz="1400" kern="1200" cap="all" spc="30" baseline="0" dirty="0">
                <a:solidFill>
                  <a:srgbClr val="CC9A00"/>
                </a:solidFill>
                <a:latin typeface="Castellar" panose="020A0402060406010301" pitchFamily="18" charset="77"/>
              </a:rPr>
            </a:br>
            <a:endParaRPr lang="en-US" sz="1400" kern="1200" cap="all" spc="30" baseline="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magine 5" descr="Immagine che contiene montagna, cielo, albero, paesaggio&#10;&#10;Descrizione generata automaticamente">
            <a:extLst>
              <a:ext uri="{FF2B5EF4-FFF2-40B4-BE49-F238E27FC236}">
                <a16:creationId xmlns:a16="http://schemas.microsoft.com/office/drawing/2014/main" id="{7078B177-FFB1-CB7A-46A6-7AF666CD6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64" r="15403"/>
          <a:stretch/>
        </p:blipFill>
        <p:spPr>
          <a:xfrm>
            <a:off x="4876800" y="10"/>
            <a:ext cx="7315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62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mappa, testo, atlante, World&#10;&#10;Descrizione generata automaticamente">
            <a:extLst>
              <a:ext uri="{FF2B5EF4-FFF2-40B4-BE49-F238E27FC236}">
                <a16:creationId xmlns:a16="http://schemas.microsoft.com/office/drawing/2014/main" id="{9449915F-C134-364D-A812-FB10CE237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55" b="390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3A31A5D-814A-9433-8A66-6704BB870483}"/>
              </a:ext>
            </a:extLst>
          </p:cNvPr>
          <p:cNvSpPr txBox="1"/>
          <p:nvPr/>
        </p:nvSpPr>
        <p:spPr>
          <a:xfrm>
            <a:off x="596464" y="128120"/>
            <a:ext cx="5189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Griechische Kolonisation in archaischer Zeit</a:t>
            </a:r>
          </a:p>
        </p:txBody>
      </p:sp>
    </p:spTree>
    <p:extLst>
      <p:ext uri="{BB962C8B-B14F-4D97-AF65-F5344CB8AC3E}">
        <p14:creationId xmlns:p14="http://schemas.microsoft.com/office/powerpoint/2010/main" val="7616231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AF4B12A8-8CB0-CBB5-0730-DDED06176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72" y="798654"/>
            <a:ext cx="3702579" cy="6267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400" dirty="0">
                <a:solidFill>
                  <a:srgbClr val="FFFFFF"/>
                </a:solidFill>
                <a:latin typeface="Book Antiqua" panose="02040602050305030304" pitchFamily="18" charset="0"/>
              </a:rPr>
              <a:t>Vasen sind </a:t>
            </a:r>
            <a:r>
              <a:rPr lang="de-DE" sz="2400" b="1" i="1" dirty="0">
                <a:solidFill>
                  <a:srgbClr val="FFFFFF"/>
                </a:solidFill>
                <a:latin typeface="Book Antiqua" panose="02040602050305030304" pitchFamily="18" charset="0"/>
              </a:rPr>
              <a:t>mobile</a:t>
            </a:r>
            <a:r>
              <a:rPr lang="de-DE" sz="2400" dirty="0">
                <a:solidFill>
                  <a:srgbClr val="FFFFFF"/>
                </a:solidFill>
                <a:latin typeface="Book Antiqua" panose="02040602050305030304" pitchFamily="18" charset="0"/>
              </a:rPr>
              <a:t> Gegenstände und Güter, die auch importiert und exportiert werden können.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FFFFFF"/>
                </a:solidFill>
                <a:latin typeface="Book Antiqua" panose="02040602050305030304" pitchFamily="18" charset="0"/>
              </a:rPr>
              <a:t>Zum Beispiel kann die Entdeckung von griechischen Vasen in etruskischen Gräbern oder an anderen Orten als Griechenland dazu beitragen, die Bewegungen und Markt-Kanäle im Mittelmeerraum zu rekonstruieren. </a:t>
            </a:r>
          </a:p>
        </p:txBody>
      </p:sp>
      <p:pic>
        <p:nvPicPr>
          <p:cNvPr id="5" name="Immagine 4" descr="Immagine che contiene mappa, testo, atlante, World&#10;&#10;Descrizione generata automaticamente">
            <a:extLst>
              <a:ext uri="{FF2B5EF4-FFF2-40B4-BE49-F238E27FC236}">
                <a16:creationId xmlns:a16="http://schemas.microsoft.com/office/drawing/2014/main" id="{C444D8FB-F7C0-DEFB-A582-F50E51013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55" b="3901"/>
          <a:stretch/>
        </p:blipFill>
        <p:spPr>
          <a:xfrm>
            <a:off x="3815357" y="1778454"/>
            <a:ext cx="7848600" cy="372856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C64E5D7-6E83-A1CC-0AFA-50C14F54201D}"/>
              </a:ext>
            </a:extLst>
          </p:cNvPr>
          <p:cNvSpPr txBox="1"/>
          <p:nvPr/>
        </p:nvSpPr>
        <p:spPr>
          <a:xfrm>
            <a:off x="6594415" y="104589"/>
            <a:ext cx="4733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Neben der Kolonisation haben 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verschiedene </a:t>
            </a:r>
            <a:r>
              <a:rPr lang="de-DE" i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Poleis 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ihre Produkte, Artefakte und Güter exportiert.</a:t>
            </a:r>
            <a:endParaRPr lang="de-DE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775F04-889B-7931-0194-686B024FE56E}"/>
              </a:ext>
            </a:extLst>
          </p:cNvPr>
          <p:cNvSpPr txBox="1"/>
          <p:nvPr/>
        </p:nvSpPr>
        <p:spPr>
          <a:xfrm>
            <a:off x="6594415" y="5645415"/>
            <a:ext cx="5069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err="1">
                <a:solidFill>
                  <a:schemeClr val="accent1">
                    <a:lumMod val="75000"/>
                  </a:schemeClr>
                </a:solidFill>
              </a:rPr>
              <a:t>Emporion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: geschäftliche Basis, wo importierte Waren direkt gegen lokale Produkte getauscht wurden</a:t>
            </a:r>
          </a:p>
        </p:txBody>
      </p:sp>
    </p:spTree>
    <p:extLst>
      <p:ext uri="{BB962C8B-B14F-4D97-AF65-F5344CB8AC3E}">
        <p14:creationId xmlns:p14="http://schemas.microsoft.com/office/powerpoint/2010/main" val="211167568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Immagine 8" descr="Immagine che contiene schizzo, disegno, Line art, Piano&#10;&#10;Descrizione generata automaticamente">
            <a:extLst>
              <a:ext uri="{FF2B5EF4-FFF2-40B4-BE49-F238E27FC236}">
                <a16:creationId xmlns:a16="http://schemas.microsoft.com/office/drawing/2014/main" id="{B0266C44-6ECA-4D0A-3A52-40C702B44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17" y="983891"/>
            <a:ext cx="2835119" cy="3993126"/>
          </a:xfrm>
          <a:prstGeom prst="rect">
            <a:avLst/>
          </a:prstGeom>
        </p:spPr>
      </p:pic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Immagine 10" descr="Immagine che contiene erba, schermata, verde, pianta&#10;&#10;Descrizione generata automaticamente">
            <a:extLst>
              <a:ext uri="{FF2B5EF4-FFF2-40B4-BE49-F238E27FC236}">
                <a16:creationId xmlns:a16="http://schemas.microsoft.com/office/drawing/2014/main" id="{0738B2AA-17A4-A1ED-137E-A98049F13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2020308"/>
            <a:ext cx="6020730" cy="335655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CF3AAC-AB4A-3360-5555-1FC9A67D604C}"/>
              </a:ext>
            </a:extLst>
          </p:cNvPr>
          <p:cNvSpPr txBox="1"/>
          <p:nvPr/>
        </p:nvSpPr>
        <p:spPr>
          <a:xfrm>
            <a:off x="5142298" y="114775"/>
            <a:ext cx="7046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Nekropole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</a:rPr>
              <a:t> in Cerveteri - Caere</a:t>
            </a:r>
            <a:r>
              <a:rPr lang="it-IT" sz="28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</a:rPr>
              <a:t>etruskisch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it-IT" sz="2800" i="1" dirty="0" err="1">
                <a:solidFill>
                  <a:schemeClr val="accent1">
                    <a:lumMod val="75000"/>
                  </a:schemeClr>
                </a:solidFill>
              </a:rPr>
              <a:t>Kaisrie</a:t>
            </a:r>
            <a:r>
              <a:rPr lang="it-IT" sz="28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de-DE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6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aria aperta, grotta, pianta, bunker&#10;&#10;Descrizione generata automaticamente">
            <a:extLst>
              <a:ext uri="{FF2B5EF4-FFF2-40B4-BE49-F238E27FC236}">
                <a16:creationId xmlns:a16="http://schemas.microsoft.com/office/drawing/2014/main" id="{6CDD38FC-26AD-FD4A-00D4-F424AAAEF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60" r="19261" b="-2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3F6374B0-F8B5-FAF7-C11D-62910330BB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5405770"/>
            <a:ext cx="6931319" cy="752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z="2400" kern="12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Nekropole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in Cerveteri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(</a:t>
            </a:r>
            <a:r>
              <a:rPr lang="en-US" sz="2400" kern="12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etruskisch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: </a:t>
            </a:r>
            <a:r>
              <a:rPr lang="en-US" sz="2400" i="1" kern="12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Kaisrie</a:t>
            </a:r>
            <a:r>
              <a:rPr lang="en-US" sz="2400" i="1" kern="12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)</a:t>
            </a:r>
          </a:p>
          <a:p>
            <a:endParaRPr lang="en-US" sz="2400" kern="1200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Immagine 7" descr="Immagine che contiene edificio, camera funeraria, bunker, grotta&#10;&#10;Descrizione generata automaticamente">
            <a:extLst>
              <a:ext uri="{FF2B5EF4-FFF2-40B4-BE49-F238E27FC236}">
                <a16:creationId xmlns:a16="http://schemas.microsoft.com/office/drawing/2014/main" id="{810FD1F8-C7FC-E34D-B5EB-C866F2B91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23" r="12447" b="-2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D4BEAA4-7470-13D6-DE5A-9E9B025FE5C7}"/>
              </a:ext>
            </a:extLst>
          </p:cNvPr>
          <p:cNvSpPr txBox="1"/>
          <p:nvPr/>
        </p:nvSpPr>
        <p:spPr>
          <a:xfrm>
            <a:off x="0" y="6027353"/>
            <a:ext cx="784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Grabhügel II („Grabhügel der griechischen Vasen“)</a:t>
            </a:r>
          </a:p>
        </p:txBody>
      </p:sp>
    </p:spTree>
    <p:extLst>
      <p:ext uri="{BB962C8B-B14F-4D97-AF65-F5344CB8AC3E}">
        <p14:creationId xmlns:p14="http://schemas.microsoft.com/office/powerpoint/2010/main" val="683345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4E6613-9D43-6BB3-05FB-2997FB184677}"/>
              </a:ext>
            </a:extLst>
          </p:cNvPr>
          <p:cNvSpPr txBox="1"/>
          <p:nvPr/>
        </p:nvSpPr>
        <p:spPr>
          <a:xfrm>
            <a:off x="150472" y="731707"/>
            <a:ext cx="4838218" cy="1832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Euphronios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</a:rPr>
              <a:t>Sarpedonkrater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Cerveteri, Museo Nazionale </a:t>
            </a:r>
            <a:r>
              <a:rPr lang="en-US" b="0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Archeologico</a:t>
            </a:r>
            <a:r>
              <a:rPr lang="en-US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 Cerite</a:t>
            </a:r>
          </a:p>
        </p:txBody>
      </p:sp>
      <p:pic>
        <p:nvPicPr>
          <p:cNvPr id="5" name="Immagine 4" descr="Immagine che contiene museo, interno, kylix, terracotta&#10;&#10;Descrizione generata automaticamente">
            <a:extLst>
              <a:ext uri="{FF2B5EF4-FFF2-40B4-BE49-F238E27FC236}">
                <a16:creationId xmlns:a16="http://schemas.microsoft.com/office/drawing/2014/main" id="{2FDCD274-AFE0-C709-B983-FE0C5EC17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1" b="217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D8D2E31-EAD9-4D13-0E35-B09AC4DE17D9}"/>
              </a:ext>
            </a:extLst>
          </p:cNvPr>
          <p:cNvSpPr txBox="1"/>
          <p:nvPr/>
        </p:nvSpPr>
        <p:spPr>
          <a:xfrm>
            <a:off x="150472" y="2704419"/>
            <a:ext cx="49501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Die Hauptszene stellt Thema aus der Ilias dar, bzw. den Tod des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Sarpedon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(Sohn des Zeus und der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Laodamia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). </a:t>
            </a:r>
          </a:p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Hermes, Hypnos (Personifikation des Schlafes) und Thanatos (Personifikation des Todes) bringen den Leichnam des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Sarpedon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nach Hause.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62B4B8-0109-AAF0-B87A-4103BF418269}"/>
              </a:ext>
            </a:extLst>
          </p:cNvPr>
          <p:cNvSpPr txBox="1"/>
          <p:nvPr/>
        </p:nvSpPr>
        <p:spPr>
          <a:xfrm>
            <a:off x="150472" y="5179447"/>
            <a:ext cx="4950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Die figurative Sprache und deren Kultur ist griechisch (bzw. attisch). Das Publikum ist allerdings etruskisch. </a:t>
            </a:r>
          </a:p>
        </p:txBody>
      </p:sp>
    </p:spTree>
    <p:extLst>
      <p:ext uri="{BB962C8B-B14F-4D97-AF65-F5344CB8AC3E}">
        <p14:creationId xmlns:p14="http://schemas.microsoft.com/office/powerpoint/2010/main" val="374075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4E6613-9D43-6BB3-05FB-2997FB184677}"/>
              </a:ext>
            </a:extLst>
          </p:cNvPr>
          <p:cNvSpPr txBox="1"/>
          <p:nvPr/>
        </p:nvSpPr>
        <p:spPr>
          <a:xfrm>
            <a:off x="150472" y="731707"/>
            <a:ext cx="4838218" cy="1832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Euphronios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</a:rPr>
              <a:t>Sarpedonkrater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Cerveteri, Museo Nazionale </a:t>
            </a:r>
            <a:r>
              <a:rPr lang="en-US" b="0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Archeologico</a:t>
            </a:r>
            <a:r>
              <a:rPr lang="en-US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 Cerite</a:t>
            </a:r>
          </a:p>
        </p:txBody>
      </p:sp>
      <p:pic>
        <p:nvPicPr>
          <p:cNvPr id="5" name="Immagine 4" descr="Immagine che contiene museo, interno, kylix, terracotta&#10;&#10;Descrizione generata automaticamente">
            <a:extLst>
              <a:ext uri="{FF2B5EF4-FFF2-40B4-BE49-F238E27FC236}">
                <a16:creationId xmlns:a16="http://schemas.microsoft.com/office/drawing/2014/main" id="{2FDCD274-AFE0-C709-B983-FE0C5EC17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1" b="217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D8D2E31-EAD9-4D13-0E35-B09AC4DE17D9}"/>
              </a:ext>
            </a:extLst>
          </p:cNvPr>
          <p:cNvSpPr txBox="1"/>
          <p:nvPr/>
        </p:nvSpPr>
        <p:spPr>
          <a:xfrm>
            <a:off x="198205" y="2554852"/>
            <a:ext cx="49501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Wurden die Szenen aus dem üblichen athenischen Repertoire ausgewählt oder wurden einige davon für den etruskischen Markt hergestellt? </a:t>
            </a:r>
          </a:p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Die zweite Hypothese ist theoretisch annehmbar, obwohl die attischen Vasen mit etruskischen Themen sehr sehr selten sind. </a:t>
            </a:r>
          </a:p>
        </p:txBody>
      </p:sp>
    </p:spTree>
    <p:extLst>
      <p:ext uri="{BB962C8B-B14F-4D97-AF65-F5344CB8AC3E}">
        <p14:creationId xmlns:p14="http://schemas.microsoft.com/office/powerpoint/2010/main" val="2870028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41D220-37C6-5E66-A46A-2F3FC5A194C2}"/>
              </a:ext>
            </a:extLst>
          </p:cNvPr>
          <p:cNvSpPr txBox="1"/>
          <p:nvPr/>
        </p:nvSpPr>
        <p:spPr>
          <a:xfrm>
            <a:off x="92598" y="416689"/>
            <a:ext cx="5036616" cy="37266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„Die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Tatsache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dass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die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Szenen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auf den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importierten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Vasen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lokale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Interpretationen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zuließen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und den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Ausgangspunkt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für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eine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Reihe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von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lokal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produzierten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Darstellungen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sein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konnten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bedeutet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nicht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dass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diese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Modelle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absichtlich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gemalt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wurden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oder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dass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sie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in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ihrem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ursprünglichen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Sinn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verstanden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wurden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“. 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J. Boardman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Immagine 8" descr="Immagine che contiene bianco e nero, arte, testo, cerchio&#10;&#10;Descrizione generata automaticamente">
            <a:extLst>
              <a:ext uri="{FF2B5EF4-FFF2-40B4-BE49-F238E27FC236}">
                <a16:creationId xmlns:a16="http://schemas.microsoft.com/office/drawing/2014/main" id="{B0E6C503-6C3A-0DA3-40FB-00C5C51D9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67"/>
          <a:stretch/>
        </p:blipFill>
        <p:spPr>
          <a:xfrm>
            <a:off x="5481911" y="741391"/>
            <a:ext cx="5400867" cy="538452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endParaRP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9857457-316F-FF13-C287-A0C530A06294}"/>
              </a:ext>
            </a:extLst>
          </p:cNvPr>
          <p:cNvSpPr txBox="1"/>
          <p:nvPr/>
        </p:nvSpPr>
        <p:spPr>
          <a:xfrm>
            <a:off x="0" y="5815907"/>
            <a:ext cx="8629650" cy="12995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Euphronios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Schale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i="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Cerveteri, Museo Nazionale Archeologico </a:t>
            </a:r>
            <a:r>
              <a:rPr lang="it-IT" i="0" dirty="0" err="1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Cerite</a:t>
            </a:r>
            <a:endParaRPr lang="it-IT" i="0" dirty="0">
              <a:solidFill>
                <a:schemeClr val="accent1">
                  <a:lumMod val="75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Szene an innerer Wand:  </a:t>
            </a:r>
            <a:r>
              <a:rPr lang="it-IT" i="0" dirty="0">
                <a:solidFill>
                  <a:schemeClr val="accent1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ILIOUPERSIS</a:t>
            </a:r>
            <a:endParaRPr lang="de-DE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31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2823</TotalTime>
  <Words>661</Words>
  <Application>Microsoft Macintosh PowerPoint</Application>
  <PresentationFormat>Widescreen</PresentationFormat>
  <Paragraphs>65</Paragraphs>
  <Slides>19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Arial</vt:lpstr>
      <vt:lpstr>Book Antiqua</vt:lpstr>
      <vt:lpstr>Calibri</vt:lpstr>
      <vt:lpstr>Calibri Light</vt:lpstr>
      <vt:lpstr>Castellar</vt:lpstr>
      <vt:lpstr>Tema di Office</vt:lpstr>
      <vt:lpstr>  Historische Archäologie   als materielle Quelle der   Geschichte des Altertums </vt:lpstr>
      <vt:lpstr>6.  Vasenmalerei als nicht schriftliche Quelle         05.12.23    Grundkenntnisse der griechischen Vasenmalerei Bilder und Ikonographie als Quellen der historischen Forschung      </vt:lpstr>
      <vt:lpstr>Presentazione standard di PowerPoint</vt:lpstr>
      <vt:lpstr>Presentazione standard di PowerPoint</vt:lpstr>
      <vt:lpstr>Presentazione standard di PowerPoint</vt:lpstr>
      <vt:lpstr>Nekropole in Cerveteri (etruskisch: Kaisrie 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Pentheus</vt:lpstr>
      <vt:lpstr>Bilder des Symposiums selbst sind häufig auf Symposiums Vasen abgebildet </vt:lpstr>
      <vt:lpstr>Kottabos   Trinkspiel während des Symposiums gespielt.</vt:lpstr>
      <vt:lpstr>Presentazione standard di PowerPoint</vt:lpstr>
      <vt:lpstr> Triptolemos Maler 460 v. Chr. Hamburg, Museum für Kunst und Gewerbe Inv.-Nr. 1981.173  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Historische Archäologie   als materielle Quelle der   Geschichte des Altertums </dc:title>
  <dc:creator>Pasquale Ferrara</dc:creator>
  <cp:lastModifiedBy>Pasquale Ferrara</cp:lastModifiedBy>
  <cp:revision>69</cp:revision>
  <dcterms:created xsi:type="dcterms:W3CDTF">2023-11-02T10:45:06Z</dcterms:created>
  <dcterms:modified xsi:type="dcterms:W3CDTF">2023-12-05T12:52:10Z</dcterms:modified>
</cp:coreProperties>
</file>