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61" r:id="rId4"/>
    <p:sldId id="263" r:id="rId5"/>
    <p:sldId id="264" r:id="rId6"/>
    <p:sldId id="265" r:id="rId7"/>
    <p:sldId id="266" r:id="rId8"/>
    <p:sldId id="322" r:id="rId9"/>
    <p:sldId id="267" r:id="rId10"/>
    <p:sldId id="268" r:id="rId11"/>
    <p:sldId id="269" r:id="rId12"/>
    <p:sldId id="272" r:id="rId13"/>
    <p:sldId id="273" r:id="rId14"/>
    <p:sldId id="275" r:id="rId15"/>
    <p:sldId id="274" r:id="rId16"/>
    <p:sldId id="270" r:id="rId17"/>
    <p:sldId id="279" r:id="rId18"/>
    <p:sldId id="281"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8"/>
    <p:restoredTop sz="95833"/>
  </p:normalViewPr>
  <p:slideViewPr>
    <p:cSldViewPr snapToGrid="0">
      <p:cViewPr varScale="1">
        <p:scale>
          <a:sx n="110" d="100"/>
          <a:sy n="110" d="100"/>
        </p:scale>
        <p:origin x="3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D02FB-0D39-4F49-AA10-F06E1E46E73C}" type="datetimeFigureOut">
              <a:rPr lang="it-IT" smtClean="0"/>
              <a:t>22/11/23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EFF64-A05D-C54F-BF59-AD0ABC490DA3}" type="slidenum">
              <a:rPr lang="it-IT" smtClean="0"/>
              <a:t>‹N›</a:t>
            </a:fld>
            <a:endParaRPr lang="it-IT"/>
          </a:p>
        </p:txBody>
      </p:sp>
    </p:spTree>
    <p:extLst>
      <p:ext uri="{BB962C8B-B14F-4D97-AF65-F5344CB8AC3E}">
        <p14:creationId xmlns:p14="http://schemas.microsoft.com/office/powerpoint/2010/main" val="940767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C49D7A-37C2-7943-B7DC-6934E6C87FF9}" type="slidenum">
              <a:rPr lang="it-IT" smtClean="0"/>
              <a:t>1</a:t>
            </a:fld>
            <a:endParaRPr lang="it-IT"/>
          </a:p>
        </p:txBody>
      </p:sp>
    </p:spTree>
    <p:extLst>
      <p:ext uri="{BB962C8B-B14F-4D97-AF65-F5344CB8AC3E}">
        <p14:creationId xmlns:p14="http://schemas.microsoft.com/office/powerpoint/2010/main" val="10260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C49D7A-37C2-7943-B7DC-6934E6C87FF9}" type="slidenum">
              <a:rPr lang="it-IT" smtClean="0"/>
              <a:t>2</a:t>
            </a:fld>
            <a:endParaRPr lang="it-IT"/>
          </a:p>
        </p:txBody>
      </p:sp>
    </p:spTree>
    <p:extLst>
      <p:ext uri="{BB962C8B-B14F-4D97-AF65-F5344CB8AC3E}">
        <p14:creationId xmlns:p14="http://schemas.microsoft.com/office/powerpoint/2010/main" val="126451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B51FAE-5680-F019-653C-B78F833F57A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DCEB74B-3A20-5133-A29B-680E4F803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FEC0737-CBFD-5777-1A05-83E4EBDF18D2}"/>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5" name="Segnaposto piè di pagina 4">
            <a:extLst>
              <a:ext uri="{FF2B5EF4-FFF2-40B4-BE49-F238E27FC236}">
                <a16:creationId xmlns:a16="http://schemas.microsoft.com/office/drawing/2014/main" id="{49510108-7166-779C-5185-7329CE3AC41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A0911A-236E-2D82-12D0-3D83FCEC3B2A}"/>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183757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D0F99-DA11-38EB-6733-705EF96AB2F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E5C7B23-6FD1-6A8B-6DE7-33A0698DA5A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AF1657-463B-4C3F-C2BA-C43D98D10407}"/>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5" name="Segnaposto piè di pagina 4">
            <a:extLst>
              <a:ext uri="{FF2B5EF4-FFF2-40B4-BE49-F238E27FC236}">
                <a16:creationId xmlns:a16="http://schemas.microsoft.com/office/drawing/2014/main" id="{45A67DC3-1050-0CCF-A1FF-BB73301866D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BA8394B-1A5A-7B0B-B639-83FC61CD4AA3}"/>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274955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3AEF355-B87D-ADED-122A-83952D2CC23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3410290-BFF6-F184-4960-81DCDED5A5A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9BBEC9-695B-F116-1648-709FF06195CE}"/>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5" name="Segnaposto piè di pagina 4">
            <a:extLst>
              <a:ext uri="{FF2B5EF4-FFF2-40B4-BE49-F238E27FC236}">
                <a16:creationId xmlns:a16="http://schemas.microsoft.com/office/drawing/2014/main" id="{61B6DFA8-C42F-7750-984E-B309906683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936681-E407-654A-97A2-EC81E5675BC5}"/>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339700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13421-D640-C6CC-69F3-ED4A11A6B18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85C6D9-D165-6AF9-BA0C-46BA121F72D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E11134-72D9-BB7E-E2C5-3B3B9ADD5787}"/>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5" name="Segnaposto piè di pagina 4">
            <a:extLst>
              <a:ext uri="{FF2B5EF4-FFF2-40B4-BE49-F238E27FC236}">
                <a16:creationId xmlns:a16="http://schemas.microsoft.com/office/drawing/2014/main" id="{49CD81CB-7C0F-E472-15D0-65A474DD39E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3DFF55-7E01-438E-CE09-22C6735A9D7D}"/>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202100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21DF26-980E-C3C0-8B3A-C3BA80C0BA6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09F0BE-08C1-1954-3267-A88E3A0148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59744C-655F-A88A-083C-B060C135D940}"/>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5" name="Segnaposto piè di pagina 4">
            <a:extLst>
              <a:ext uri="{FF2B5EF4-FFF2-40B4-BE49-F238E27FC236}">
                <a16:creationId xmlns:a16="http://schemas.microsoft.com/office/drawing/2014/main" id="{7763EB17-0563-DECD-CD1D-00FF03A5F5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11D79B-14E9-3D39-FA00-F6A7E3D1B078}"/>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188160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D9FB5-1781-49CE-31CB-247BF78E7F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0782524-D211-5E5A-BD4F-C342A437C85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A520C50-37F3-C278-5D6C-550D200D12C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6653F91-A41F-2BA5-5474-1B134E6EFCA1}"/>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6" name="Segnaposto piè di pagina 5">
            <a:extLst>
              <a:ext uri="{FF2B5EF4-FFF2-40B4-BE49-F238E27FC236}">
                <a16:creationId xmlns:a16="http://schemas.microsoft.com/office/drawing/2014/main" id="{453FA2DF-AE5A-2DA7-9E98-71D79C947DA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6F995C-A7C1-12D0-254B-7F0D7457FDBF}"/>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343337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96DB45-B56A-FA9F-9474-3916561F5B0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C177C76-FFBD-751F-5688-04749DDDA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FD1B9E8-06DF-3BAA-C348-B4D933081C5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004C3B8-A631-FCB6-B1B3-CE5D45474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106B49-1C43-BF82-619F-DD3B8965DD0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755AC0C-26E5-79FD-468C-5163A94441F9}"/>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8" name="Segnaposto piè di pagina 7">
            <a:extLst>
              <a:ext uri="{FF2B5EF4-FFF2-40B4-BE49-F238E27FC236}">
                <a16:creationId xmlns:a16="http://schemas.microsoft.com/office/drawing/2014/main" id="{74F42A51-D3D9-1A6F-65B5-F5EB032F58F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9443AB7-4676-DDEC-F2DE-15C5846D42D0}"/>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277844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799774-2A20-9A5C-0111-954123B25A7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481E57E-59D6-A997-280B-91F1C7D88627}"/>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4" name="Segnaposto piè di pagina 3">
            <a:extLst>
              <a:ext uri="{FF2B5EF4-FFF2-40B4-BE49-F238E27FC236}">
                <a16:creationId xmlns:a16="http://schemas.microsoft.com/office/drawing/2014/main" id="{220A2473-B20F-6FA7-1F93-C5CF8FE1EE4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1893453-1C62-55EA-EB3F-8F7BB84DCE8F}"/>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144899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B48BE24-5CCD-18D8-F587-C8545C5A2D7E}"/>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3" name="Segnaposto piè di pagina 2">
            <a:extLst>
              <a:ext uri="{FF2B5EF4-FFF2-40B4-BE49-F238E27FC236}">
                <a16:creationId xmlns:a16="http://schemas.microsoft.com/office/drawing/2014/main" id="{B06883F5-A8B5-E901-2097-EC8ADF0876A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71D166A-BBA8-B08B-E38F-D9A2EBCEFFF7}"/>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154290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12AE3F-B65B-0C52-48FA-1F0F53B3EAB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8CD2946-5957-0BDC-0589-8610EDAF81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FFD0250-B7E9-4C8D-B709-153EC2A25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EBC75A-01FF-BD2F-2D1B-F50C3D6AEFF2}"/>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6" name="Segnaposto piè di pagina 5">
            <a:extLst>
              <a:ext uri="{FF2B5EF4-FFF2-40B4-BE49-F238E27FC236}">
                <a16:creationId xmlns:a16="http://schemas.microsoft.com/office/drawing/2014/main" id="{0572AAD5-79D3-B3BD-5D74-005641DEC35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6B9DAF-4918-B860-93CE-58DF6EC33555}"/>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152623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F4AACF-D460-8CDC-62D6-36B75E13B1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549F7D2-C314-180C-CB13-C4FBCACCA1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F60C396-2829-5270-8E71-79BE19930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42CDE1B-EAB9-CE9F-7929-852688A704A0}"/>
              </a:ext>
            </a:extLst>
          </p:cNvPr>
          <p:cNvSpPr>
            <a:spLocks noGrp="1"/>
          </p:cNvSpPr>
          <p:nvPr>
            <p:ph type="dt" sz="half" idx="10"/>
          </p:nvPr>
        </p:nvSpPr>
        <p:spPr/>
        <p:txBody>
          <a:bodyPr/>
          <a:lstStyle/>
          <a:p>
            <a:fld id="{FC4BF899-0FCB-CF40-A936-5009FA421F8E}" type="datetimeFigureOut">
              <a:rPr lang="it-IT" smtClean="0"/>
              <a:t>22/11/23</a:t>
            </a:fld>
            <a:endParaRPr lang="it-IT"/>
          </a:p>
        </p:txBody>
      </p:sp>
      <p:sp>
        <p:nvSpPr>
          <p:cNvPr id="6" name="Segnaposto piè di pagina 5">
            <a:extLst>
              <a:ext uri="{FF2B5EF4-FFF2-40B4-BE49-F238E27FC236}">
                <a16:creationId xmlns:a16="http://schemas.microsoft.com/office/drawing/2014/main" id="{65FAD686-02FA-8DD5-88A8-115C972FCE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E8C20E2-8BA1-51B3-5449-0FB3F77020E1}"/>
              </a:ext>
            </a:extLst>
          </p:cNvPr>
          <p:cNvSpPr>
            <a:spLocks noGrp="1"/>
          </p:cNvSpPr>
          <p:nvPr>
            <p:ph type="sldNum" sz="quarter" idx="12"/>
          </p:nvPr>
        </p:nvSpPr>
        <p:spPr/>
        <p:txBody>
          <a:bodyPr/>
          <a:lstStyle/>
          <a:p>
            <a:fld id="{CB9C5A48-8794-1F49-9941-CA3117DF2EB7}" type="slidenum">
              <a:rPr lang="it-IT" smtClean="0"/>
              <a:t>‹N›</a:t>
            </a:fld>
            <a:endParaRPr lang="it-IT"/>
          </a:p>
        </p:txBody>
      </p:sp>
    </p:spTree>
    <p:extLst>
      <p:ext uri="{BB962C8B-B14F-4D97-AF65-F5344CB8AC3E}">
        <p14:creationId xmlns:p14="http://schemas.microsoft.com/office/powerpoint/2010/main" val="281885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E1D9535-EBDE-4A8E-0EF4-45E8CB27DC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81C6222-C824-2A87-8BBD-F8033C3C0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48A9E2-9B48-4FAF-A2BF-D790F49D7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BF899-0FCB-CF40-A936-5009FA421F8E}" type="datetimeFigureOut">
              <a:rPr lang="it-IT" smtClean="0"/>
              <a:t>22/11/23</a:t>
            </a:fld>
            <a:endParaRPr lang="it-IT"/>
          </a:p>
        </p:txBody>
      </p:sp>
      <p:sp>
        <p:nvSpPr>
          <p:cNvPr id="5" name="Segnaposto piè di pagina 4">
            <a:extLst>
              <a:ext uri="{FF2B5EF4-FFF2-40B4-BE49-F238E27FC236}">
                <a16:creationId xmlns:a16="http://schemas.microsoft.com/office/drawing/2014/main" id="{29C9AEFF-B70D-E7F1-B5F7-261C4546E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58712B2-DE4F-F55D-C731-CAA723221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C5A48-8794-1F49-9941-CA3117DF2EB7}" type="slidenum">
              <a:rPr lang="it-IT" smtClean="0"/>
              <a:t>‹N›</a:t>
            </a:fld>
            <a:endParaRPr lang="it-IT"/>
          </a:p>
        </p:txBody>
      </p:sp>
    </p:spTree>
    <p:extLst>
      <p:ext uri="{BB962C8B-B14F-4D97-AF65-F5344CB8AC3E}">
        <p14:creationId xmlns:p14="http://schemas.microsoft.com/office/powerpoint/2010/main" val="2228638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uls.uni-potsdam.de/qisserver/rds?state=verpublish&amp;status=init&amp;vmfile=no&amp;publishid=102021&amp;moduleCall=webInfo&amp;publishConfFile=webInfo&amp;publishSubDir=veranstaltu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ergamon.secondpage.d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45CF77-A949-419F-FED1-041063A3BF4C}"/>
              </a:ext>
            </a:extLst>
          </p:cNvPr>
          <p:cNvSpPr>
            <a:spLocks noGrp="1"/>
          </p:cNvSpPr>
          <p:nvPr>
            <p:ph type="ctrTitle"/>
          </p:nvPr>
        </p:nvSpPr>
        <p:spPr>
          <a:xfrm>
            <a:off x="-18581" y="886594"/>
            <a:ext cx="4122383" cy="4801525"/>
          </a:xfrm>
        </p:spPr>
        <p:txBody>
          <a:bodyPr>
            <a:normAutofit/>
          </a:bodyPr>
          <a:lstStyle/>
          <a:p>
            <a:pPr algn="ctr">
              <a:lnSpc>
                <a:spcPct val="90000"/>
              </a:lnSpc>
            </a:pPr>
            <a:b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br>
            <a:b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br>
            <a: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t>Historische Archäologie </a:t>
            </a:r>
            <a:b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br>
            <a:b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br>
            <a: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t>als materielle Quelle der</a:t>
            </a:r>
            <a:b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br>
            <a:b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br>
            <a:r>
              <a:rPr lang="it-IT" sz="2800">
                <a:solidFill>
                  <a:srgbClr val="CC9A00"/>
                </a:solidFill>
                <a:latin typeface="Castellar" panose="020A0402060406010301" pitchFamily="18" charset="77"/>
                <a:hlinkClick r:id="rId3" tooltip="Mehr Informationen zu Historische Archäologie als materielle Quelle der Geschichte des Altertums">
                  <a:extLst>
                    <a:ext uri="{A12FA001-AC4F-418D-AE19-62706E023703}">
                      <ahyp:hlinkClr xmlns:ahyp="http://schemas.microsoft.com/office/drawing/2018/hyperlinkcolor" val="tx"/>
                    </a:ext>
                  </a:extLst>
                </a:hlinkClick>
              </a:rPr>
              <a:t> Geschichte des Altertums </a:t>
            </a:r>
            <a:endParaRPr lang="it-IT" sz="2800" dirty="0">
              <a:solidFill>
                <a:srgbClr val="CC9A00"/>
              </a:solidFill>
              <a:latin typeface="Castellar" panose="020A0402060406010301" pitchFamily="18" charset="77"/>
            </a:endParaRPr>
          </a:p>
        </p:txBody>
      </p:sp>
      <p:pic>
        <p:nvPicPr>
          <p:cNvPr id="20" name="Immagine 19" descr="Immagine che contiene Carattere, Elementi grafici, schermata, nero&#10;&#10;Descrizione generata automaticamente">
            <a:extLst>
              <a:ext uri="{FF2B5EF4-FFF2-40B4-BE49-F238E27FC236}">
                <a16:creationId xmlns:a16="http://schemas.microsoft.com/office/drawing/2014/main" id="{593CE7DB-1F17-7910-DB09-A06A4F7E29D4}"/>
              </a:ext>
            </a:extLst>
          </p:cNvPr>
          <p:cNvPicPr>
            <a:picLocks noChangeAspect="1"/>
          </p:cNvPicPr>
          <p:nvPr/>
        </p:nvPicPr>
        <p:blipFill>
          <a:blip r:embed="rId4"/>
          <a:stretch>
            <a:fillRect/>
          </a:stretch>
        </p:blipFill>
        <p:spPr>
          <a:xfrm>
            <a:off x="7533825" y="197564"/>
            <a:ext cx="4122384" cy="1169866"/>
          </a:xfrm>
          <a:prstGeom prst="rect">
            <a:avLst/>
          </a:prstGeom>
        </p:spPr>
      </p:pic>
      <p:pic>
        <p:nvPicPr>
          <p:cNvPr id="22" name="Immagine 21" descr="Immagine che contiene montagna, cielo, albero, paesaggio&#10;&#10;Descrizione generata automaticamente">
            <a:extLst>
              <a:ext uri="{FF2B5EF4-FFF2-40B4-BE49-F238E27FC236}">
                <a16:creationId xmlns:a16="http://schemas.microsoft.com/office/drawing/2014/main" id="{0C02AD3D-0F92-E37D-B4FA-D22FC5D5B67F}"/>
              </a:ext>
            </a:extLst>
          </p:cNvPr>
          <p:cNvPicPr>
            <a:picLocks noChangeAspect="1"/>
          </p:cNvPicPr>
          <p:nvPr/>
        </p:nvPicPr>
        <p:blipFill>
          <a:blip r:embed="rId5"/>
          <a:stretch>
            <a:fillRect/>
          </a:stretch>
        </p:blipFill>
        <p:spPr>
          <a:xfrm>
            <a:off x="4103802" y="1564993"/>
            <a:ext cx="8106779" cy="5389507"/>
          </a:xfrm>
          <a:prstGeom prst="rect">
            <a:avLst/>
          </a:prstGeom>
        </p:spPr>
      </p:pic>
    </p:spTree>
    <p:extLst>
      <p:ext uri="{BB962C8B-B14F-4D97-AF65-F5344CB8AC3E}">
        <p14:creationId xmlns:p14="http://schemas.microsoft.com/office/powerpoint/2010/main" val="2155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B68CAC-62BA-7BDE-C21E-118391CA918F}"/>
              </a:ext>
            </a:extLst>
          </p:cNvPr>
          <p:cNvSpPr>
            <a:spLocks noGrp="1"/>
          </p:cNvSpPr>
          <p:nvPr>
            <p:ph idx="1"/>
          </p:nvPr>
        </p:nvSpPr>
        <p:spPr>
          <a:xfrm>
            <a:off x="0" y="0"/>
            <a:ext cx="12192000" cy="6858000"/>
          </a:xfrm>
        </p:spPr>
        <p:txBody>
          <a:bodyPr>
            <a:noAutofit/>
          </a:bodyPr>
          <a:lstStyle/>
          <a:p>
            <a:pPr marL="0" indent="0" algn="just">
              <a:lnSpc>
                <a:spcPct val="200000"/>
              </a:lnSpc>
              <a:buNone/>
            </a:pPr>
            <a:r>
              <a:rPr lang="de-DE" sz="18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„Er bezieht sich auf die Tatsache, dass im 'Hellenismus' das Griechische zur dominierenden und integrierenden Kulturmacht der gesamten Alten Welt geworden war, sicher mitausgelöst durch die politische Expansion der Makedonen nach Vorderasien und Ägypten. Als 'hellenistisch' in diesem Sinn können dann aber zunächst auch jene griechischen Gebiete gelten, die außerhalb des eigentlich </a:t>
            </a:r>
            <a:r>
              <a:rPr lang="de-DE" sz="18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gräko</a:t>
            </a:r>
            <a:r>
              <a:rPr lang="de-DE" sz="18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-makedonischen Staatensystems geblieben waren oder doch nur losen Kontakt zu ihm hatten wie die alten westlichen Kolonien in Unteritalien und Sizilien oder die Kolonien am Schwarzen Meer. Darüber hinaus haben italische Völker, allen voran Rom, früh anerkannt, dass '</a:t>
            </a:r>
            <a:r>
              <a:rPr lang="de-DE" sz="18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Griechischsein</a:t>
            </a:r>
            <a:r>
              <a:rPr lang="de-DE" sz="18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und Bildung identisch geworden waren. Freiwillig und ohne politischen Druck hellenisierten sie sich selbst vielleicht stärker als die meisten Syrer, Iraner und Ägypter unter direkter </a:t>
            </a:r>
            <a:r>
              <a:rPr lang="de-DE" sz="18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gräko</a:t>
            </a:r>
            <a:r>
              <a:rPr lang="de-DE" sz="18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-makedonischer Herrschaft. Kulturgeographisch rechnen somit größere Teile Italiens zeitweise ebenfalls zur 'hellenistischen Welt'; übrigens ist auch das punisch-numidische Nordafrika nicht frei von griechisch-hellenistischen Einflüssen geblieben.“</a:t>
            </a:r>
          </a:p>
          <a:p>
            <a:pPr marL="0" indent="0" algn="r">
              <a:lnSpc>
                <a:spcPct val="200000"/>
              </a:lnSpc>
              <a:buNone/>
            </a:pPr>
            <a:r>
              <a:rPr lang="de-DE" sz="1800" b="1"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Hans Lauter</a:t>
            </a:r>
            <a:endParaRPr lang="it-IT" sz="1800" b="1"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a:p>
            <a:pPr marL="0" indent="0" algn="just">
              <a:buNone/>
            </a:pPr>
            <a:endParaRPr lang="de-DE" sz="1800" dirty="0">
              <a:solidFill>
                <a:schemeClr val="accent1">
                  <a:lumMod val="75000"/>
                </a:schemeClr>
              </a:solidFill>
              <a:latin typeface="Book Antiqua" panose="02040602050305030304" pitchFamily="18" charset="0"/>
            </a:endParaRPr>
          </a:p>
        </p:txBody>
      </p:sp>
    </p:spTree>
    <p:extLst>
      <p:ext uri="{BB962C8B-B14F-4D97-AF65-F5344CB8AC3E}">
        <p14:creationId xmlns:p14="http://schemas.microsoft.com/office/powerpoint/2010/main" val="2813804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88202F6-735D-0D53-BE1D-00F45D35A52A}"/>
              </a:ext>
            </a:extLst>
          </p:cNvPr>
          <p:cNvSpPr txBox="1"/>
          <p:nvPr/>
        </p:nvSpPr>
        <p:spPr>
          <a:xfrm>
            <a:off x="0" y="0"/>
            <a:ext cx="12192000" cy="1854995"/>
          </a:xfrm>
          <a:prstGeom prst="rect">
            <a:avLst/>
          </a:prstGeom>
          <a:noFill/>
        </p:spPr>
        <p:txBody>
          <a:bodyPr wrap="square">
            <a:spAutoFit/>
          </a:bodyPr>
          <a:lstStyle/>
          <a:p>
            <a:pPr algn="just">
              <a:lnSpc>
                <a:spcPct val="200000"/>
              </a:lnSpc>
            </a:pPr>
            <a:r>
              <a:rPr lang="de-DE"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P</a:t>
            </a: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olitisches, wirtschaftliches und administratives Zentrum ist nun der Palast, der aus den königlichen Residenzen, </a:t>
            </a:r>
            <a:r>
              <a:rPr lang="de-DE"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Kultur-Bauten</a:t>
            </a: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(Museum, Bibliothek</a:t>
            </a:r>
            <a:r>
              <a:rPr lang="de-DE"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Kontrollgebäuden </a:t>
            </a:r>
            <a:r>
              <a:rPr lang="de-DE"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Kaserne, Gefängnis) und aus Verwaltungsgebäuden besteht.</a:t>
            </a:r>
            <a:endPar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D685B737-812E-CF9C-CB85-4EB088C12772}"/>
              </a:ext>
            </a:extLst>
          </p:cNvPr>
          <p:cNvPicPr>
            <a:picLocks noChangeAspect="1"/>
          </p:cNvPicPr>
          <p:nvPr/>
        </p:nvPicPr>
        <p:blipFill>
          <a:blip r:embed="rId2"/>
          <a:stretch>
            <a:fillRect/>
          </a:stretch>
        </p:blipFill>
        <p:spPr>
          <a:xfrm>
            <a:off x="745551" y="1180634"/>
            <a:ext cx="11261569" cy="5492700"/>
          </a:xfrm>
          <a:prstGeom prst="rect">
            <a:avLst/>
          </a:prstGeom>
        </p:spPr>
      </p:pic>
      <p:sp>
        <p:nvSpPr>
          <p:cNvPr id="8" name="CasellaDiTesto 7">
            <a:extLst>
              <a:ext uri="{FF2B5EF4-FFF2-40B4-BE49-F238E27FC236}">
                <a16:creationId xmlns:a16="http://schemas.microsoft.com/office/drawing/2014/main" id="{04EAB664-2BAE-B3F3-E495-DDDE7429B4C5}"/>
              </a:ext>
            </a:extLst>
          </p:cNvPr>
          <p:cNvSpPr txBox="1"/>
          <p:nvPr/>
        </p:nvSpPr>
        <p:spPr>
          <a:xfrm>
            <a:off x="0" y="6488668"/>
            <a:ext cx="2374368" cy="369332"/>
          </a:xfrm>
          <a:prstGeom prst="rect">
            <a:avLst/>
          </a:prstGeom>
          <a:noFill/>
        </p:spPr>
        <p:txBody>
          <a:bodyPr wrap="none" rtlCol="0">
            <a:spAutoFit/>
          </a:bodyPr>
          <a:lstStyle/>
          <a:p>
            <a:r>
              <a:rPr lang="de-DE" dirty="0">
                <a:solidFill>
                  <a:schemeClr val="accent1">
                    <a:lumMod val="75000"/>
                  </a:schemeClr>
                </a:solidFill>
                <a:latin typeface="Book Antiqua" panose="02040602050305030304" pitchFamily="18" charset="0"/>
              </a:rPr>
              <a:t>Pergamon, Akropolis</a:t>
            </a:r>
          </a:p>
        </p:txBody>
      </p:sp>
      <p:sp>
        <p:nvSpPr>
          <p:cNvPr id="10" name="Freccia destra 9">
            <a:extLst>
              <a:ext uri="{FF2B5EF4-FFF2-40B4-BE49-F238E27FC236}">
                <a16:creationId xmlns:a16="http://schemas.microsoft.com/office/drawing/2014/main" id="{965D7DB7-8453-A900-A559-78EEB7F96EB9}"/>
              </a:ext>
            </a:extLst>
          </p:cNvPr>
          <p:cNvSpPr/>
          <p:nvPr/>
        </p:nvSpPr>
        <p:spPr>
          <a:xfrm>
            <a:off x="3942414" y="2154798"/>
            <a:ext cx="1813808" cy="5996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Palast</a:t>
            </a:r>
          </a:p>
        </p:txBody>
      </p:sp>
      <p:sp>
        <p:nvSpPr>
          <p:cNvPr id="11" name="Freccia destra 10">
            <a:extLst>
              <a:ext uri="{FF2B5EF4-FFF2-40B4-BE49-F238E27FC236}">
                <a16:creationId xmlns:a16="http://schemas.microsoft.com/office/drawing/2014/main" id="{DA7597E1-5376-77F9-669C-6564FBF305A4}"/>
              </a:ext>
            </a:extLst>
          </p:cNvPr>
          <p:cNvSpPr/>
          <p:nvPr/>
        </p:nvSpPr>
        <p:spPr>
          <a:xfrm>
            <a:off x="1828801" y="3429000"/>
            <a:ext cx="1738858" cy="369332"/>
          </a:xfrm>
          <a:prstGeom prst="rightArrow">
            <a:avLst>
              <a:gd name="adj1" fmla="val 9949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Kaserne</a:t>
            </a:r>
          </a:p>
        </p:txBody>
      </p:sp>
      <p:sp>
        <p:nvSpPr>
          <p:cNvPr id="12" name="Freccia sinistra 11">
            <a:extLst>
              <a:ext uri="{FF2B5EF4-FFF2-40B4-BE49-F238E27FC236}">
                <a16:creationId xmlns:a16="http://schemas.microsoft.com/office/drawing/2014/main" id="{B458F712-B2EA-676E-7C9C-B169ED6AAD7E}"/>
              </a:ext>
            </a:extLst>
          </p:cNvPr>
          <p:cNvSpPr/>
          <p:nvPr/>
        </p:nvSpPr>
        <p:spPr>
          <a:xfrm>
            <a:off x="6610662" y="3172003"/>
            <a:ext cx="1469036" cy="669298"/>
          </a:xfrm>
          <a:prstGeom prst="leftArrow">
            <a:avLst>
              <a:gd name="adj1" fmla="val 31442"/>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Bibliothek</a:t>
            </a:r>
          </a:p>
        </p:txBody>
      </p:sp>
      <p:sp>
        <p:nvSpPr>
          <p:cNvPr id="13" name="Freccia a incrocio 12">
            <a:extLst>
              <a:ext uri="{FF2B5EF4-FFF2-40B4-BE49-F238E27FC236}">
                <a16:creationId xmlns:a16="http://schemas.microsoft.com/office/drawing/2014/main" id="{F983CED1-07E6-5E48-EADB-A6445C737C22}"/>
              </a:ext>
            </a:extLst>
          </p:cNvPr>
          <p:cNvSpPr/>
          <p:nvPr/>
        </p:nvSpPr>
        <p:spPr>
          <a:xfrm>
            <a:off x="8811717" y="3900254"/>
            <a:ext cx="2473377" cy="2205503"/>
          </a:xfrm>
          <a:prstGeom prst="quad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Tempel und </a:t>
            </a:r>
            <a:r>
              <a:rPr lang="de-DE" i="1" dirty="0"/>
              <a:t>Agora</a:t>
            </a:r>
            <a:endParaRPr lang="de-DE" dirty="0"/>
          </a:p>
        </p:txBody>
      </p:sp>
    </p:spTree>
    <p:extLst>
      <p:ext uri="{BB962C8B-B14F-4D97-AF65-F5344CB8AC3E}">
        <p14:creationId xmlns:p14="http://schemas.microsoft.com/office/powerpoint/2010/main" val="26814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edge">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3">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a:extLst>
              <a:ext uri="{FF2B5EF4-FFF2-40B4-BE49-F238E27FC236}">
                <a16:creationId xmlns:a16="http://schemas.microsoft.com/office/drawing/2014/main" id="{0141B986-71A6-7FD4-8706-353BF6D8A925}"/>
              </a:ext>
            </a:extLst>
          </p:cNvPr>
          <p:cNvPicPr>
            <a:picLocks noChangeAspect="1"/>
          </p:cNvPicPr>
          <p:nvPr/>
        </p:nvPicPr>
        <p:blipFill rotWithShape="1">
          <a:blip r:embed="rId2"/>
          <a:srcRect t="10611" r="-1" b="4477"/>
          <a:stretch/>
        </p:blipFill>
        <p:spPr>
          <a:xfrm>
            <a:off x="0" y="11"/>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Tree>
    <p:extLst>
      <p:ext uri="{BB962C8B-B14F-4D97-AF65-F5344CB8AC3E}">
        <p14:creationId xmlns:p14="http://schemas.microsoft.com/office/powerpoint/2010/main" val="214889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72C83F8-824D-C140-B836-6CCFD2472E99}"/>
              </a:ext>
            </a:extLst>
          </p:cNvPr>
          <p:cNvPicPr>
            <a:picLocks noChangeAspect="1"/>
          </p:cNvPicPr>
          <p:nvPr/>
        </p:nvPicPr>
        <p:blipFill rotWithShape="1">
          <a:blip r:embed="rId2">
            <a:alphaModFix/>
          </a:blip>
          <a:srcRect t="8047" b="6402"/>
          <a:stretch/>
        </p:blipFill>
        <p:spPr>
          <a:xfrm>
            <a:off x="20" y="10"/>
            <a:ext cx="12191979" cy="6857990"/>
          </a:xfrm>
          <a:prstGeom prst="rect">
            <a:avLst/>
          </a:prstGeom>
        </p:spPr>
      </p:pic>
      <p:sp>
        <p:nvSpPr>
          <p:cNvPr id="25" name="Rectangle 24">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olo 4">
            <a:extLst>
              <a:ext uri="{FF2B5EF4-FFF2-40B4-BE49-F238E27FC236}">
                <a16:creationId xmlns:a16="http://schemas.microsoft.com/office/drawing/2014/main" id="{6C9AE5F4-CBC2-9509-FBE2-0591D82E320B}"/>
              </a:ext>
            </a:extLst>
          </p:cNvPr>
          <p:cNvSpPr txBox="1">
            <a:spLocks noGrp="1"/>
          </p:cNvSpPr>
          <p:nvPr>
            <p:ph type="title"/>
          </p:nvPr>
        </p:nvSpPr>
        <p:spPr>
          <a:xfrm>
            <a:off x="762000" y="1137434"/>
            <a:ext cx="7800660" cy="1520987"/>
          </a:xfrm>
          <a:prstGeom prst="rect">
            <a:avLst/>
          </a:prstGeom>
        </p:spPr>
        <p:txBody>
          <a:bodyPr vert="horz" lIns="91440" tIns="45720" rIns="91440" bIns="45720" rtlCol="0" anchor="t">
            <a:normAutofit/>
          </a:bodyPr>
          <a:lstStyle/>
          <a:p>
            <a:r>
              <a:rPr lang="en-US" sz="4000" b="1">
                <a:solidFill>
                  <a:srgbClr val="FFFFFF"/>
                </a:solidFill>
              </a:rPr>
              <a:t>Pergamon</a:t>
            </a:r>
          </a:p>
        </p:txBody>
      </p:sp>
      <p:sp>
        <p:nvSpPr>
          <p:cNvPr id="27" name="Rectangle 26">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56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AB1DFB39-CCE4-4C03-3790-079967B56A77}"/>
              </a:ext>
            </a:extLst>
          </p:cNvPr>
          <p:cNvPicPr>
            <a:picLocks noGrp="1" noChangeAspect="1"/>
          </p:cNvPicPr>
          <p:nvPr>
            <p:ph idx="1"/>
          </p:nvPr>
        </p:nvPicPr>
        <p:blipFill rotWithShape="1">
          <a:blip r:embed="rId2"/>
          <a:srcRect t="17064" b="170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E4718997-9375-9A22-EEFE-3DA73DEF72CD}"/>
              </a:ext>
            </a:extLst>
          </p:cNvPr>
          <p:cNvSpPr txBox="1">
            <a:spLocks noGrp="1"/>
          </p:cNvSpPr>
          <p:nvPr>
            <p:ph type="title"/>
          </p:nvPr>
        </p:nvSpPr>
        <p:spPr>
          <a:xfrm>
            <a:off x="523875" y="5317240"/>
            <a:ext cx="11210925" cy="744836"/>
          </a:xfrm>
          <a:prstGeom prst="rect">
            <a:avLst/>
          </a:prstGeom>
        </p:spPr>
        <p:txBody>
          <a:bodyPr vert="horz" lIns="91440" tIns="45720" rIns="91440" bIns="45720" rtlCol="0" anchor="ctr">
            <a:normAutofit/>
          </a:bodyPr>
          <a:lstStyle/>
          <a:p>
            <a:pPr algn="ctr"/>
            <a:r>
              <a:rPr lang="en-US" sz="3600" b="1" dirty="0">
                <a:solidFill>
                  <a:schemeClr val="tx1">
                    <a:lumMod val="85000"/>
                    <a:lumOff val="15000"/>
                  </a:schemeClr>
                </a:solidFill>
              </a:rPr>
              <a:t>Pergamon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0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096B52-1AE7-5F48-3EEE-871F92F58F9E}"/>
              </a:ext>
            </a:extLst>
          </p:cNvPr>
          <p:cNvPicPr>
            <a:picLocks noChangeAspect="1"/>
          </p:cNvPicPr>
          <p:nvPr/>
        </p:nvPicPr>
        <p:blipFill rotWithShape="1">
          <a:blip r:embed="rId2"/>
          <a:srcRect b="301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9F6546A-3BF8-18E1-B577-E5561BEE49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u="sng">
                <a:solidFill>
                  <a:schemeClr val="tx1">
                    <a:lumMod val="85000"/>
                    <a:lumOff val="15000"/>
                  </a:schemeClr>
                </a:solidFill>
                <a:effectLst/>
                <a:hlinkClick r:id="rId3"/>
              </a:rPr>
              <a:t>http://www.pergamon.secondpage.de/</a:t>
            </a:r>
            <a:endParaRPr lang="en-US" sz="36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3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172D628-DDE5-E693-E543-2E0DFA1037CB}"/>
              </a:ext>
            </a:extLst>
          </p:cNvPr>
          <p:cNvPicPr>
            <a:picLocks noChangeAspect="1"/>
          </p:cNvPicPr>
          <p:nvPr/>
        </p:nvPicPr>
        <p:blipFill>
          <a:blip r:embed="rId2"/>
          <a:stretch>
            <a:fillRect/>
          </a:stretch>
        </p:blipFill>
        <p:spPr>
          <a:xfrm>
            <a:off x="0" y="0"/>
            <a:ext cx="12306925" cy="7689536"/>
          </a:xfrm>
          <a:prstGeom prst="rect">
            <a:avLst/>
          </a:prstGeom>
        </p:spPr>
      </p:pic>
      <p:sp>
        <p:nvSpPr>
          <p:cNvPr id="6" name="CasellaDiTesto 5">
            <a:extLst>
              <a:ext uri="{FF2B5EF4-FFF2-40B4-BE49-F238E27FC236}">
                <a16:creationId xmlns:a16="http://schemas.microsoft.com/office/drawing/2014/main" id="{DCD2B9D6-B95C-01B4-5AD6-ED9E21E377A3}"/>
              </a:ext>
            </a:extLst>
          </p:cNvPr>
          <p:cNvSpPr txBox="1"/>
          <p:nvPr/>
        </p:nvSpPr>
        <p:spPr>
          <a:xfrm>
            <a:off x="584616" y="884420"/>
            <a:ext cx="2214068" cy="584775"/>
          </a:xfrm>
          <a:prstGeom prst="rect">
            <a:avLst/>
          </a:prstGeom>
          <a:noFill/>
        </p:spPr>
        <p:txBody>
          <a:bodyPr wrap="none" rtlCol="0">
            <a:spAutoFit/>
          </a:bodyPr>
          <a:lstStyle/>
          <a:p>
            <a:r>
              <a:rPr lang="de-DE" sz="3200" dirty="0">
                <a:latin typeface="Book Antiqua" panose="02040602050305030304" pitchFamily="18" charset="0"/>
              </a:rPr>
              <a:t>Alexandria</a:t>
            </a:r>
          </a:p>
        </p:txBody>
      </p:sp>
    </p:spTree>
    <p:extLst>
      <p:ext uri="{BB962C8B-B14F-4D97-AF65-F5344CB8AC3E}">
        <p14:creationId xmlns:p14="http://schemas.microsoft.com/office/powerpoint/2010/main" val="211630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ACFF36-DBBD-5CF3-C009-19856D3E5FD8}"/>
              </a:ext>
            </a:extLst>
          </p:cNvPr>
          <p:cNvSpPr>
            <a:spLocks noGrp="1"/>
          </p:cNvSpPr>
          <p:nvPr>
            <p:ph idx="1"/>
          </p:nvPr>
        </p:nvSpPr>
        <p:spPr>
          <a:xfrm>
            <a:off x="0" y="2638269"/>
            <a:ext cx="5543349" cy="6164133"/>
          </a:xfrm>
        </p:spPr>
        <p:txBody>
          <a:bodyPr>
            <a:normAutofit/>
          </a:bodyPr>
          <a:lstStyle/>
          <a:p>
            <a:pPr marL="0" indent="0">
              <a:buNone/>
            </a:pP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macht, bis hin zu den Schwellen der königlichen Viertel, zu denen der Palast, die Pavillons, der Privathafen, die wichtigsten kulturellen Einrichtungen wie das Museum und die Bibliothek gehören".</a:t>
            </a:r>
            <a:endParaRPr lang="it-IT"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a:p>
            <a:endParaRPr lang="de-DE" sz="2400" dirty="0">
              <a:solidFill>
                <a:schemeClr val="accent1">
                  <a:lumMod val="75000"/>
                </a:schemeClr>
              </a:solidFill>
              <a:latin typeface="Book Antiqua" panose="02040602050305030304" pitchFamily="18" charset="0"/>
            </a:endParaRPr>
          </a:p>
        </p:txBody>
      </p:sp>
      <p:pic>
        <p:nvPicPr>
          <p:cNvPr id="4" name="Immagine 3">
            <a:extLst>
              <a:ext uri="{FF2B5EF4-FFF2-40B4-BE49-F238E27FC236}">
                <a16:creationId xmlns:a16="http://schemas.microsoft.com/office/drawing/2014/main" id="{4DF8CB37-4E0C-53EF-20BF-F8D981AAD96F}"/>
              </a:ext>
            </a:extLst>
          </p:cNvPr>
          <p:cNvPicPr>
            <a:picLocks noChangeAspect="1"/>
          </p:cNvPicPr>
          <p:nvPr/>
        </p:nvPicPr>
        <p:blipFill>
          <a:blip r:embed="rId2"/>
          <a:stretch>
            <a:fillRect/>
          </a:stretch>
        </p:blipFill>
        <p:spPr>
          <a:xfrm>
            <a:off x="5543349" y="2638269"/>
            <a:ext cx="6753582" cy="4219731"/>
          </a:xfrm>
          <a:prstGeom prst="rect">
            <a:avLst/>
          </a:prstGeom>
        </p:spPr>
      </p:pic>
      <p:sp>
        <p:nvSpPr>
          <p:cNvPr id="6" name="CasellaDiTesto 5">
            <a:extLst>
              <a:ext uri="{FF2B5EF4-FFF2-40B4-BE49-F238E27FC236}">
                <a16:creationId xmlns:a16="http://schemas.microsoft.com/office/drawing/2014/main" id="{C069A11E-D396-2FE2-BCFF-740DD339BAD0}"/>
              </a:ext>
            </a:extLst>
          </p:cNvPr>
          <p:cNvSpPr txBox="1"/>
          <p:nvPr/>
        </p:nvSpPr>
        <p:spPr>
          <a:xfrm>
            <a:off x="0" y="-39387"/>
            <a:ext cx="12192000" cy="2677656"/>
          </a:xfrm>
          <a:prstGeom prst="rect">
            <a:avLst/>
          </a:prstGeom>
          <a:noFill/>
        </p:spPr>
        <p:txBody>
          <a:bodyPr wrap="square" rtlCol="0">
            <a:spAutoFit/>
          </a:bodyPr>
          <a:lstStyle/>
          <a:p>
            <a:pPr algn="just"/>
            <a:endPar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a:p>
            <a:pPr algn="just"/>
            <a:r>
              <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E. </a:t>
            </a:r>
            <a:r>
              <a:rPr lang="de-DE" sz="24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Lippolis</a:t>
            </a:r>
            <a:r>
              <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p>
          <a:p>
            <a:pPr algn="just"/>
            <a:endPar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endParaRPr>
          </a:p>
          <a:p>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"In Alexandria nimmt die Abfolge der Monumente in der Stadt eine sehr repräsentative Funktion ein: die große zentrale </a:t>
            </a:r>
            <a:r>
              <a:rPr lang="de-DE" sz="24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Kanopenstraße</a:t>
            </a: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die Agora, das </a:t>
            </a:r>
            <a:r>
              <a:rPr lang="de-DE" sz="24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Tychaion</a:t>
            </a: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die Sema, die Turnhalle, das Stadion entwickeln sich nebeneinander, in einer Abfolge von </a:t>
            </a:r>
            <a:r>
              <a:rPr lang="de-DE" sz="24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Kolonnadenräumen</a:t>
            </a: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durch die sich die Macht selbst feiert, indem sie sich sichtbar</a:t>
            </a:r>
            <a:endParaRPr lang="de-DE" sz="2400" dirty="0"/>
          </a:p>
        </p:txBody>
      </p:sp>
    </p:spTree>
    <p:extLst>
      <p:ext uri="{BB962C8B-B14F-4D97-AF65-F5344CB8AC3E}">
        <p14:creationId xmlns:p14="http://schemas.microsoft.com/office/powerpoint/2010/main" val="47887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EB5D641-276B-3112-097E-E23101C07837}"/>
              </a:ext>
            </a:extLst>
          </p:cNvPr>
          <p:cNvSpPr txBox="1"/>
          <p:nvPr/>
        </p:nvSpPr>
        <p:spPr>
          <a:xfrm>
            <a:off x="157396" y="847909"/>
            <a:ext cx="11877207" cy="5162182"/>
          </a:xfrm>
          <a:prstGeom prst="rect">
            <a:avLst/>
          </a:prstGeom>
          <a:noFill/>
        </p:spPr>
        <p:txBody>
          <a:bodyPr wrap="square">
            <a:spAutoFit/>
          </a:bodyPr>
          <a:lstStyle/>
          <a:p>
            <a:pPr algn="just">
              <a:lnSpc>
                <a:spcPct val="200000"/>
              </a:lnSpc>
            </a:pP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"Der privilegierte Ausstellungsort (der königlichen Macht) ist die Stadt, insbesondere die Hauptstadt; deshalb wird die Organisation der Räume auf instrumentelle Weise organisiert, als sie eine erweiterte Bühne wäre. Von Rhodos bis Alexandria sind die Straßen und die öffentlichen, politischen, sakralen und kulturellen Räume eigentlich Schauplätze der gesellschaftlichen Repräsentation, sowohl im Alltag durch Gebäude, Inschriften und Festdenkmäler als auch gelegentlich in ihrer Funktion als Kulisse für kultische Feste und militärische Triumphe". </a:t>
            </a:r>
            <a:endParaRPr lang="it-IT"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87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7E9F029-6E4A-D34E-2100-F7489B593528}"/>
              </a:ext>
            </a:extLst>
          </p:cNvPr>
          <p:cNvSpPr>
            <a:spLocks noGrp="1"/>
          </p:cNvSpPr>
          <p:nvPr>
            <p:ph type="ctrTitle"/>
          </p:nvPr>
        </p:nvSpPr>
        <p:spPr>
          <a:xfrm>
            <a:off x="695324" y="897752"/>
            <a:ext cx="3681604" cy="5600584"/>
          </a:xfrm>
        </p:spPr>
        <p:txBody>
          <a:bodyPr vert="horz" lIns="91440" tIns="45720" rIns="91440" bIns="45720" rtlCol="0" anchor="t">
            <a:noAutofit/>
          </a:bodyPr>
          <a:lstStyle/>
          <a:p>
            <a:pPr lvl="0"/>
            <a:r>
              <a:rPr lang="en-US" sz="2400" kern="1200" cap="all" spc="30" baseline="0" dirty="0">
                <a:solidFill>
                  <a:srgbClr val="CC9A00"/>
                </a:solidFill>
                <a:latin typeface="Castellar" panose="020A0402060406010301" pitchFamily="18" charset="77"/>
              </a:rPr>
              <a:t>5. </a:t>
            </a:r>
            <a:r>
              <a:rPr lang="en-US" sz="2400" kern="1200" cap="all" spc="30" baseline="0" dirty="0" err="1">
                <a:solidFill>
                  <a:srgbClr val="CC9A00"/>
                </a:solidFill>
                <a:latin typeface="Castellar" panose="020A0402060406010301" pitchFamily="18" charset="77"/>
              </a:rPr>
              <a:t>Einführung</a:t>
            </a:r>
            <a:r>
              <a:rPr lang="en-US" sz="2400" kern="1200" cap="all" spc="30" baseline="0" dirty="0">
                <a:solidFill>
                  <a:srgbClr val="CC9A00"/>
                </a:solidFill>
                <a:latin typeface="Castellar" panose="020A0402060406010301" pitchFamily="18" charset="77"/>
              </a:rPr>
              <a:t> in die </a:t>
            </a:r>
            <a:r>
              <a:rPr lang="en-US" sz="2400" kern="1200" cap="all" spc="30" baseline="0" dirty="0" err="1">
                <a:solidFill>
                  <a:srgbClr val="CC9A00"/>
                </a:solidFill>
                <a:latin typeface="Castellar" panose="020A0402060406010301" pitchFamily="18" charset="77"/>
              </a:rPr>
              <a:t>Hellenistische</a:t>
            </a:r>
            <a:r>
              <a:rPr lang="en-US" sz="2400" kern="1200" cap="all" spc="30" baseline="0" dirty="0">
                <a:solidFill>
                  <a:srgbClr val="CC9A00"/>
                </a:solidFill>
                <a:latin typeface="Castellar" panose="020A0402060406010301" pitchFamily="18" charset="77"/>
              </a:rPr>
              <a:t> und </a:t>
            </a:r>
            <a:br>
              <a:rPr lang="en-US" sz="2400" kern="1200" cap="all" spc="30" baseline="0" dirty="0">
                <a:solidFill>
                  <a:srgbClr val="CC9A00"/>
                </a:solidFill>
                <a:latin typeface="Castellar" panose="020A0402060406010301" pitchFamily="18" charset="77"/>
              </a:rPr>
            </a:br>
            <a:r>
              <a:rPr lang="en-US" sz="2400" kern="1200" cap="all" spc="30" baseline="0" dirty="0">
                <a:solidFill>
                  <a:srgbClr val="CC9A00"/>
                </a:solidFill>
                <a:latin typeface="Castellar" panose="020A0402060406010301" pitchFamily="18" charset="77"/>
              </a:rPr>
              <a:t>    </a:t>
            </a:r>
            <a:r>
              <a:rPr lang="en-US" sz="2400" kern="1200" cap="all" spc="30" baseline="0" dirty="0" err="1">
                <a:solidFill>
                  <a:srgbClr val="CC9A00"/>
                </a:solidFill>
                <a:latin typeface="Castellar" panose="020A0402060406010301" pitchFamily="18" charset="77"/>
              </a:rPr>
              <a:t>Römische</a:t>
            </a:r>
            <a:r>
              <a:rPr lang="en-US" sz="2400" kern="1200" cap="all" spc="30" baseline="0" dirty="0">
                <a:solidFill>
                  <a:srgbClr val="CC9A00"/>
                </a:solidFill>
                <a:latin typeface="Castellar" panose="020A0402060406010301" pitchFamily="18" charset="77"/>
              </a:rPr>
              <a:t> </a:t>
            </a:r>
            <a:r>
              <a:rPr lang="en-US" sz="2400" kern="1200" cap="all" spc="30" baseline="0" dirty="0" err="1">
                <a:solidFill>
                  <a:srgbClr val="CC9A00"/>
                </a:solidFill>
                <a:latin typeface="Castellar" panose="020A0402060406010301" pitchFamily="18" charset="77"/>
              </a:rPr>
              <a:t>Archäologie</a:t>
            </a:r>
            <a:r>
              <a:rPr lang="en-US" sz="2400" kern="1200" cap="all" spc="30" baseline="0" dirty="0">
                <a:solidFill>
                  <a:srgbClr val="CC9A00"/>
                </a:solidFill>
                <a:latin typeface="Castellar" panose="020A0402060406010301" pitchFamily="18" charset="77"/>
              </a:rPr>
              <a:t>                </a:t>
            </a:r>
            <a:br>
              <a:rPr lang="en-US" sz="2400" kern="1200" cap="all" spc="30" baseline="0" dirty="0">
                <a:solidFill>
                  <a:srgbClr val="CC9A00"/>
                </a:solidFill>
                <a:latin typeface="Castellar" panose="020A0402060406010301" pitchFamily="18" charset="77"/>
              </a:rPr>
            </a:br>
            <a:br>
              <a:rPr lang="en-US" sz="1400" kern="1200" cap="all" spc="30" baseline="0" dirty="0">
                <a:solidFill>
                  <a:srgbClr val="CC9A00"/>
                </a:solidFill>
                <a:latin typeface="+mj-lt"/>
                <a:ea typeface="+mj-ea"/>
                <a:cs typeface="+mj-cs"/>
              </a:rPr>
            </a:br>
            <a:r>
              <a:rPr lang="en-US" sz="1800" cap="all" spc="30" dirty="0">
                <a:solidFill>
                  <a:schemeClr val="accent1">
                    <a:lumMod val="75000"/>
                  </a:schemeClr>
                </a:solidFill>
                <a:latin typeface="Book Antiqua" panose="02040602050305030304" pitchFamily="18" charset="0"/>
                <a:ea typeface="+mj-ea"/>
                <a:cs typeface="+mj-cs"/>
              </a:rPr>
              <a:t>21</a:t>
            </a:r>
            <a:r>
              <a:rPr lang="en-US" sz="1800" kern="1200" cap="all" spc="30" baseline="0" dirty="0">
                <a:solidFill>
                  <a:schemeClr val="accent1">
                    <a:lumMod val="75000"/>
                  </a:schemeClr>
                </a:solidFill>
                <a:latin typeface="Book Antiqua" panose="02040602050305030304" pitchFamily="18" charset="0"/>
              </a:rPr>
              <a:t>.11.23</a:t>
            </a:r>
            <a:br>
              <a:rPr lang="en-US" sz="1400" kern="1200" cap="all" spc="30" baseline="0" dirty="0">
                <a:solidFill>
                  <a:schemeClr val="tx1"/>
                </a:solidFill>
                <a:latin typeface="+mj-lt"/>
                <a:ea typeface="+mj-ea"/>
                <a:cs typeface="+mj-cs"/>
              </a:rPr>
            </a:br>
            <a:br>
              <a:rPr lang="en-US" sz="2000" cap="all" spc="30" dirty="0">
                <a:solidFill>
                  <a:schemeClr val="accent1">
                    <a:lumMod val="75000"/>
                  </a:schemeClr>
                </a:solidFill>
                <a:latin typeface="Book Antiqua" panose="02040602050305030304" pitchFamily="18" charset="0"/>
              </a:rPr>
            </a:br>
            <a:br>
              <a:rPr lang="en-US" sz="2000" cap="all" spc="30" dirty="0">
                <a:solidFill>
                  <a:schemeClr val="accent1">
                    <a:lumMod val="75000"/>
                  </a:schemeClr>
                </a:solidFill>
                <a:latin typeface="Book Antiqua" panose="02040602050305030304" pitchFamily="18" charset="0"/>
              </a:rPr>
            </a:br>
            <a:r>
              <a:rPr lang="en-US" sz="2000" cap="all" spc="30" dirty="0" err="1">
                <a:solidFill>
                  <a:schemeClr val="accent1">
                    <a:lumMod val="75000"/>
                  </a:schemeClr>
                </a:solidFill>
                <a:latin typeface="Book Antiqua" panose="02040602050305030304" pitchFamily="18" charset="0"/>
              </a:rPr>
              <a:t>Materielle</a:t>
            </a:r>
            <a:r>
              <a:rPr lang="en-US" sz="2000" cap="all" spc="30" dirty="0">
                <a:solidFill>
                  <a:schemeClr val="accent1">
                    <a:lumMod val="75000"/>
                  </a:schemeClr>
                </a:solidFill>
                <a:latin typeface="Book Antiqua" panose="02040602050305030304" pitchFamily="18" charset="0"/>
              </a:rPr>
              <a:t> Kultur der </a:t>
            </a:r>
            <a:r>
              <a:rPr lang="en-US" sz="2000" cap="all" spc="30" dirty="0" err="1">
                <a:solidFill>
                  <a:schemeClr val="accent1">
                    <a:lumMod val="75000"/>
                  </a:schemeClr>
                </a:solidFill>
                <a:latin typeface="Book Antiqua" panose="02040602050305030304" pitchFamily="18" charset="0"/>
              </a:rPr>
              <a:t>hellenistischen</a:t>
            </a:r>
            <a:r>
              <a:rPr lang="en-US" sz="2000" cap="all" spc="30" dirty="0">
                <a:solidFill>
                  <a:schemeClr val="accent1">
                    <a:lumMod val="75000"/>
                  </a:schemeClr>
                </a:solidFill>
                <a:latin typeface="Book Antiqua" panose="02040602050305030304" pitchFamily="18" charset="0"/>
              </a:rPr>
              <a:t> </a:t>
            </a:r>
            <a:r>
              <a:rPr lang="en-US" sz="2000" cap="all" spc="30" dirty="0" err="1">
                <a:solidFill>
                  <a:schemeClr val="accent1">
                    <a:lumMod val="75000"/>
                  </a:schemeClr>
                </a:solidFill>
                <a:latin typeface="Book Antiqua" panose="02040602050305030304" pitchFamily="18" charset="0"/>
              </a:rPr>
              <a:t>Gesellschaften</a:t>
            </a:r>
            <a:r>
              <a:rPr lang="en-US" sz="2000" cap="all" spc="30" dirty="0">
                <a:solidFill>
                  <a:schemeClr val="accent1">
                    <a:lumMod val="75000"/>
                  </a:schemeClr>
                </a:solidFill>
                <a:latin typeface="Book Antiqua" panose="02040602050305030304" pitchFamily="18" charset="0"/>
              </a:rPr>
              <a:t>: Ein </a:t>
            </a:r>
            <a:r>
              <a:rPr lang="en-US" sz="2000" cap="all" spc="30" dirty="0" err="1">
                <a:solidFill>
                  <a:schemeClr val="accent1">
                    <a:lumMod val="75000"/>
                  </a:schemeClr>
                </a:solidFill>
                <a:latin typeface="Book Antiqua" panose="02040602050305030304" pitchFamily="18" charset="0"/>
              </a:rPr>
              <a:t>überblick</a:t>
            </a:r>
            <a:br>
              <a:rPr lang="en-US" sz="2000" kern="1200" cap="all" spc="30" baseline="0" dirty="0">
                <a:solidFill>
                  <a:schemeClr val="accent1">
                    <a:lumMod val="75000"/>
                  </a:schemeClr>
                </a:solidFill>
                <a:latin typeface="Book Antiqua" panose="02040602050305030304" pitchFamily="18" charset="0"/>
              </a:rPr>
            </a:br>
            <a:br>
              <a:rPr lang="en-US" sz="2000" kern="1200" cap="all" spc="30" baseline="0" dirty="0">
                <a:solidFill>
                  <a:schemeClr val="accent1">
                    <a:lumMod val="75000"/>
                  </a:schemeClr>
                </a:solidFill>
                <a:latin typeface="Book Antiqua" panose="02040602050305030304" pitchFamily="18" charset="0"/>
              </a:rPr>
            </a:br>
            <a:endParaRPr lang="en-US" sz="2000" kern="1200" cap="all" spc="30" baseline="0" dirty="0">
              <a:solidFill>
                <a:schemeClr val="accent1">
                  <a:lumMod val="75000"/>
                </a:schemeClr>
              </a:solidFill>
              <a:latin typeface="Book Antiqua" panose="02040602050305030304" pitchFamily="18" charset="0"/>
            </a:endParaRPr>
          </a:p>
        </p:txBody>
      </p:sp>
      <p:pic>
        <p:nvPicPr>
          <p:cNvPr id="6" name="Immagine 5" descr="Immagine che contiene montagna, cielo, albero, paesaggio&#10;&#10;Descrizione generata automaticamente">
            <a:extLst>
              <a:ext uri="{FF2B5EF4-FFF2-40B4-BE49-F238E27FC236}">
                <a16:creationId xmlns:a16="http://schemas.microsoft.com/office/drawing/2014/main" id="{7078B177-FFB1-CB7A-46A6-7AF666CD6564}"/>
              </a:ext>
            </a:extLst>
          </p:cNvPr>
          <p:cNvPicPr>
            <a:picLocks noChangeAspect="1"/>
          </p:cNvPicPr>
          <p:nvPr/>
        </p:nvPicPr>
        <p:blipFill rotWithShape="1">
          <a:blip r:embed="rId3"/>
          <a:srcRect l="13664" r="15403"/>
          <a:stretch/>
        </p:blipFill>
        <p:spPr>
          <a:xfrm>
            <a:off x="4876800" y="10"/>
            <a:ext cx="7315200" cy="6857990"/>
          </a:xfrm>
          <a:prstGeom prst="rect">
            <a:avLst/>
          </a:prstGeom>
        </p:spPr>
      </p:pic>
    </p:spTree>
    <p:extLst>
      <p:ext uri="{BB962C8B-B14F-4D97-AF65-F5344CB8AC3E}">
        <p14:creationId xmlns:p14="http://schemas.microsoft.com/office/powerpoint/2010/main" val="2907462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89865D-A199-F85C-8EEE-3866E2E1A1C8}"/>
              </a:ext>
            </a:extLst>
          </p:cNvPr>
          <p:cNvSpPr>
            <a:spLocks noGrp="1"/>
          </p:cNvSpPr>
          <p:nvPr>
            <p:ph type="title"/>
          </p:nvPr>
        </p:nvSpPr>
        <p:spPr>
          <a:xfrm>
            <a:off x="-55979" y="7501"/>
            <a:ext cx="5439947" cy="717221"/>
          </a:xfrm>
        </p:spPr>
        <p:txBody>
          <a:bodyPr vert="horz" lIns="91440" tIns="45720" rIns="91440" bIns="45720" rtlCol="0" anchor="t">
            <a:normAutofit/>
          </a:bodyPr>
          <a:lstStyle/>
          <a:p>
            <a:r>
              <a:rPr lang="en-US" kern="1200" cap="all" spc="30" baseline="0" dirty="0" err="1">
                <a:solidFill>
                  <a:srgbClr val="CC9A00"/>
                </a:solidFill>
                <a:effectLst/>
                <a:latin typeface="Castellar" panose="020A0402060406010301" pitchFamily="18" charset="77"/>
              </a:rPr>
              <a:t>hellenismus</a:t>
            </a:r>
            <a:endParaRPr lang="en-US" kern="1200" cap="all" spc="30" baseline="0" dirty="0">
              <a:solidFill>
                <a:srgbClr val="CC9A00"/>
              </a:solidFill>
              <a:latin typeface="Castellar" panose="020A0402060406010301" pitchFamily="18" charset="77"/>
            </a:endParaRPr>
          </a:p>
        </p:txBody>
      </p:sp>
      <p:sp>
        <p:nvSpPr>
          <p:cNvPr id="5" name="CasellaDiTesto 4">
            <a:extLst>
              <a:ext uri="{FF2B5EF4-FFF2-40B4-BE49-F238E27FC236}">
                <a16:creationId xmlns:a16="http://schemas.microsoft.com/office/drawing/2014/main" id="{7E127CE3-8DA5-9143-BEF4-14751EC05CEB}"/>
              </a:ext>
            </a:extLst>
          </p:cNvPr>
          <p:cNvSpPr txBox="1"/>
          <p:nvPr/>
        </p:nvSpPr>
        <p:spPr>
          <a:xfrm>
            <a:off x="8028" y="1062480"/>
            <a:ext cx="3706113" cy="553578"/>
          </a:xfrm>
          <a:prstGeom prst="rect">
            <a:avLst/>
          </a:prstGeom>
        </p:spPr>
        <p:txBody>
          <a:bodyPr vert="horz" lIns="91440" tIns="45720" rIns="91440" bIns="45720" rtlCol="0">
            <a:normAutofit/>
          </a:bodyPr>
          <a:lstStyle/>
          <a:p>
            <a:pPr>
              <a:lnSpc>
                <a:spcPct val="120000"/>
              </a:lnSpc>
              <a:spcAft>
                <a:spcPts val="600"/>
              </a:spcAft>
            </a:pPr>
            <a:r>
              <a:rPr lang="en-US" sz="2400" dirty="0">
                <a:solidFill>
                  <a:schemeClr val="accent2">
                    <a:lumMod val="75000"/>
                  </a:schemeClr>
                </a:solidFill>
                <a:latin typeface="Book Antiqua" panose="02040602050305030304" pitchFamily="18" charset="0"/>
              </a:rPr>
              <a:t>323 v. Chr. – 31 v. Chr.</a:t>
            </a:r>
          </a:p>
        </p:txBody>
      </p:sp>
      <p:sp>
        <p:nvSpPr>
          <p:cNvPr id="4" name="CasellaDiTesto 3">
            <a:extLst>
              <a:ext uri="{FF2B5EF4-FFF2-40B4-BE49-F238E27FC236}">
                <a16:creationId xmlns:a16="http://schemas.microsoft.com/office/drawing/2014/main" id="{64F89311-8A95-EF3E-D6CF-C9F75CE79C6C}"/>
              </a:ext>
            </a:extLst>
          </p:cNvPr>
          <p:cNvSpPr txBox="1"/>
          <p:nvPr/>
        </p:nvSpPr>
        <p:spPr>
          <a:xfrm>
            <a:off x="0" y="2035637"/>
            <a:ext cx="7659974" cy="4318746"/>
          </a:xfrm>
          <a:prstGeom prst="rect">
            <a:avLst/>
          </a:prstGeom>
          <a:noFill/>
        </p:spPr>
        <p:txBody>
          <a:bodyPr wrap="square">
            <a:spAutoFit/>
          </a:bodyPr>
          <a:lstStyle/>
          <a:p>
            <a:pPr>
              <a:lnSpc>
                <a:spcPct val="200000"/>
              </a:lnSpc>
            </a:pP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Ende der</a:t>
            </a:r>
            <a:r>
              <a:rPr lang="de-DE" sz="2000" i="1"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Poleis</a:t>
            </a: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und tiefgreifende soziale, politische und religiöse Veränderungen.</a:t>
            </a:r>
          </a:p>
          <a:p>
            <a:pPr>
              <a:lnSpc>
                <a:spcPct val="200000"/>
              </a:lnSpc>
            </a:pP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Globalisiertes</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Zeitalter</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p>
          <a:p>
            <a:pPr marL="285750" indent="-285750">
              <a:lnSpc>
                <a:spcPct val="200000"/>
              </a:lnSpc>
              <a:buFont typeface="Arial" panose="020B0604020202020204" pitchFamily="34" charset="0"/>
              <a:buChar char="•"/>
            </a:pP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kultureller</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und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sozialer</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Austausch</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zwischen</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den</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verschiedenen</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Kulturen</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des</a:t>
            </a:r>
            <a:r>
              <a:rPr lang="it-IT"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Mittelmeerraums</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der</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auch</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eine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neue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figurative und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materielle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Kultursprache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de-DE"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hervorbringt</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p>
          <a:p>
            <a:pPr marL="285750" indent="-285750">
              <a:lnSpc>
                <a:spcPct val="200000"/>
              </a:lnSpc>
              <a:buFont typeface="Arial" panose="020B0604020202020204" pitchFamily="34" charset="0"/>
              <a:buChar char="•"/>
            </a:pP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diese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figurative,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sprachliche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und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materielle</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b="1" i="1"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Koine</a:t>
            </a:r>
            <a:r>
              <a:rPr lang="it-IT" sz="2000" i="1"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ist</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r>
              <a:rPr lang="it-IT" sz="20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griechisch</a:t>
            </a:r>
            <a:r>
              <a:rPr lang="it-IT" sz="20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a:t>
            </a:r>
            <a:endParaRPr lang="it-IT" sz="2000" i="1"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3" name="Segnaposto contenuto 4" descr="Immagine che contiene statua, Artefatto, Intaglio, Busto&#10;&#10;Descrizione generata automaticamente">
            <a:extLst>
              <a:ext uri="{FF2B5EF4-FFF2-40B4-BE49-F238E27FC236}">
                <a16:creationId xmlns:a16="http://schemas.microsoft.com/office/drawing/2014/main" id="{764122F5-36C8-3F78-8897-198F9ECA9360}"/>
              </a:ext>
            </a:extLst>
          </p:cNvPr>
          <p:cNvPicPr>
            <a:picLocks noGrp="1" noChangeAspect="1"/>
          </p:cNvPicPr>
          <p:nvPr>
            <p:ph idx="1"/>
          </p:nvPr>
        </p:nvPicPr>
        <p:blipFill>
          <a:blip r:embed="rId2"/>
          <a:stretch>
            <a:fillRect/>
          </a:stretch>
        </p:blipFill>
        <p:spPr>
          <a:xfrm>
            <a:off x="7053795" y="-542333"/>
            <a:ext cx="4997547" cy="7593084"/>
          </a:xfrm>
        </p:spPr>
      </p:pic>
    </p:spTree>
    <p:extLst>
      <p:ext uri="{BB962C8B-B14F-4D97-AF65-F5344CB8AC3E}">
        <p14:creationId xmlns:p14="http://schemas.microsoft.com/office/powerpoint/2010/main" val="3764326696"/>
      </p:ext>
    </p:extLst>
  </p:cSld>
  <p:clrMapOvr>
    <a:masterClrMapping/>
  </p:clrMapOvr>
  <mc:AlternateContent xmlns:mc="http://schemas.openxmlformats.org/markup-compatibility/2006" xmlns:p14="http://schemas.microsoft.com/office/powerpoint/2010/main">
    <mc:Choice Requires="p14">
      <p:transition spd="slow" p14:dur="2000" advTm="490"/>
    </mc:Choice>
    <mc:Fallback xmlns="">
      <p:transition spd="slow" advTm="4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89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A5B48E6-916F-86F7-19EC-E4FDCAA0C0CA}"/>
              </a:ext>
            </a:extLst>
          </p:cNvPr>
          <p:cNvSpPr>
            <a:spLocks noGrp="1"/>
          </p:cNvSpPr>
          <p:nvPr>
            <p:ph type="title"/>
          </p:nvPr>
        </p:nvSpPr>
        <p:spPr>
          <a:xfrm>
            <a:off x="8622370" y="618681"/>
            <a:ext cx="3569630" cy="4794567"/>
          </a:xfrm>
        </p:spPr>
        <p:txBody>
          <a:bodyPr vert="horz" lIns="91440" tIns="45720" rIns="91440" bIns="45720" rtlCol="0" anchor="ctr">
            <a:noAutofit/>
          </a:bodyPr>
          <a:lstStyle/>
          <a:p>
            <a:r>
              <a:rPr lang="en-US" sz="2400" b="1" dirty="0">
                <a:solidFill>
                  <a:schemeClr val="accent1">
                    <a:lumMod val="75000"/>
                  </a:schemeClr>
                </a:solidFill>
                <a:effectLst/>
                <a:latin typeface="Book Antiqua" panose="02040602050305030304" pitchFamily="18" charset="0"/>
              </a:rPr>
              <a:t>338 v. Chr.: </a:t>
            </a:r>
            <a:r>
              <a:rPr lang="en-US" sz="2400" b="1" dirty="0" err="1">
                <a:solidFill>
                  <a:schemeClr val="accent1">
                    <a:lumMod val="75000"/>
                  </a:schemeClr>
                </a:solidFill>
                <a:effectLst/>
                <a:latin typeface="Book Antiqua" panose="02040602050305030304" pitchFamily="18" charset="0"/>
              </a:rPr>
              <a:t>Schlacht</a:t>
            </a:r>
            <a:r>
              <a:rPr lang="en-US" sz="2400" b="1" dirty="0">
                <a:solidFill>
                  <a:schemeClr val="accent1">
                    <a:lumMod val="75000"/>
                  </a:schemeClr>
                </a:solidFill>
                <a:effectLst/>
                <a:latin typeface="Book Antiqua" panose="02040602050305030304" pitchFamily="18" charset="0"/>
              </a:rPr>
              <a:t> von </a:t>
            </a:r>
            <a:r>
              <a:rPr lang="en-US" sz="2400" b="1" dirty="0" err="1">
                <a:solidFill>
                  <a:schemeClr val="accent1">
                    <a:lumMod val="75000"/>
                  </a:schemeClr>
                </a:solidFill>
                <a:effectLst/>
                <a:latin typeface="Book Antiqua" panose="02040602050305030304" pitchFamily="18" charset="0"/>
              </a:rPr>
              <a:t>Chaironeia</a:t>
            </a:r>
            <a:r>
              <a:rPr lang="en-US" sz="2400" b="1" dirty="0">
                <a:solidFill>
                  <a:schemeClr val="accent1">
                    <a:lumMod val="75000"/>
                  </a:schemeClr>
                </a:solidFill>
                <a:effectLst/>
                <a:latin typeface="Book Antiqua" panose="02040602050305030304" pitchFamily="18" charset="0"/>
              </a:rPr>
              <a:t>.</a:t>
            </a:r>
            <a:br>
              <a:rPr lang="en-US" sz="2400" b="1" dirty="0">
                <a:solidFill>
                  <a:schemeClr val="accent1">
                    <a:lumMod val="75000"/>
                  </a:schemeClr>
                </a:solidFill>
                <a:effectLst/>
                <a:latin typeface="Book Antiqua" panose="02040602050305030304" pitchFamily="18" charset="0"/>
              </a:rPr>
            </a:br>
            <a:br>
              <a:rPr lang="en-US" sz="2400" b="1" dirty="0">
                <a:solidFill>
                  <a:schemeClr val="accent1">
                    <a:lumMod val="75000"/>
                  </a:schemeClr>
                </a:solidFill>
                <a:effectLst/>
                <a:latin typeface="Book Antiqua" panose="02040602050305030304" pitchFamily="18" charset="0"/>
              </a:rPr>
            </a:br>
            <a:r>
              <a:rPr lang="en-US" sz="2400" b="1" dirty="0">
                <a:solidFill>
                  <a:schemeClr val="accent1">
                    <a:lumMod val="75000"/>
                  </a:schemeClr>
                </a:solidFill>
                <a:effectLst/>
                <a:latin typeface="Book Antiqua" panose="02040602050305030304" pitchFamily="18" charset="0"/>
              </a:rPr>
              <a:t>337 v. Chr.: </a:t>
            </a:r>
            <a:r>
              <a:rPr lang="en-US" sz="2400" b="1" dirty="0">
                <a:solidFill>
                  <a:schemeClr val="accent1">
                    <a:lumMod val="75000"/>
                  </a:schemeClr>
                </a:solidFill>
                <a:latin typeface="Book Antiqua" panose="02040602050305030304" pitchFamily="18" charset="0"/>
              </a:rPr>
              <a:t> </a:t>
            </a:r>
            <a:r>
              <a:rPr lang="en-US" sz="2400" b="1" dirty="0" err="1">
                <a:solidFill>
                  <a:schemeClr val="accent1">
                    <a:lumMod val="75000"/>
                  </a:schemeClr>
                </a:solidFill>
                <a:latin typeface="Book Antiqua" panose="02040602050305030304" pitchFamily="18" charset="0"/>
              </a:rPr>
              <a:t>Korinthischer</a:t>
            </a:r>
            <a:r>
              <a:rPr lang="en-US" sz="2400" b="1" dirty="0">
                <a:solidFill>
                  <a:schemeClr val="accent1">
                    <a:lumMod val="75000"/>
                  </a:schemeClr>
                </a:solidFill>
                <a:latin typeface="Book Antiqua" panose="02040602050305030304" pitchFamily="18" charset="0"/>
              </a:rPr>
              <a:t> Bund.</a:t>
            </a:r>
            <a:br>
              <a:rPr lang="en-US" sz="2400" b="1" dirty="0">
                <a:solidFill>
                  <a:schemeClr val="accent1">
                    <a:lumMod val="75000"/>
                  </a:schemeClr>
                </a:solidFill>
                <a:latin typeface="Book Antiqua" panose="02040602050305030304" pitchFamily="18" charset="0"/>
              </a:rPr>
            </a:br>
            <a:br>
              <a:rPr lang="en-US" sz="2400" b="1" dirty="0">
                <a:solidFill>
                  <a:schemeClr val="accent1">
                    <a:lumMod val="75000"/>
                  </a:schemeClr>
                </a:solidFill>
                <a:latin typeface="Book Antiqua" panose="02040602050305030304" pitchFamily="18" charset="0"/>
              </a:rPr>
            </a:br>
            <a:r>
              <a:rPr lang="en-US" sz="2400" b="1" dirty="0">
                <a:solidFill>
                  <a:schemeClr val="accent1">
                    <a:lumMod val="75000"/>
                  </a:schemeClr>
                </a:solidFill>
                <a:latin typeface="Book Antiqua" panose="02040602050305030304" pitchFamily="18" charset="0"/>
              </a:rPr>
              <a:t>Die </a:t>
            </a:r>
            <a:r>
              <a:rPr lang="en-US" sz="2400" b="1" dirty="0" err="1">
                <a:solidFill>
                  <a:schemeClr val="accent1">
                    <a:lumMod val="75000"/>
                  </a:schemeClr>
                </a:solidFill>
                <a:latin typeface="Book Antiqua" panose="02040602050305030304" pitchFamily="18" charset="0"/>
              </a:rPr>
              <a:t>politische</a:t>
            </a:r>
            <a:r>
              <a:rPr lang="en-US" sz="2400" b="1" dirty="0">
                <a:solidFill>
                  <a:schemeClr val="accent1">
                    <a:lumMod val="75000"/>
                  </a:schemeClr>
                </a:solidFill>
                <a:latin typeface="Book Antiqua" panose="02040602050305030304" pitchFamily="18" charset="0"/>
              </a:rPr>
              <a:t> und </a:t>
            </a:r>
            <a:r>
              <a:rPr lang="en-US" sz="2400" b="1" dirty="0" err="1">
                <a:solidFill>
                  <a:schemeClr val="accent1">
                    <a:lumMod val="75000"/>
                  </a:schemeClr>
                </a:solidFill>
                <a:latin typeface="Book Antiqua" panose="02040602050305030304" pitchFamily="18" charset="0"/>
              </a:rPr>
              <a:t>soziale</a:t>
            </a:r>
            <a:r>
              <a:rPr lang="en-US" sz="2400" b="1" dirty="0">
                <a:solidFill>
                  <a:schemeClr val="accent1">
                    <a:lumMod val="75000"/>
                  </a:schemeClr>
                </a:solidFill>
                <a:latin typeface="Book Antiqua" panose="02040602050305030304" pitchFamily="18" charset="0"/>
              </a:rPr>
              <a:t> </a:t>
            </a:r>
            <a:r>
              <a:rPr lang="en-US" sz="2400" b="1" dirty="0" err="1">
                <a:solidFill>
                  <a:schemeClr val="accent1">
                    <a:lumMod val="75000"/>
                  </a:schemeClr>
                </a:solidFill>
                <a:latin typeface="Book Antiqua" panose="02040602050305030304" pitchFamily="18" charset="0"/>
              </a:rPr>
              <a:t>Unabhängigkeit</a:t>
            </a:r>
            <a:r>
              <a:rPr lang="en-US" sz="2400" b="1" dirty="0">
                <a:solidFill>
                  <a:schemeClr val="accent1">
                    <a:lumMod val="75000"/>
                  </a:schemeClr>
                </a:solidFill>
                <a:latin typeface="Book Antiqua" panose="02040602050305030304" pitchFamily="18" charset="0"/>
              </a:rPr>
              <a:t> der </a:t>
            </a:r>
            <a:r>
              <a:rPr lang="en-US" sz="2400" b="1" dirty="0" err="1">
                <a:solidFill>
                  <a:schemeClr val="accent1">
                    <a:lumMod val="75000"/>
                  </a:schemeClr>
                </a:solidFill>
                <a:latin typeface="Book Antiqua" panose="02040602050305030304" pitchFamily="18" charset="0"/>
              </a:rPr>
              <a:t>griechischen</a:t>
            </a:r>
            <a:r>
              <a:rPr lang="en-US" sz="2400" b="1" dirty="0">
                <a:solidFill>
                  <a:schemeClr val="accent1">
                    <a:lumMod val="75000"/>
                  </a:schemeClr>
                </a:solidFill>
                <a:latin typeface="Book Antiqua" panose="02040602050305030304" pitchFamily="18" charset="0"/>
              </a:rPr>
              <a:t> </a:t>
            </a:r>
            <a:r>
              <a:rPr lang="en-US" sz="2400" b="1" i="1" dirty="0">
                <a:solidFill>
                  <a:schemeClr val="accent1">
                    <a:lumMod val="75000"/>
                  </a:schemeClr>
                </a:solidFill>
                <a:latin typeface="Book Antiqua" panose="02040602050305030304" pitchFamily="18" charset="0"/>
              </a:rPr>
              <a:t>Poleis </a:t>
            </a:r>
            <a:r>
              <a:rPr lang="en-US" sz="2400" b="1" dirty="0" err="1">
                <a:solidFill>
                  <a:schemeClr val="accent1">
                    <a:lumMod val="75000"/>
                  </a:schemeClr>
                </a:solidFill>
                <a:latin typeface="Book Antiqua" panose="02040602050305030304" pitchFamily="18" charset="0"/>
              </a:rPr>
              <a:t>ist</a:t>
            </a:r>
            <a:r>
              <a:rPr lang="en-US" sz="2400" b="1" dirty="0">
                <a:solidFill>
                  <a:schemeClr val="accent1">
                    <a:lumMod val="75000"/>
                  </a:schemeClr>
                </a:solidFill>
                <a:latin typeface="Book Antiqua" panose="02040602050305030304" pitchFamily="18" charset="0"/>
              </a:rPr>
              <a:t> nun  </a:t>
            </a:r>
            <a:r>
              <a:rPr lang="en-US" sz="2400" b="1" dirty="0" err="1">
                <a:solidFill>
                  <a:schemeClr val="accent1">
                    <a:lumMod val="75000"/>
                  </a:schemeClr>
                </a:solidFill>
                <a:latin typeface="Book Antiqua" panose="02040602050305030304" pitchFamily="18" charset="0"/>
              </a:rPr>
              <a:t>eingeschränkt</a:t>
            </a:r>
            <a:r>
              <a:rPr lang="en-US" sz="2400" b="1" dirty="0">
                <a:solidFill>
                  <a:schemeClr val="accent1">
                    <a:lumMod val="75000"/>
                  </a:schemeClr>
                </a:solidFill>
                <a:latin typeface="Book Antiqua" panose="02040602050305030304" pitchFamily="18" charset="0"/>
              </a:rPr>
              <a:t> </a:t>
            </a:r>
            <a:r>
              <a:rPr lang="en-US" sz="2400" b="1" dirty="0" err="1">
                <a:solidFill>
                  <a:schemeClr val="accent1">
                    <a:lumMod val="75000"/>
                  </a:schemeClr>
                </a:solidFill>
                <a:latin typeface="Book Antiqua" panose="02040602050305030304" pitchFamily="18" charset="0"/>
              </a:rPr>
              <a:t>worden</a:t>
            </a:r>
            <a:r>
              <a:rPr lang="en-US" sz="2400" b="1" dirty="0">
                <a:solidFill>
                  <a:schemeClr val="accent1">
                    <a:lumMod val="75000"/>
                  </a:schemeClr>
                </a:solidFill>
                <a:latin typeface="Book Antiqua" panose="02040602050305030304" pitchFamily="18" charset="0"/>
              </a:rPr>
              <a:t>.</a:t>
            </a:r>
          </a:p>
        </p:txBody>
      </p:sp>
      <p:sp>
        <p:nvSpPr>
          <p:cNvPr id="2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Segnaposto contenuto 12">
            <a:extLst>
              <a:ext uri="{FF2B5EF4-FFF2-40B4-BE49-F238E27FC236}">
                <a16:creationId xmlns:a16="http://schemas.microsoft.com/office/drawing/2014/main" id="{2F1B422A-B766-4B38-B74F-3D08C90EC3E6}"/>
              </a:ext>
            </a:extLst>
          </p:cNvPr>
          <p:cNvPicPr>
            <a:picLocks noGrp="1" noChangeAspect="1"/>
          </p:cNvPicPr>
          <p:nvPr>
            <p:ph idx="1"/>
          </p:nvPr>
        </p:nvPicPr>
        <p:blipFill rotWithShape="1">
          <a:blip r:embed="rId2"/>
          <a:srcRect t="13471" b="15496"/>
          <a:stretch/>
        </p:blipFill>
        <p:spPr>
          <a:xfrm>
            <a:off x="976251" y="942538"/>
            <a:ext cx="7163222" cy="4808332"/>
          </a:xfrm>
          <a:prstGeom prst="rect">
            <a:avLst/>
          </a:prstGeom>
          <a:effectLst/>
        </p:spPr>
      </p:pic>
    </p:spTree>
    <p:extLst>
      <p:ext uri="{BB962C8B-B14F-4D97-AF65-F5344CB8AC3E}">
        <p14:creationId xmlns:p14="http://schemas.microsoft.com/office/powerpoint/2010/main" val="1236950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35D54-EC5C-EA3D-B468-BB83F4935A88}"/>
              </a:ext>
            </a:extLst>
          </p:cNvPr>
          <p:cNvSpPr>
            <a:spLocks noGrp="1"/>
          </p:cNvSpPr>
          <p:nvPr>
            <p:ph type="title"/>
          </p:nvPr>
        </p:nvSpPr>
        <p:spPr>
          <a:xfrm>
            <a:off x="0" y="365125"/>
            <a:ext cx="12007970" cy="1325563"/>
          </a:xfrm>
        </p:spPr>
        <p:txBody>
          <a:bodyPr>
            <a:normAutofit/>
          </a:bodyPr>
          <a:lstStyle/>
          <a:p>
            <a:r>
              <a:rPr lang="de-DE" sz="4000" b="1" i="1" u="sng" dirty="0">
                <a:solidFill>
                  <a:schemeClr val="accent1">
                    <a:lumMod val="75000"/>
                  </a:schemeClr>
                </a:solidFill>
                <a:latin typeface="Book Antiqua" panose="02040602050305030304" pitchFamily="18" charset="0"/>
              </a:rPr>
              <a:t>Hellenisierung</a:t>
            </a:r>
            <a:r>
              <a:rPr lang="de-DE" sz="4000" dirty="0">
                <a:solidFill>
                  <a:schemeClr val="accent1">
                    <a:lumMod val="75000"/>
                  </a:schemeClr>
                </a:solidFill>
                <a:latin typeface="Book Antiqua" panose="02040602050305030304" pitchFamily="18" charset="0"/>
              </a:rPr>
              <a:t> der Gesellschaften bis Afghanistan. </a:t>
            </a:r>
          </a:p>
        </p:txBody>
      </p:sp>
      <p:sp>
        <p:nvSpPr>
          <p:cNvPr id="7" name="CasellaDiTesto 6">
            <a:extLst>
              <a:ext uri="{FF2B5EF4-FFF2-40B4-BE49-F238E27FC236}">
                <a16:creationId xmlns:a16="http://schemas.microsoft.com/office/drawing/2014/main" id="{5A7B28D3-819D-93C1-7E3D-42716655B71F}"/>
              </a:ext>
            </a:extLst>
          </p:cNvPr>
          <p:cNvSpPr txBox="1"/>
          <p:nvPr/>
        </p:nvSpPr>
        <p:spPr>
          <a:xfrm>
            <a:off x="306610" y="5431444"/>
            <a:ext cx="6213422" cy="369332"/>
          </a:xfrm>
          <a:prstGeom prst="rect">
            <a:avLst/>
          </a:prstGeom>
          <a:noFill/>
        </p:spPr>
        <p:txBody>
          <a:bodyPr wrap="square">
            <a:spAutoFit/>
          </a:bodyPr>
          <a:lstStyle/>
          <a:p>
            <a:r>
              <a:rPr lang="it-IT" dirty="0" err="1">
                <a:effectLst/>
                <a:latin typeface="Helvetica" pitchFamily="2" charset="0"/>
              </a:rPr>
              <a:t>Alexanders</a:t>
            </a:r>
            <a:r>
              <a:rPr lang="it-IT" dirty="0">
                <a:effectLst/>
                <a:latin typeface="Helvetica" pitchFamily="2" charset="0"/>
              </a:rPr>
              <a:t> </a:t>
            </a:r>
            <a:r>
              <a:rPr lang="it-IT" dirty="0" err="1">
                <a:effectLst/>
                <a:latin typeface="Helvetica" pitchFamily="2" charset="0"/>
              </a:rPr>
              <a:t>Eroberungszug</a:t>
            </a:r>
            <a:endParaRPr lang="it-IT" dirty="0">
              <a:effectLst/>
              <a:latin typeface="Helvetica" pitchFamily="2" charset="0"/>
            </a:endParaRPr>
          </a:p>
        </p:txBody>
      </p:sp>
      <p:pic>
        <p:nvPicPr>
          <p:cNvPr id="11" name="Immagine 10">
            <a:extLst>
              <a:ext uri="{FF2B5EF4-FFF2-40B4-BE49-F238E27FC236}">
                <a16:creationId xmlns:a16="http://schemas.microsoft.com/office/drawing/2014/main" id="{B11B4848-3787-3FF9-9BA6-BFB85EEA3469}"/>
              </a:ext>
            </a:extLst>
          </p:cNvPr>
          <p:cNvPicPr>
            <a:picLocks noChangeAspect="1"/>
          </p:cNvPicPr>
          <p:nvPr/>
        </p:nvPicPr>
        <p:blipFill>
          <a:blip r:embed="rId2"/>
          <a:stretch>
            <a:fillRect/>
          </a:stretch>
        </p:blipFill>
        <p:spPr>
          <a:xfrm>
            <a:off x="3843176" y="1997075"/>
            <a:ext cx="7416800" cy="4495800"/>
          </a:xfrm>
          <a:prstGeom prst="rect">
            <a:avLst/>
          </a:prstGeom>
        </p:spPr>
      </p:pic>
    </p:spTree>
    <p:extLst>
      <p:ext uri="{BB962C8B-B14F-4D97-AF65-F5344CB8AC3E}">
        <p14:creationId xmlns:p14="http://schemas.microsoft.com/office/powerpoint/2010/main" val="370315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E72E832-A326-DCB2-6FB2-EE1AED0C03CF}"/>
              </a:ext>
            </a:extLst>
          </p:cNvPr>
          <p:cNvSpPr>
            <a:spLocks noGrp="1"/>
          </p:cNvSpPr>
          <p:nvPr>
            <p:ph idx="1"/>
          </p:nvPr>
        </p:nvSpPr>
        <p:spPr>
          <a:xfrm>
            <a:off x="373505" y="206688"/>
            <a:ext cx="10515600" cy="1603375"/>
          </a:xfrm>
        </p:spPr>
        <p:txBody>
          <a:bodyPr>
            <a:noAutofit/>
          </a:bodyPr>
          <a:lstStyle/>
          <a:p>
            <a:pPr marL="0" indent="0" algn="just">
              <a:lnSpc>
                <a:spcPct val="200000"/>
              </a:lnSpc>
              <a:buNone/>
            </a:pPr>
            <a:r>
              <a:rPr lang="de-DE"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Ptolemäische Dynastie: </a:t>
            </a:r>
          </a:p>
          <a:p>
            <a:pPr marL="0" indent="0" algn="just">
              <a:lnSpc>
                <a:spcPct val="200000"/>
              </a:lnSpc>
              <a:buNone/>
            </a:pPr>
            <a:r>
              <a:rPr lang="de-DE"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Ägypten, einige Inseln in der Ägäis, die Südtürkei, Zypern, Libyen und Syrien. Dieses Reich bestehet bis 31 v. Chr. </a:t>
            </a:r>
            <a:r>
              <a:rPr lang="de-DE"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L</a:t>
            </a:r>
            <a:r>
              <a:rPr lang="de-DE"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etzte Königin ist Kleopatra. </a:t>
            </a:r>
          </a:p>
          <a:p>
            <a:endParaRPr lang="de-DE" dirty="0">
              <a:solidFill>
                <a:schemeClr val="accent1">
                  <a:lumMod val="75000"/>
                </a:schemeClr>
              </a:solidFill>
              <a:latin typeface="Book Antiqua" panose="02040602050305030304" pitchFamily="18" charset="0"/>
            </a:endParaRPr>
          </a:p>
        </p:txBody>
      </p:sp>
      <p:sp>
        <p:nvSpPr>
          <p:cNvPr id="5" name="CasellaDiTesto 4">
            <a:extLst>
              <a:ext uri="{FF2B5EF4-FFF2-40B4-BE49-F238E27FC236}">
                <a16:creationId xmlns:a16="http://schemas.microsoft.com/office/drawing/2014/main" id="{DEF52A3B-4B11-B2B8-805F-AC0586BA157A}"/>
              </a:ext>
            </a:extLst>
          </p:cNvPr>
          <p:cNvSpPr txBox="1"/>
          <p:nvPr/>
        </p:nvSpPr>
        <p:spPr>
          <a:xfrm>
            <a:off x="469692" y="5159715"/>
            <a:ext cx="11722308" cy="1698285"/>
          </a:xfrm>
          <a:prstGeom prst="rect">
            <a:avLst/>
          </a:prstGeom>
          <a:noFill/>
        </p:spPr>
        <p:txBody>
          <a:bodyPr wrap="square">
            <a:spAutoFit/>
          </a:bodyPr>
          <a:lstStyle/>
          <a:p>
            <a:pPr marL="0" indent="0" algn="r">
              <a:lnSpc>
                <a:spcPct val="200000"/>
              </a:lnSpc>
              <a:buNone/>
            </a:pPr>
            <a:r>
              <a:rPr lang="de-DE" sz="2800" kern="100" dirty="0" err="1">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a:t>
            </a:r>
            <a:r>
              <a:rPr lang="de-DE" sz="28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ntigonische</a:t>
            </a:r>
            <a:r>
              <a:rPr lang="de-DE" sz="28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Dynastie:</a:t>
            </a:r>
          </a:p>
          <a:p>
            <a:pPr marL="0" indent="0" algn="r">
              <a:lnSpc>
                <a:spcPct val="200000"/>
              </a:lnSpc>
              <a:buNone/>
            </a:pPr>
            <a:r>
              <a:rPr lang="de-DE" sz="28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Mazedonien und Teil Griechenlands</a:t>
            </a:r>
            <a:r>
              <a:rPr lang="de-DE" sz="28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p>
        </p:txBody>
      </p:sp>
      <p:pic>
        <p:nvPicPr>
          <p:cNvPr id="4" name="Immagine 3" descr="Immagine che contiene mappa, testo, atlante, World&#10;&#10;Descrizione generata automaticamente">
            <a:extLst>
              <a:ext uri="{FF2B5EF4-FFF2-40B4-BE49-F238E27FC236}">
                <a16:creationId xmlns:a16="http://schemas.microsoft.com/office/drawing/2014/main" id="{9C95C448-51E0-CF5A-EE96-BA5187777F03}"/>
              </a:ext>
            </a:extLst>
          </p:cNvPr>
          <p:cNvPicPr>
            <a:picLocks noChangeAspect="1"/>
          </p:cNvPicPr>
          <p:nvPr/>
        </p:nvPicPr>
        <p:blipFill>
          <a:blip r:embed="rId2"/>
          <a:stretch>
            <a:fillRect/>
          </a:stretch>
        </p:blipFill>
        <p:spPr>
          <a:xfrm>
            <a:off x="636606" y="4512554"/>
            <a:ext cx="3848743" cy="2138758"/>
          </a:xfrm>
          <a:prstGeom prst="rect">
            <a:avLst/>
          </a:prstGeom>
        </p:spPr>
      </p:pic>
    </p:spTree>
    <p:extLst>
      <p:ext uri="{BB962C8B-B14F-4D97-AF65-F5344CB8AC3E}">
        <p14:creationId xmlns:p14="http://schemas.microsoft.com/office/powerpoint/2010/main" val="3137131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573DC91-3971-0FCB-830E-5840370F9254}"/>
              </a:ext>
            </a:extLst>
          </p:cNvPr>
          <p:cNvSpPr>
            <a:spLocks noGrp="1"/>
          </p:cNvSpPr>
          <p:nvPr>
            <p:ph idx="1"/>
          </p:nvPr>
        </p:nvSpPr>
        <p:spPr>
          <a:xfrm>
            <a:off x="1758846" y="5963660"/>
            <a:ext cx="10433154" cy="894340"/>
          </a:xfrm>
        </p:spPr>
        <p:txBody>
          <a:bodyPr>
            <a:normAutofit/>
          </a:bodyPr>
          <a:lstStyle/>
          <a:p>
            <a:pPr marL="0" indent="0" algn="r">
              <a:buNone/>
            </a:pP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In der Türkei wurde ein neues hellenistisches Königreich gegründet: das Königreich der </a:t>
            </a:r>
            <a:r>
              <a:rPr lang="de-DE" sz="24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Attaliden</a:t>
            </a: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mit der Hauptstadt Pergamon.</a:t>
            </a:r>
            <a:endParaRPr lang="it-IT"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10" name="CasellaDiTesto 9">
            <a:extLst>
              <a:ext uri="{FF2B5EF4-FFF2-40B4-BE49-F238E27FC236}">
                <a16:creationId xmlns:a16="http://schemas.microsoft.com/office/drawing/2014/main" id="{3D1DEE1A-7AB8-6890-C881-D45296E70A0F}"/>
              </a:ext>
            </a:extLst>
          </p:cNvPr>
          <p:cNvSpPr txBox="1"/>
          <p:nvPr/>
        </p:nvSpPr>
        <p:spPr>
          <a:xfrm>
            <a:off x="0" y="-210129"/>
            <a:ext cx="10230786" cy="3673121"/>
          </a:xfrm>
          <a:prstGeom prst="rect">
            <a:avLst/>
          </a:prstGeom>
          <a:noFill/>
        </p:spPr>
        <p:txBody>
          <a:bodyPr wrap="square">
            <a:spAutoFit/>
          </a:bodyPr>
          <a:lstStyle/>
          <a:p>
            <a:pPr marL="0" indent="0" algn="just">
              <a:lnSpc>
                <a:spcPct val="200000"/>
              </a:lnSpc>
              <a:buNone/>
            </a:pP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Dynastie der Seleukiden:</a:t>
            </a:r>
            <a:endPar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endParaRPr>
          </a:p>
          <a:p>
            <a:pPr marL="0" indent="0" algn="just">
              <a:lnSpc>
                <a:spcPct val="200000"/>
              </a:lnSpc>
              <a:buNone/>
            </a:pP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Östlicher Teil, von der Türkei </a:t>
            </a:r>
            <a:r>
              <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bis nach</a:t>
            </a: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Afghanistan. </a:t>
            </a:r>
          </a:p>
          <a:p>
            <a:pPr marL="0" indent="0" algn="just">
              <a:lnSpc>
                <a:spcPct val="200000"/>
              </a:lnSpc>
              <a:buNone/>
            </a:pP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Die Seleukiden verloren zwischen dem 3. und 2. Jahrhundert v. Chr. einige Gebiete im Osten</a:t>
            </a:r>
            <a:r>
              <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 – </a:t>
            </a:r>
            <a:r>
              <a:rPr lang="de-DE" sz="24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Baktrien</a:t>
            </a:r>
            <a:r>
              <a:rPr lang="de-DE" sz="24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 (Afghanistan) – und im Westen – insbesondere einen großen Teil der Türkei</a:t>
            </a:r>
            <a:r>
              <a:rPr lang="de-DE" sz="2400"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a:t>
            </a:r>
          </a:p>
        </p:txBody>
      </p:sp>
      <p:pic>
        <p:nvPicPr>
          <p:cNvPr id="12" name="Immagine 11" descr="Immagine che contiene testo, mappa, atlante, diagramma&#10;&#10;Descrizione generata automaticamente">
            <a:extLst>
              <a:ext uri="{FF2B5EF4-FFF2-40B4-BE49-F238E27FC236}">
                <a16:creationId xmlns:a16="http://schemas.microsoft.com/office/drawing/2014/main" id="{2EA656A3-3DE6-3354-B19B-E51C7C13B5BC}"/>
              </a:ext>
            </a:extLst>
          </p:cNvPr>
          <p:cNvPicPr>
            <a:picLocks noChangeAspect="1"/>
          </p:cNvPicPr>
          <p:nvPr/>
        </p:nvPicPr>
        <p:blipFill>
          <a:blip r:embed="rId2"/>
          <a:stretch>
            <a:fillRect/>
          </a:stretch>
        </p:blipFill>
        <p:spPr>
          <a:xfrm>
            <a:off x="6680910" y="2939969"/>
            <a:ext cx="4448228" cy="2777281"/>
          </a:xfrm>
          <a:prstGeom prst="rect">
            <a:avLst/>
          </a:prstGeom>
        </p:spPr>
      </p:pic>
    </p:spTree>
    <p:extLst>
      <p:ext uri="{BB962C8B-B14F-4D97-AF65-F5344CB8AC3E}">
        <p14:creationId xmlns:p14="http://schemas.microsoft.com/office/powerpoint/2010/main" val="370858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descr="Immagine che contiene mappa, testo, atlante, World&#10;&#10;Descrizione generata automaticamente">
            <a:extLst>
              <a:ext uri="{FF2B5EF4-FFF2-40B4-BE49-F238E27FC236}">
                <a16:creationId xmlns:a16="http://schemas.microsoft.com/office/drawing/2014/main" id="{ECA51908-695D-3D38-8D41-6B075A47A3DB}"/>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6" name="Cornice 5">
            <a:extLst>
              <a:ext uri="{FF2B5EF4-FFF2-40B4-BE49-F238E27FC236}">
                <a16:creationId xmlns:a16="http://schemas.microsoft.com/office/drawing/2014/main" id="{36246E26-2BA0-C2DA-0B0B-E4E8F9295B48}"/>
              </a:ext>
            </a:extLst>
          </p:cNvPr>
          <p:cNvSpPr/>
          <p:nvPr/>
        </p:nvSpPr>
        <p:spPr>
          <a:xfrm>
            <a:off x="2801074" y="520861"/>
            <a:ext cx="3148314" cy="144683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336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15A716F-40F7-398E-6F14-BBD4AD93FB18}"/>
              </a:ext>
            </a:extLst>
          </p:cNvPr>
          <p:cNvSpPr txBox="1"/>
          <p:nvPr/>
        </p:nvSpPr>
        <p:spPr>
          <a:xfrm>
            <a:off x="0" y="0"/>
            <a:ext cx="12191999" cy="6162649"/>
          </a:xfrm>
          <a:prstGeom prst="rect">
            <a:avLst/>
          </a:prstGeom>
          <a:noFill/>
        </p:spPr>
        <p:txBody>
          <a:bodyPr wrap="square">
            <a:spAutoFit/>
          </a:bodyPr>
          <a:lstStyle/>
          <a:p>
            <a:pPr algn="just">
              <a:lnSpc>
                <a:spcPct val="200000"/>
              </a:lnSpc>
            </a:pP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„Demnach handelt es sich um das Zeitalter, in dem die führenden Griechenstaaten ihre volle Selbständigkeit an den anfangs halbbarbarischen, makedonischen Nachbarn verloren haben, während sich zugleich dem Griechentum im Gefolge des Alexanderzugs die Möglichkeit einer Ausbreitung bis weit nach Asien hinein eröffnete. Alexander selbst steht chronologisch am Beginn dieser Epoche; ihr Ende ist ein langsamer Prozess der allmählichen Unterwerfung des </a:t>
            </a:r>
            <a:r>
              <a:rPr lang="de-DE" sz="2000" kern="100" dirty="0" err="1">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gräko</a:t>
            </a:r>
            <a:r>
              <a:rPr lang="de-DE" sz="2000"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rPr>
              <a:t>-makedonischen Staatensystems unter die Parther und Saken im Osten sowie unter die Römer am Mittelmeer.” Und noch dazu (und das interessiert uns, weil es um die materielle Kultur der Gesellschaft geht): „Hierin zeigt sich, dass neben dem staatengeschichtlich bestimmten Begriff des Hellenismus noch ein anderer, nicht ganz deckungsgleicher in Gebrauch ist, der sich an der Kultur- und Kunstgeschichte orientiert.“</a:t>
            </a:r>
          </a:p>
          <a:p>
            <a:pPr algn="r">
              <a:lnSpc>
                <a:spcPct val="200000"/>
              </a:lnSpc>
            </a:pPr>
            <a:r>
              <a:rPr lang="de-DE" sz="2000" b="1" kern="100" dirty="0">
                <a:solidFill>
                  <a:schemeClr val="accent1">
                    <a:lumMod val="75000"/>
                  </a:schemeClr>
                </a:solidFill>
                <a:latin typeface="Book Antiqua" panose="02040602050305030304" pitchFamily="18" charset="0"/>
                <a:ea typeface="Calibri" panose="020F0502020204030204" pitchFamily="34" charset="0"/>
                <a:cs typeface="Times New Roman" panose="02020603050405020304" pitchFamily="18" charset="0"/>
              </a:rPr>
              <a:t>Hans Lauter</a:t>
            </a:r>
            <a:endParaRPr lang="it-IT" sz="2000" b="1" kern="100" dirty="0">
              <a:solidFill>
                <a:schemeClr val="accent1">
                  <a:lumMod val="75000"/>
                </a:schemeClr>
              </a:solidFill>
              <a:effectLst/>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1148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5308</TotalTime>
  <Words>786</Words>
  <Application>Microsoft Macintosh PowerPoint</Application>
  <PresentationFormat>Widescreen</PresentationFormat>
  <Paragraphs>41</Paragraphs>
  <Slides>18</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Arial</vt:lpstr>
      <vt:lpstr>Book Antiqua</vt:lpstr>
      <vt:lpstr>Calibri</vt:lpstr>
      <vt:lpstr>Calibri Light</vt:lpstr>
      <vt:lpstr>Castellar</vt:lpstr>
      <vt:lpstr>Helvetica</vt:lpstr>
      <vt:lpstr>Tema di Office</vt:lpstr>
      <vt:lpstr>  Historische Archäologie   als materielle Quelle der   Geschichte des Altertums </vt:lpstr>
      <vt:lpstr>5. Einführung in die Hellenistische und      Römische Archäologie                  21.11.23   Materielle Kultur der hellenistischen Gesellschaften: Ein überblick  </vt:lpstr>
      <vt:lpstr>hellenismus</vt:lpstr>
      <vt:lpstr>338 v. Chr.: Schlacht von Chaironeia.  337 v. Chr.:  Korinthischer Bund.  Die politische und soziale Unabhängigkeit der griechischen Poleis ist nun  eingeschränkt worden.</vt:lpstr>
      <vt:lpstr>Hellenisierung der Gesellschaften bis Afghanistan.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Pergamon</vt:lpstr>
      <vt:lpstr>Pergamon</vt:lpstr>
      <vt:lpstr>http://www.pergamon.secondpage.de/</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Historische Archäologie   als materielle Quelle der   Geschichte des Altertums </dc:title>
  <dc:creator>Pasquale Ferrara</dc:creator>
  <cp:lastModifiedBy>Pasquale Ferrara</cp:lastModifiedBy>
  <cp:revision>98</cp:revision>
  <dcterms:created xsi:type="dcterms:W3CDTF">2023-11-02T10:45:06Z</dcterms:created>
  <dcterms:modified xsi:type="dcterms:W3CDTF">2023-11-22T14:17:15Z</dcterms:modified>
</cp:coreProperties>
</file>