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64" r:id="rId2"/>
    <p:sldId id="256" r:id="rId3"/>
    <p:sldId id="258" r:id="rId4"/>
    <p:sldId id="269" r:id="rId5"/>
    <p:sldId id="268" r:id="rId6"/>
    <p:sldId id="276" r:id="rId7"/>
    <p:sldId id="277" r:id="rId8"/>
    <p:sldId id="278" r:id="rId9"/>
    <p:sldId id="279" r:id="rId10"/>
    <p:sldId id="284" r:id="rId11"/>
    <p:sldId id="285" r:id="rId12"/>
    <p:sldId id="289" r:id="rId13"/>
    <p:sldId id="286" r:id="rId14"/>
    <p:sldId id="288" r:id="rId15"/>
    <p:sldId id="287" r:id="rId16"/>
    <p:sldId id="291" r:id="rId17"/>
    <p:sldId id="290" r:id="rId18"/>
    <p:sldId id="301" r:id="rId19"/>
    <p:sldId id="300" r:id="rId20"/>
    <p:sldId id="303" r:id="rId21"/>
    <p:sldId id="299" r:id="rId22"/>
    <p:sldId id="292" r:id="rId23"/>
    <p:sldId id="293" r:id="rId24"/>
    <p:sldId id="294" r:id="rId25"/>
    <p:sldId id="295" r:id="rId26"/>
    <p:sldId id="296" r:id="rId27"/>
    <p:sldId id="298" r:id="rId28"/>
    <p:sldId id="302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A00"/>
    <a:srgbClr val="FC8100"/>
    <a:srgbClr val="F5A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44"/>
  </p:normalViewPr>
  <p:slideViewPr>
    <p:cSldViewPr snapToGrid="0">
      <p:cViewPr>
        <p:scale>
          <a:sx n="80" d="100"/>
          <a:sy n="80" d="100"/>
        </p:scale>
        <p:origin x="18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18:37:25.82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6520 1929,'-4'51,"0"0,-10 11,-4 3,-6 8,-5 2,-8 3,-5 0,-4-3,-3-3,3-8,-3-3,-2-2,-3-2,-4-5,-3-2,-3-5,-2-4,-4-2,-2-4,0-4,-1-3,6-4,1-1,0 1,0-1,-3-1,-1 1,-8 1,-5 1,21-9,-3 1,-2-1,-5 0,-2 0,-2-1,-1 0,-2-1,1-2,2-2,-1-2,2 0,2-2,0 0,1-1,0 0,1-1,-1-1,0 1,0-1,-1 0,0 0,-1 0,-1-1,-2 0,-2 0,0-2,1 0,-1-2,0-2,1-2,0-2,0-2,-4-3,1-3,0-3,-1-3,1-3,-1-2,-1-4,0-3,0-1,1-2,1-1,2-2,3-2,1-1,2-2,2 0,3-2,1-1,3 1,3-1,1-1,3 1,2-2,2-1,2 0,1-2,2 0,2 1,2-2,0 1,-18-27,3 1,6 4,4 2,7 7,5 2,5 6,4 1,4 6,4 0,-8-41,13 14,10 9,5 11,2 4,14-5,19-4,17-10,-17 29,3-2,3-2,1 0,2-5,2 0,3-1,2 2,-1 4,1 4,0 2,1 4,-1 4,2 3,2 4,1 3,1 2,0 1,3 2,0 1,1 1,0 1,0 1,0 0,3 0,1 1,-1 0,0 2,-2 1,-2 0,-2 1,-2 1,-6 1,-1 0,42-4,0-1,-42 6,2-1,5-1,2 0,9-1,2 1,2 0,0 0,1 0,0 1,-3 3,0 0,-5-1,0 0,2 0,0-1,1 1,1-1,2 1,0-1,-1 2,0 2,-2 0,-3 2,-5 1,-3 0,41 0,-17 0,-15 0,-2 0,1 2,0 4,5 6,-1 7,1 5,-2 3,-7 0,-6-4,-10-1,-6-2,0-2,-1 2,0-1,0 0,-5-1,1 0,-2-2,-4-1,-2 0,-1-1,2 0,0 0,0-3,-5 0,4 0,4 2,4 1,2 2,0-1,-2-1,-1-1,-1 0,-4-1,-2-1,-4-1,1 1,3 2,4 5,5 1,2 0,-3-2,-4-4,-3 0,-5-3,1 1,-2-1,-2-2,-4-1,1-1,-4 2,5 2,3 5,8 4,3-1,-1 0,-5-5,-6-2,-3-1,-3-1,-2 1,6 3,-4-3,6 4,-5-2,0-2,0 0,-2-1,1 1,-1 2,1 0,1-1,-2-2,3 3,-6-2,7 3,-5 2,2-3,-3 3,0-4,0 1,0 0,3 4,0-2,2 7,-1-4,0-1,-5-4,2-2,-1 4,1 0,0 2,-1-3,-3-2,4 6,-5-4,5 5,-5-3,2 3,-2 3,1-3,-2-5,6 6,-3-4,6 7,-3-5,-4-3,0 7,1 7,2 17,0-1,-2-14,-5-13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A4E5B-FF06-E04B-A07C-99607D9194F5}" type="datetimeFigureOut">
              <a:rPr lang="it-IT" smtClean="0"/>
              <a:t>18/10/23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49D7A-37C2-7943-B7DC-6934E6C87F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34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49D7A-37C2-7943-B7DC-6934E6C87FF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0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9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7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3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8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9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7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ls.uni-potsdam.de/qisserver/rds?state=verpublish&amp;status=init&amp;vmfile=no&amp;publishid=102021&amp;moduleCall=webInfo&amp;publishConfFile=webInfo&amp;publishSubDir=veranstaltu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c.ox.ac.uk/carc/Home" TargetMode="External"/><Relationship Id="rId3" Type="http://schemas.openxmlformats.org/officeDocument/2006/relationships/image" Target="../media/image26.svg"/><Relationship Id="rId7" Type="http://schemas.openxmlformats.org/officeDocument/2006/relationships/hyperlink" Target="http://www.perseus.tufts.edu/hoppe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inst.org/forschung/publikationen/archaeologie-weltweit" TargetMode="External"/><Relationship Id="rId5" Type="http://schemas.openxmlformats.org/officeDocument/2006/relationships/hyperlink" Target="https://www.gbd.digital/metaopac/start.do?View=gnomon" TargetMode="External"/><Relationship Id="rId4" Type="http://schemas.openxmlformats.org/officeDocument/2006/relationships/hyperlink" Target="https://www.darv.de/online-ressourcen/open-access-ressourcen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hyperlink" Target="https://www.trismegistos.org/index_disambiguation.php?searchterm=maena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yabola.de/en/indexfrm.htm?page=http://www.dyabola.de/" TargetMode="External"/><Relationship Id="rId5" Type="http://schemas.openxmlformats.org/officeDocument/2006/relationships/hyperlink" Target="https://www.gbd.digital/metaopac/start.do?View=gnomon" TargetMode="External"/><Relationship Id="rId4" Type="http://schemas.openxmlformats.org/officeDocument/2006/relationships/hyperlink" Target="https://arachne.dainst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FA22337-4CA0-428A-90ED-6242E231D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3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4A63AF7-D02E-85FF-0ED8-B811DBA1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290" y="46962"/>
            <a:ext cx="3418114" cy="125534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0" lang="en-US" b="1" i="0" u="none" strike="noStrik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Fristen</a:t>
            </a:r>
            <a:br>
              <a:rPr kumimoji="0" lang="en-US" b="1" i="0" u="none" strike="noStrik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</a:br>
            <a:endParaRPr lang="en-US" i="1" u="sng" dirty="0">
              <a:solidFill>
                <a:srgbClr val="FF0000"/>
              </a:solidFill>
            </a:endParaRPr>
          </a:p>
        </p:txBody>
      </p:sp>
      <p:pic>
        <p:nvPicPr>
          <p:cNvPr id="15" name="Picture 14" descr="Kalender auf Tisch">
            <a:extLst>
              <a:ext uri="{FF2B5EF4-FFF2-40B4-BE49-F238E27FC236}">
                <a16:creationId xmlns:a16="http://schemas.microsoft.com/office/drawing/2014/main" id="{E7EE4674-7545-6D84-31E5-E6FDCC9ED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9" r="49296" b="-1"/>
          <a:stretch/>
        </p:blipFill>
        <p:spPr>
          <a:xfrm>
            <a:off x="20" y="10"/>
            <a:ext cx="3654960" cy="685797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F9D138-2A50-4B26-B7AB-6D62CE1A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47238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8B2A0D-FC15-D903-2C1F-69D4128AF9FB}"/>
              </a:ext>
            </a:extLst>
          </p:cNvPr>
          <p:cNvSpPr txBox="1"/>
          <p:nvPr/>
        </p:nvSpPr>
        <p:spPr>
          <a:xfrm>
            <a:off x="3654980" y="3147557"/>
            <a:ext cx="541409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Wahl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Hausarbeitsthemas</a:t>
            </a:r>
            <a:endParaRPr lang="it-IT" sz="2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30.01.2024</a:t>
            </a:r>
            <a:endParaRPr lang="it-IT" sz="2800" dirty="0">
              <a:latin typeface="Book Antiqua" panose="0204060205030503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SCHRIFTLICH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651383-24C5-3B9A-06C1-026F85DB2425}"/>
              </a:ext>
            </a:extLst>
          </p:cNvPr>
          <p:cNvSpPr txBox="1"/>
          <p:nvPr/>
        </p:nvSpPr>
        <p:spPr>
          <a:xfrm>
            <a:off x="3654980" y="1183386"/>
            <a:ext cx="6114816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Referat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Maximal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am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it-IT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09.01.2024</a:t>
            </a:r>
          </a:p>
          <a:p>
            <a:pPr>
              <a:spcAft>
                <a:spcPts val="600"/>
              </a:spcAft>
            </a:pPr>
            <a:r>
              <a:rPr lang="it-IT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VIDEO</a:t>
            </a:r>
          </a:p>
          <a:p>
            <a:pPr>
              <a:spcAft>
                <a:spcPts val="600"/>
              </a:spcAft>
            </a:pPr>
            <a:endParaRPr lang="it-IT" sz="2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8824B5-6BCD-86CA-925C-4139B708F747}"/>
              </a:ext>
            </a:extLst>
          </p:cNvPr>
          <p:cNvSpPr txBox="1"/>
          <p:nvPr/>
        </p:nvSpPr>
        <p:spPr>
          <a:xfrm>
            <a:off x="3654980" y="4992807"/>
            <a:ext cx="541409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Hausarbeit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Frist</a:t>
            </a:r>
            <a:endParaRPr lang="it-IT" sz="2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02.04.2024</a:t>
            </a:r>
            <a:endParaRPr lang="it-IT" sz="2800" dirty="0">
              <a:latin typeface="Book Antiqua" panose="02040602050305030304" pitchFamily="18" charset="0"/>
            </a:endParaRPr>
          </a:p>
          <a:p>
            <a:pPr>
              <a:spcAft>
                <a:spcPts val="600"/>
              </a:spcAft>
            </a:pPr>
            <a:endParaRPr lang="it-IT" sz="2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20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dipinto, arte, mitologia, vestiti&#10;&#10;Descrizione generata automaticamente">
            <a:extLst>
              <a:ext uri="{FF2B5EF4-FFF2-40B4-BE49-F238E27FC236}">
                <a16:creationId xmlns:a16="http://schemas.microsoft.com/office/drawing/2014/main" id="{64F3E288-9565-1C1D-13F0-FDA72568D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61" b="4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F62677-3658-502C-E993-F84557953EC6}"/>
              </a:ext>
            </a:extLst>
          </p:cNvPr>
          <p:cNvSpPr txBox="1"/>
          <p:nvPr/>
        </p:nvSpPr>
        <p:spPr>
          <a:xfrm>
            <a:off x="800100" y="6317126"/>
            <a:ext cx="11480223" cy="10817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Renaissance: Die </a:t>
            </a:r>
            <a:r>
              <a:rPr lang="en-US" sz="3600" b="1" cap="all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Wiederentdeckung</a:t>
            </a:r>
            <a:r>
              <a:rPr lang="en-US" sz="3600" b="1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der </a:t>
            </a:r>
            <a:r>
              <a:rPr lang="en-US" sz="3600" b="1" cap="all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Antike</a:t>
            </a:r>
            <a:endParaRPr lang="en-US" sz="3600" b="1" cap="all" spc="3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 </a:t>
            </a:r>
            <a:r>
              <a:rPr lang="en-US" sz="3600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3600" cap="all" spc="3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22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406B73-9F45-CB11-2A5A-AFBFA1C9EA16}"/>
              </a:ext>
            </a:extLst>
          </p:cNvPr>
          <p:cNvSpPr txBox="1"/>
          <p:nvPr/>
        </p:nvSpPr>
        <p:spPr>
          <a:xfrm>
            <a:off x="886691" y="1011382"/>
            <a:ext cx="1120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Das Altertum </a:t>
            </a:r>
          </a:p>
          <a:p>
            <a:pPr algn="ctr"/>
            <a:r>
              <a:rPr lang="de-DE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(Griechisch und Römisch) </a:t>
            </a:r>
          </a:p>
          <a:p>
            <a:pPr algn="ctr"/>
            <a:r>
              <a:rPr lang="de-DE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wird in Europa zum ästhetischen Ideal.</a:t>
            </a:r>
            <a:endParaRPr lang="it-IT" sz="32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B27E94-DBE0-968F-1537-EBB4C948DF70}"/>
              </a:ext>
            </a:extLst>
          </p:cNvPr>
          <p:cNvSpPr txBox="1"/>
          <p:nvPr/>
        </p:nvSpPr>
        <p:spPr>
          <a:xfrm>
            <a:off x="1032163" y="3245907"/>
            <a:ext cx="109173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Die Artefakte aus der Antike sind nicht nur Kunstobjekte zu imitieren, sondern auch Wertsachen, Stücke und wunderbare Gegenstände zu sammeln.</a:t>
            </a:r>
            <a:r>
              <a:rPr lang="it-IT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</a:rPr>
              <a:t> </a:t>
            </a:r>
            <a:endParaRPr lang="it-IT" sz="32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91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CF1E57-ED25-5FCD-C549-E14CAEB72A8F}"/>
              </a:ext>
            </a:extLst>
          </p:cNvPr>
          <p:cNvSpPr txBox="1"/>
          <p:nvPr/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Beispiel</a:t>
            </a:r>
            <a:r>
              <a:rPr lang="en-US" sz="4000" b="1" cap="all" spc="3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I. Das </a:t>
            </a:r>
            <a:r>
              <a:rPr lang="en-US" sz="4000" b="1" cap="all" spc="3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Groteske</a:t>
            </a:r>
            <a:r>
              <a:rPr lang="en-US" sz="4000" b="1" cap="all" spc="3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und die </a:t>
            </a:r>
            <a:r>
              <a:rPr lang="en-US" sz="4000" b="1" i="1" cap="all" spc="3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Domus Aurea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0C24E7-A8BA-F3EE-4100-B8EC615554DD}"/>
              </a:ext>
            </a:extLst>
          </p:cNvPr>
          <p:cNvSpPr txBox="1"/>
          <p:nvPr/>
        </p:nvSpPr>
        <p:spPr>
          <a:xfrm>
            <a:off x="0" y="6246112"/>
            <a:ext cx="4876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Die </a:t>
            </a:r>
            <a:r>
              <a:rPr lang="it-IT" dirty="0" err="1">
                <a:solidFill>
                  <a:schemeClr val="bg1"/>
                </a:solidFill>
              </a:rPr>
              <a:t>Grotesken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der</a:t>
            </a:r>
            <a:r>
              <a:rPr lang="it-IT" dirty="0">
                <a:solidFill>
                  <a:schemeClr val="bg1"/>
                </a:solidFill>
              </a:rPr>
              <a:t> Domus Aurea in Rom</a:t>
            </a:r>
          </a:p>
        </p:txBody>
      </p:sp>
      <p:pic>
        <p:nvPicPr>
          <p:cNvPr id="4" name="Immagine 3" descr="Immagine che contiene portafotografie, interno, muro, arte&#10;&#10;Descrizione generata automaticamente">
            <a:extLst>
              <a:ext uri="{FF2B5EF4-FFF2-40B4-BE49-F238E27FC236}">
                <a16:creationId xmlns:a16="http://schemas.microsoft.com/office/drawing/2014/main" id="{F18442E4-469E-8415-5571-D4887C57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82" y="1020192"/>
            <a:ext cx="6833133" cy="44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CF1E57-ED25-5FCD-C549-E14CAEB72A8F}"/>
              </a:ext>
            </a:extLst>
          </p:cNvPr>
          <p:cNvSpPr txBox="1"/>
          <p:nvPr/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Beispiel</a:t>
            </a:r>
            <a:r>
              <a:rPr lang="en-US" sz="4000" b="1" cap="all" spc="3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I. Das </a:t>
            </a:r>
            <a:r>
              <a:rPr lang="en-US" sz="4000" b="1" cap="all" spc="3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Groteske</a:t>
            </a:r>
            <a:r>
              <a:rPr lang="en-US" sz="4000" b="1" cap="all" spc="3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und die </a:t>
            </a:r>
            <a:r>
              <a:rPr lang="en-US" sz="4000" b="1" i="1" cap="all" spc="3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Domus Aurea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Die Grotesken des Engelburgs in Rom - Luzio Luzi">
            <a:extLst>
              <a:ext uri="{FF2B5EF4-FFF2-40B4-BE49-F238E27FC236}">
                <a16:creationId xmlns:a16="http://schemas.microsoft.com/office/drawing/2014/main" id="{FD67CD6C-4FEF-7BFC-116F-0B042CB28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8" r="19913" b="1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0C24E7-A8BA-F3EE-4100-B8EC615554DD}"/>
              </a:ext>
            </a:extLst>
          </p:cNvPr>
          <p:cNvSpPr txBox="1"/>
          <p:nvPr/>
        </p:nvSpPr>
        <p:spPr>
          <a:xfrm>
            <a:off x="0" y="6246112"/>
            <a:ext cx="4876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Die </a:t>
            </a:r>
            <a:r>
              <a:rPr lang="it-IT" dirty="0" err="1">
                <a:solidFill>
                  <a:schemeClr val="bg1"/>
                </a:solidFill>
              </a:rPr>
              <a:t>Grotesken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Engelsburg</a:t>
            </a:r>
            <a:r>
              <a:rPr lang="it-IT" dirty="0">
                <a:solidFill>
                  <a:schemeClr val="bg1"/>
                </a:solidFill>
              </a:rPr>
              <a:t> in Rom - Luzio Luzi</a:t>
            </a:r>
          </a:p>
        </p:txBody>
      </p:sp>
      <p:pic>
        <p:nvPicPr>
          <p:cNvPr id="9" name="Immagine 8" descr="Immagine che contiene arte, dipinto, persona, portafotografie&#10;&#10;Descrizione generata automaticamente">
            <a:extLst>
              <a:ext uri="{FF2B5EF4-FFF2-40B4-BE49-F238E27FC236}">
                <a16:creationId xmlns:a16="http://schemas.microsoft.com/office/drawing/2014/main" id="{A1DD7BE4-492E-61B4-7FD6-6775173B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76157" cy="69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cielo, statua, edificio, aria aperta&#10;&#10;Descrizione generata automaticamente">
            <a:extLst>
              <a:ext uri="{FF2B5EF4-FFF2-40B4-BE49-F238E27FC236}">
                <a16:creationId xmlns:a16="http://schemas.microsoft.com/office/drawing/2014/main" id="{2AC82ABC-A426-97C1-0A84-BEB1D0983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" b="582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58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cielo, aria aperta, edificio, arte&#10;&#10;Descrizione generata automaticamente">
            <a:extLst>
              <a:ext uri="{FF2B5EF4-FFF2-40B4-BE49-F238E27FC236}">
                <a16:creationId xmlns:a16="http://schemas.microsoft.com/office/drawing/2014/main" id="{6DDD9191-5EB9-30B4-FE5D-914ADA9E9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" r="478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CF1E57-ED25-5FCD-C549-E14CAEB72A8F}"/>
              </a:ext>
            </a:extLst>
          </p:cNvPr>
          <p:cNvSpPr txBox="1"/>
          <p:nvPr/>
        </p:nvSpPr>
        <p:spPr>
          <a:xfrm>
            <a:off x="1833541" y="990599"/>
            <a:ext cx="5619054" cy="484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 b="1" cap="all" spc="3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Beispiel II. Ara Pacis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64882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rte, Motivo, tessuto, modello&#10;&#10;Descrizione generata automaticamente">
            <a:extLst>
              <a:ext uri="{FF2B5EF4-FFF2-40B4-BE49-F238E27FC236}">
                <a16:creationId xmlns:a16="http://schemas.microsoft.com/office/drawing/2014/main" id="{8B17CC3B-651C-3032-7ADB-00D05B9E1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suto, vestiti, modello, Motivo&#10;&#10;Descrizione generata automaticamente">
            <a:extLst>
              <a:ext uri="{FF2B5EF4-FFF2-40B4-BE49-F238E27FC236}">
                <a16:creationId xmlns:a16="http://schemas.microsoft.com/office/drawing/2014/main" id="{8A493A59-27E4-D257-57BC-8929C7781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45" b="37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vestiti, tessuto, Motivo, modello&#10;&#10;Descrizione generata automaticamente">
            <a:extLst>
              <a:ext uri="{FF2B5EF4-FFF2-40B4-BE49-F238E27FC236}">
                <a16:creationId xmlns:a16="http://schemas.microsoft.com/office/drawing/2014/main" id="{1ADC60A4-4147-380F-123E-5F70CC7EE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707" y="16002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Viso umano, dipinto, vestiti, persona&#10;&#10;Descrizione generata automaticamente">
            <a:extLst>
              <a:ext uri="{FF2B5EF4-FFF2-40B4-BE49-F238E27FC236}">
                <a16:creationId xmlns:a16="http://schemas.microsoft.com/office/drawing/2014/main" id="{31738830-945F-DA99-8295-FF71C6B6D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3" r="1" b="481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5B04BE-250C-032E-2EF2-9D7271640FB7}"/>
              </a:ext>
            </a:extLst>
          </p:cNvPr>
          <p:cNvSpPr txBox="1"/>
          <p:nvPr/>
        </p:nvSpPr>
        <p:spPr>
          <a:xfrm>
            <a:off x="0" y="143611"/>
            <a:ext cx="10696574" cy="436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30" dirty="0">
                <a:solidFill>
                  <a:schemeClr val="bg1"/>
                </a:solidFill>
                <a:latin typeface="Castellar" panose="020A0402060406010301" pitchFamily="18" charset="77"/>
                <a:ea typeface="+mj-ea"/>
                <a:cs typeface="+mj-cs"/>
              </a:rPr>
              <a:t>Johann Joachim Winckelmann (</a:t>
            </a:r>
            <a:r>
              <a:rPr lang="en-US" sz="2000" cap="all" spc="30" dirty="0" err="1">
                <a:solidFill>
                  <a:schemeClr val="bg1"/>
                </a:solidFill>
                <a:latin typeface="Castellar" panose="020A0402060406010301" pitchFamily="18" charset="77"/>
                <a:ea typeface="+mj-ea"/>
                <a:cs typeface="+mj-cs"/>
              </a:rPr>
              <a:t>Stendal</a:t>
            </a:r>
            <a:r>
              <a:rPr lang="en-US" sz="2000" cap="all" spc="30" dirty="0">
                <a:solidFill>
                  <a:schemeClr val="bg1"/>
                </a:solidFill>
                <a:latin typeface="Castellar" panose="020A0402060406010301" pitchFamily="18" charset="77"/>
                <a:ea typeface="+mj-ea"/>
                <a:cs typeface="+mj-cs"/>
              </a:rPr>
              <a:t> </a:t>
            </a:r>
            <a:r>
              <a:rPr lang="en-US" sz="2000" cap="all" spc="30" dirty="0">
                <a:solidFill>
                  <a:schemeClr val="bg1"/>
                </a:solidFill>
                <a:effectLst/>
                <a:latin typeface="Castellar" panose="020A0402060406010301" pitchFamily="18" charset="77"/>
                <a:ea typeface="+mj-ea"/>
                <a:cs typeface="+mj-cs"/>
              </a:rPr>
              <a:t>9.12.1717 - </a:t>
            </a:r>
            <a:r>
              <a:rPr lang="en-US" sz="2000" cap="all" spc="30" dirty="0" err="1">
                <a:solidFill>
                  <a:schemeClr val="bg1"/>
                </a:solidFill>
                <a:effectLst/>
                <a:latin typeface="Castellar" panose="020A0402060406010301" pitchFamily="18" charset="77"/>
                <a:ea typeface="+mj-ea"/>
                <a:cs typeface="+mj-cs"/>
              </a:rPr>
              <a:t>Triest</a:t>
            </a:r>
            <a:r>
              <a:rPr lang="en-US" sz="2000" cap="all" spc="30" dirty="0">
                <a:solidFill>
                  <a:schemeClr val="bg1"/>
                </a:solidFill>
                <a:effectLst/>
                <a:latin typeface="Castellar" panose="020A0402060406010301" pitchFamily="18" charset="77"/>
                <a:ea typeface="+mj-ea"/>
                <a:cs typeface="+mj-cs"/>
              </a:rPr>
              <a:t> 8.6.1768)</a:t>
            </a:r>
            <a:endParaRPr lang="en-US" sz="2000" cap="all" spc="30" dirty="0">
              <a:solidFill>
                <a:schemeClr val="bg1"/>
              </a:solidFill>
              <a:latin typeface="Castellar" panose="020A0402060406010301" pitchFamily="18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050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7A7085-5789-D634-BF01-85AD1B6D40B5}"/>
              </a:ext>
            </a:extLst>
          </p:cNvPr>
          <p:cNvSpPr txBox="1"/>
          <p:nvPr/>
        </p:nvSpPr>
        <p:spPr>
          <a:xfrm>
            <a:off x="0" y="315782"/>
            <a:ext cx="11837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Im 18. Jahrhundert ist die Archäologie immer noch ambivalent</a:t>
            </a:r>
            <a:endParaRPr lang="it-IT" sz="24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9E6210-F9BE-ECED-FAC8-B27A959A5698}"/>
              </a:ext>
            </a:extLst>
          </p:cNvPr>
          <p:cNvSpPr txBox="1"/>
          <p:nvPr/>
        </p:nvSpPr>
        <p:spPr>
          <a:xfrm>
            <a:off x="4357440" y="4167688"/>
            <a:ext cx="68949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Negative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Aspekte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r"/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Gegenstände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werden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immer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noch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künstlerisch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betrachtet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algn="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Kein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Interesse an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Nachbarkulturen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algn="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Die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Ästhetik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beeinflusst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die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Bewertung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von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Gegenständen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algn="r"/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C520DB-180A-F85C-DC20-E01DCEF69091}"/>
              </a:ext>
            </a:extLst>
          </p:cNvPr>
          <p:cNvSpPr txBox="1"/>
          <p:nvPr/>
        </p:nvSpPr>
        <p:spPr>
          <a:xfrm>
            <a:off x="0" y="1496028"/>
            <a:ext cx="699262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Positive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Aspekte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Die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Entstehung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des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modernen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Museums</a:t>
            </a:r>
          </a:p>
          <a:p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Erste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Versuchungen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eine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Chronologie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zu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erstellen</a:t>
            </a:r>
            <a:endParaRPr lang="de-DE" sz="2000" dirty="0">
              <a:solidFill>
                <a:schemeClr val="accent2">
                  <a:lumMod val="75000"/>
                </a:schemeClr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de-DE" sz="2000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Methodologie 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Rettung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vieler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archäologischen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Kunstwerke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Überresten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7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345CF77-A949-419F-FED1-041063A3B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81" y="886594"/>
            <a:ext cx="4122383" cy="480152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Historische Archäologie </a:t>
            </a: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 materielle Quelle der</a:t>
            </a: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Geschichte des Altertums </a:t>
            </a:r>
            <a:endParaRPr lang="it-IT" sz="28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Carattere, Elementi grafici, schermata, nero&#10;&#10;Descrizione generata automaticamente">
            <a:extLst>
              <a:ext uri="{FF2B5EF4-FFF2-40B4-BE49-F238E27FC236}">
                <a16:creationId xmlns:a16="http://schemas.microsoft.com/office/drawing/2014/main" id="{593CE7DB-1F17-7910-DB09-A06A4F7E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25" y="197564"/>
            <a:ext cx="4122384" cy="1169866"/>
          </a:xfrm>
          <a:prstGeom prst="rect">
            <a:avLst/>
          </a:prstGeom>
        </p:spPr>
      </p:pic>
      <p:pic>
        <p:nvPicPr>
          <p:cNvPr id="22" name="Immagine 21" descr="Immagine che contiene montagna, cielo, albero, paesaggio&#10;&#10;Descrizione generata automaticamente">
            <a:extLst>
              <a:ext uri="{FF2B5EF4-FFF2-40B4-BE49-F238E27FC236}">
                <a16:creationId xmlns:a16="http://schemas.microsoft.com/office/drawing/2014/main" id="{0C02AD3D-0F92-E37D-B4FA-D22FC5D5B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802" y="1564993"/>
            <a:ext cx="8106779" cy="53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ultura in pietra, Scultura classica, Intaglio, edificio&#10;&#10;Descrizione generata automaticamente">
            <a:extLst>
              <a:ext uri="{FF2B5EF4-FFF2-40B4-BE49-F238E27FC236}">
                <a16:creationId xmlns:a16="http://schemas.microsoft.com/office/drawing/2014/main" id="{CCE7E515-9FB3-DBC7-16CB-DD38231E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37" y="1060200"/>
            <a:ext cx="5267463" cy="4737600"/>
          </a:xfrm>
          <a:prstGeom prst="rect">
            <a:avLst/>
          </a:prstGeom>
        </p:spPr>
      </p:pic>
      <p:pic>
        <p:nvPicPr>
          <p:cNvPr id="5" name="Immagine 4" descr="Immagine che contiene Scultura in pietra, Scultura classica, edificio, Intaglio&#10;&#10;Descrizione generata automaticamente">
            <a:extLst>
              <a:ext uri="{FF2B5EF4-FFF2-40B4-BE49-F238E27FC236}">
                <a16:creationId xmlns:a16="http://schemas.microsoft.com/office/drawing/2014/main" id="{429977FF-29AF-69B7-638A-566ABDD2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703" y="1060200"/>
            <a:ext cx="2788435" cy="47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59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7FC661-ADE3-3A7B-2B39-D73E452636F7}"/>
              </a:ext>
            </a:extLst>
          </p:cNvPr>
          <p:cNvSpPr txBox="1"/>
          <p:nvPr/>
        </p:nvSpPr>
        <p:spPr>
          <a:xfrm>
            <a:off x="832022" y="999517"/>
            <a:ext cx="104496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„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Bereits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gegen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Ende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19.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Jahrhunderts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florierte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die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fachmännisch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betriebene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Archäologie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und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viele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»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Größen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«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waren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emsig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an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Arbeit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Petrie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Ägypten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Koldewey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Babylon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Schliemann in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Ägäis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Pitt-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Rivers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Britannien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Für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die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meisten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dieser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Pioniere (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vielleicht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mit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Ausnahme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gerissenen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nicht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immer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aufrichtigen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Schliemann)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ging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es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nicht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mehr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um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Schatzsuche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sondern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um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das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Aufspüren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von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Informationen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eine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Methode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bestimmte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Fragen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zu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beantworten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.“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63FA8E-288A-FFDD-52B7-E8837088B0EA}"/>
              </a:ext>
            </a:extLst>
          </p:cNvPr>
          <p:cNvSpPr txBox="1"/>
          <p:nvPr/>
        </p:nvSpPr>
        <p:spPr>
          <a:xfrm>
            <a:off x="9326264" y="5461687"/>
            <a:ext cx="1955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Paul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Bahn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7782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2A04AB-DD46-4D41-D930-052D66CAC04E}"/>
              </a:ext>
            </a:extLst>
          </p:cNvPr>
          <p:cNvSpPr txBox="1"/>
          <p:nvPr/>
        </p:nvSpPr>
        <p:spPr>
          <a:xfrm>
            <a:off x="694944" y="920620"/>
            <a:ext cx="108752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„Nur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noch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an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wenigen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Universitäten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findet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jedoch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eine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intensive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Beschäftigung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mi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Randkulturen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statt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endParaRPr lang="it-IT" sz="24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letzte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Lehrstuhl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für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Etruskologie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 Tübingen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wurde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kürzlich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umgewidmet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Lehrstuhl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für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phönizische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Archäologie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 Hamburg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aufgegeben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 </a:t>
            </a:r>
          </a:p>
          <a:p>
            <a:endParaRPr lang="it-IT" sz="24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Die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ägäische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Bronzezeit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ist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nur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mehr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an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zwei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Universitäten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in Freiburg und Heidelberg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vertreten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 </a:t>
            </a:r>
          </a:p>
          <a:p>
            <a:endParaRPr lang="it-IT" sz="24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Dafür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macht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sich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nun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mancherorts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eine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Beschäftigung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mit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Spätantike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naturwissenschaftlichen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Methoden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bemerkbar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“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704766-99AC-B4CE-A17A-0E9535EBD720}"/>
              </a:ext>
            </a:extLst>
          </p:cNvPr>
          <p:cNvSpPr txBox="1"/>
          <p:nvPr/>
        </p:nvSpPr>
        <p:spPr>
          <a:xfrm>
            <a:off x="9634252" y="6273284"/>
            <a:ext cx="1935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Katja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Sporn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C2B02C-E9FC-9031-340E-6BA06EC73E05}"/>
              </a:ext>
            </a:extLst>
          </p:cNvPr>
          <p:cNvSpPr txBox="1"/>
          <p:nvPr/>
        </p:nvSpPr>
        <p:spPr>
          <a:xfrm>
            <a:off x="4163928" y="92271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CC9A00"/>
                </a:solidFill>
                <a:latin typeface="Castellar" panose="020A0402060406010301" pitchFamily="18" charset="77"/>
              </a:rPr>
              <a:t>Archäologie</a:t>
            </a:r>
            <a:r>
              <a:rPr lang="it-IT" sz="240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it-IT" sz="2400" dirty="0" err="1">
                <a:solidFill>
                  <a:srgbClr val="CC9A00"/>
                </a:solidFill>
                <a:latin typeface="Castellar" panose="020A0402060406010301" pitchFamily="18" charset="77"/>
              </a:rPr>
              <a:t>heute</a:t>
            </a:r>
            <a:endParaRPr lang="it-IT" sz="24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09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8CC646-9D5E-92D4-91D8-E0545AE78A4F}"/>
              </a:ext>
            </a:extLst>
          </p:cNvPr>
          <p:cNvSpPr txBox="1"/>
          <p:nvPr/>
        </p:nvSpPr>
        <p:spPr>
          <a:xfrm>
            <a:off x="1036320" y="13454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Archäobotanik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Pflanzen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31EADF-4F82-4250-1E53-FB0B25292B7F}"/>
              </a:ext>
            </a:extLst>
          </p:cNvPr>
          <p:cNvSpPr txBox="1"/>
          <p:nvPr/>
        </p:nvSpPr>
        <p:spPr>
          <a:xfrm>
            <a:off x="3260929" y="121920"/>
            <a:ext cx="5670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CC9A00"/>
                </a:solidFill>
                <a:latin typeface="Castellar" panose="020A0402060406010301" pitchFamily="18" charset="77"/>
              </a:rPr>
              <a:t>Neue</a:t>
            </a:r>
            <a:r>
              <a:rPr lang="it-IT" sz="240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it-IT" sz="2400" dirty="0" err="1">
                <a:solidFill>
                  <a:srgbClr val="CC9A00"/>
                </a:solidFill>
                <a:latin typeface="Castellar" panose="020A0402060406010301" pitchFamily="18" charset="77"/>
              </a:rPr>
              <a:t>Wege</a:t>
            </a:r>
            <a:r>
              <a:rPr lang="it-IT" sz="240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it-IT" sz="2400" dirty="0" err="1">
                <a:solidFill>
                  <a:srgbClr val="CC9A00"/>
                </a:solidFill>
                <a:latin typeface="Castellar" panose="020A0402060406010301" pitchFamily="18" charset="77"/>
              </a:rPr>
              <a:t>der</a:t>
            </a:r>
            <a:r>
              <a:rPr lang="it-IT" sz="240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it-IT" sz="2400" dirty="0" err="1">
                <a:solidFill>
                  <a:srgbClr val="CC9A00"/>
                </a:solidFill>
                <a:latin typeface="Castellar" panose="020A0402060406010301" pitchFamily="18" charset="77"/>
              </a:rPr>
              <a:t>Archäologie</a:t>
            </a:r>
            <a:r>
              <a:rPr lang="it-IT" sz="240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BD2763-95F5-6D10-9E68-95AE411EF3D1}"/>
              </a:ext>
            </a:extLst>
          </p:cNvPr>
          <p:cNvSpPr txBox="1"/>
          <p:nvPr/>
        </p:nvSpPr>
        <p:spPr>
          <a:xfrm>
            <a:off x="1036320" y="21072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Archäozoologie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Tiere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3536F7-9420-4DE5-57D1-C9D21AEC4152}"/>
              </a:ext>
            </a:extLst>
          </p:cNvPr>
          <p:cNvSpPr txBox="1"/>
          <p:nvPr/>
        </p:nvSpPr>
        <p:spPr>
          <a:xfrm>
            <a:off x="1036320" y="2869120"/>
            <a:ext cx="402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Archäometrie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(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Datierung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)</a:t>
            </a:r>
            <a:endParaRPr lang="it-IT" sz="24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739AF2-A176-EDE6-5D02-01012D40CADC}"/>
              </a:ext>
            </a:extLst>
          </p:cNvPr>
          <p:cNvSpPr txBox="1"/>
          <p:nvPr/>
        </p:nvSpPr>
        <p:spPr>
          <a:xfrm>
            <a:off x="1036320" y="3630965"/>
            <a:ext cx="578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Geomagnetik, Geoelektrik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, Georadar 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85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aria aperta, erba, campo, cielo&#10;&#10;Descrizione generata automaticamente">
            <a:extLst>
              <a:ext uri="{FF2B5EF4-FFF2-40B4-BE49-F238E27FC236}">
                <a16:creationId xmlns:a16="http://schemas.microsoft.com/office/drawing/2014/main" id="{3ED0BC8D-F639-6D08-7EE0-DFAA44642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62"/>
          <a:stretch/>
        </p:blipFill>
        <p:spPr>
          <a:xfrm>
            <a:off x="20" y="10"/>
            <a:ext cx="12191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04AAB6-13D2-DF4E-ABF2-7B723A73D6BD}"/>
              </a:ext>
            </a:extLst>
          </p:cNvPr>
          <p:cNvSpPr txBox="1"/>
          <p:nvPr/>
        </p:nvSpPr>
        <p:spPr>
          <a:xfrm>
            <a:off x="695326" y="5528235"/>
            <a:ext cx="10696574" cy="770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Surveys</a:t>
            </a:r>
            <a:r>
              <a:rPr lang="en-US" sz="4000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(</a:t>
            </a:r>
            <a:r>
              <a:rPr lang="en-US" sz="4000" cap="all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Oberfläche-Begehungen</a:t>
            </a:r>
            <a:r>
              <a:rPr lang="en-US" sz="4000" cap="all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sz="4000" cap="all" spc="3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2C1872-A6D4-07CC-CB7A-E9B0229C2573}"/>
              </a:ext>
            </a:extLst>
          </p:cNvPr>
          <p:cNvSpPr txBox="1"/>
          <p:nvPr/>
        </p:nvSpPr>
        <p:spPr>
          <a:xfrm>
            <a:off x="5425441" y="115053"/>
            <a:ext cx="608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Je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nach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Qualität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Quantität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des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Fundmaterials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kann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man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weiter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ausgraben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oder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nicht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1230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0D38CF-47E1-6DE6-0B04-A92BC7A6A055}"/>
              </a:ext>
            </a:extLst>
          </p:cNvPr>
          <p:cNvSpPr txBox="1"/>
          <p:nvPr/>
        </p:nvSpPr>
        <p:spPr>
          <a:xfrm>
            <a:off x="3048000" y="15061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Luftbildarchäologie</a:t>
            </a:r>
            <a:endParaRPr lang="it-IT" sz="24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C1AAC8-DFA2-7508-439D-EFF4E802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89" y="969926"/>
            <a:ext cx="6729222" cy="49181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FD9CB87-BA43-F9CF-A975-1B76F7779318}"/>
              </a:ext>
            </a:extLst>
          </p:cNvPr>
          <p:cNvSpPr txBox="1"/>
          <p:nvPr/>
        </p:nvSpPr>
        <p:spPr>
          <a:xfrm>
            <a:off x="4134565" y="6307276"/>
            <a:ext cx="407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Römische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Villa bei </a:t>
            </a:r>
            <a:r>
              <a:rPr lang="it-IT" sz="2000" i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Ad </a:t>
            </a:r>
            <a:r>
              <a:rPr lang="it-IT" sz="2000" i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Duas</a:t>
            </a:r>
            <a:r>
              <a:rPr lang="it-IT" sz="2000" i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i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Lauros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Immagine 9" descr="Immagine che contiene testo, grafica, schermata, poster&#10;&#10;Descrizione generata automaticamente">
            <a:extLst>
              <a:ext uri="{FF2B5EF4-FFF2-40B4-BE49-F238E27FC236}">
                <a16:creationId xmlns:a16="http://schemas.microsoft.com/office/drawing/2014/main" id="{9D27C2BC-8428-BFD3-F1A6-E7F0B231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07" y="-148686"/>
            <a:ext cx="7044918" cy="71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9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acqua, aqua, barriera corallina, Turchese&#10;&#10;Descrizione generata automaticamente">
            <a:extLst>
              <a:ext uri="{FF2B5EF4-FFF2-40B4-BE49-F238E27FC236}">
                <a16:creationId xmlns:a16="http://schemas.microsoft.com/office/drawing/2014/main" id="{63803767-F5F3-D1BB-0112-4B0B903AD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0D38CF-47E1-6DE6-0B04-A92BC7A6A055}"/>
              </a:ext>
            </a:extLst>
          </p:cNvPr>
          <p:cNvSpPr txBox="1"/>
          <p:nvPr/>
        </p:nvSpPr>
        <p:spPr>
          <a:xfrm>
            <a:off x="0" y="206615"/>
            <a:ext cx="10148890" cy="12411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cap="all" spc="30" dirty="0" err="1">
                <a:solidFill>
                  <a:srgbClr val="FFFFFF"/>
                </a:solidFill>
                <a:effectLst/>
                <a:latin typeface="Castellar" panose="020A0402060406010301" pitchFamily="18" charset="77"/>
                <a:ea typeface="+mj-ea"/>
                <a:cs typeface="+mj-cs"/>
              </a:rPr>
              <a:t>UNTERWASSERARchäologie</a:t>
            </a:r>
            <a:endParaRPr lang="en-US" sz="5400" cap="all" spc="30" dirty="0">
              <a:solidFill>
                <a:srgbClr val="FFFFFF"/>
              </a:solidFill>
              <a:latin typeface="Castellar" panose="020A0402060406010301" pitchFamily="18" charset="77"/>
              <a:ea typeface="+mj-ea"/>
              <a:cs typeface="+mj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FEF03A-FAD0-E0C0-E672-312F6325DCCC}"/>
              </a:ext>
            </a:extLst>
          </p:cNvPr>
          <p:cNvSpPr txBox="1"/>
          <p:nvPr/>
        </p:nvSpPr>
        <p:spPr>
          <a:xfrm>
            <a:off x="8292446" y="6451330"/>
            <a:ext cx="3899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cap="all" spc="30" dirty="0">
                <a:solidFill>
                  <a:srgbClr val="FFFFFF"/>
                </a:solidFill>
                <a:effectLst/>
                <a:latin typeface="Book Antiqua" panose="02040602050305030304" pitchFamily="18" charset="0"/>
                <a:ea typeface="+mj-ea"/>
                <a:cs typeface="+mj-cs"/>
              </a:rPr>
              <a:t>BAIA (NEAPEL, ITALIEN)</a:t>
            </a:r>
            <a:endParaRPr lang="it-IT" sz="2000" dirty="0">
              <a:latin typeface="Book Antiqua" panose="0204060205030503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D715A9F-32DE-570D-3107-5B907111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888" y="1657807"/>
            <a:ext cx="6502400" cy="43307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F8845B1-41AF-0F4E-302B-80A144A3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5" y="2683589"/>
            <a:ext cx="5247538" cy="29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1E95A2-E5F1-4C8A-92DC-CE369D193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Monitor">
            <a:extLst>
              <a:ext uri="{FF2B5EF4-FFF2-40B4-BE49-F238E27FC236}">
                <a16:creationId xmlns:a16="http://schemas.microsoft.com/office/drawing/2014/main" id="{53B5BAB2-3BE0-B284-1ABC-8CD801878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0" y="1790698"/>
            <a:ext cx="3276600" cy="3276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CF674C-D208-4497-A189-02E8503DA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6EEE4BB-FAC0-68B9-51FC-863CA728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749" y="60918"/>
            <a:ext cx="5828502" cy="7548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Online-Ressourcen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 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astellar" panose="020A0402060406010301" pitchFamily="18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EEC530-C5F3-9817-9470-EFA062192636}"/>
              </a:ext>
            </a:extLst>
          </p:cNvPr>
          <p:cNvSpPr txBox="1"/>
          <p:nvPr/>
        </p:nvSpPr>
        <p:spPr>
          <a:xfrm>
            <a:off x="8728865" y="2511552"/>
            <a:ext cx="2049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UNI-WLAN</a:t>
            </a:r>
          </a:p>
          <a:p>
            <a:pPr algn="ctr"/>
            <a:endParaRPr lang="it-IT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UNI-VPN</a:t>
            </a:r>
          </a:p>
          <a:p>
            <a:pPr algn="ctr"/>
            <a:endParaRPr lang="it-IT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EDUROAM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5B3C5D-4724-450A-5836-DCE2CA592C05}"/>
              </a:ext>
            </a:extLst>
          </p:cNvPr>
          <p:cNvSpPr txBox="1"/>
          <p:nvPr/>
        </p:nvSpPr>
        <p:spPr>
          <a:xfrm>
            <a:off x="800100" y="1104407"/>
            <a:ext cx="691678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u="none" strike="noStrike" dirty="0" err="1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Deutscher</a:t>
            </a:r>
            <a:r>
              <a:rPr lang="it-IT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it-IT" b="1" i="0" u="none" strike="noStrike" dirty="0" err="1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Archäologen-Verband</a:t>
            </a:r>
            <a:r>
              <a:rPr lang="it-IT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e.V.</a:t>
            </a:r>
          </a:p>
          <a:p>
            <a:r>
              <a:rPr lang="it-IT" dirty="0">
                <a:hlinkClick r:id="rId4"/>
              </a:rPr>
              <a:t>https://www.darv.de/online-ressourcen/open-access-ressourcen.html</a:t>
            </a:r>
            <a:endParaRPr lang="it-IT" dirty="0"/>
          </a:p>
          <a:p>
            <a:endParaRPr lang="it-IT" dirty="0"/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GNOMON BIBLIOGRAPHISCHE DATENBANK</a:t>
            </a:r>
          </a:p>
          <a:p>
            <a:r>
              <a:rPr lang="it-IT" dirty="0">
                <a:solidFill>
                  <a:srgbClr val="997E5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https://www.gbd.digital/metaopac/start.do?View=gnomon</a:t>
            </a:r>
            <a:endParaRPr lang="it-IT" dirty="0">
              <a:solidFill>
                <a:srgbClr val="997E5C"/>
              </a:solidFill>
            </a:endParaRPr>
          </a:p>
          <a:p>
            <a:endParaRPr lang="it-IT" dirty="0">
              <a:solidFill>
                <a:srgbClr val="997E5C"/>
              </a:solidFill>
            </a:endParaRP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DAI</a:t>
            </a:r>
          </a:p>
          <a:p>
            <a:r>
              <a:rPr lang="it-IT" dirty="0">
                <a:hlinkClick r:id="rId6"/>
              </a:rPr>
              <a:t>https://www.dainst.org/forschung/publikationen/archaeologie-weltweit</a:t>
            </a:r>
            <a:endParaRPr lang="it-IT" dirty="0"/>
          </a:p>
          <a:p>
            <a:endParaRPr lang="it-IT" dirty="0"/>
          </a:p>
          <a:p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Perseus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Digital Library (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Schriftliche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Quellen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r>
              <a:rPr lang="it-IT" dirty="0">
                <a:hlinkClick r:id="rId7"/>
              </a:rPr>
              <a:t>http://www.perseus.tufts.edu/hopper/</a:t>
            </a:r>
            <a:endParaRPr lang="it-IT" dirty="0"/>
          </a:p>
          <a:p>
            <a:endParaRPr lang="it-IT" dirty="0"/>
          </a:p>
          <a:p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Beazley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Archive + Corpus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Vasorum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Vasenmalerei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dirty="0">
                <a:hlinkClick r:id="rId8"/>
              </a:rPr>
              <a:t>https://www.carc.ox.ac.uk/carc/Home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8605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1E95A2-E5F1-4C8A-92DC-CE369D193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Monitor">
            <a:extLst>
              <a:ext uri="{FF2B5EF4-FFF2-40B4-BE49-F238E27FC236}">
                <a16:creationId xmlns:a16="http://schemas.microsoft.com/office/drawing/2014/main" id="{53B5BAB2-3BE0-B284-1ABC-8CD801878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0" y="1790698"/>
            <a:ext cx="3276600" cy="3276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CF674C-D208-4497-A189-02E8503DA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6EEE4BB-FAC0-68B9-51FC-863CA728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944" y="120653"/>
            <a:ext cx="5104112" cy="7548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Online-Ressourcen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 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astellar" panose="020A0402060406010301" pitchFamily="18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EEC530-C5F3-9817-9470-EFA062192636}"/>
              </a:ext>
            </a:extLst>
          </p:cNvPr>
          <p:cNvSpPr txBox="1"/>
          <p:nvPr/>
        </p:nvSpPr>
        <p:spPr>
          <a:xfrm>
            <a:off x="8728865" y="2511552"/>
            <a:ext cx="2049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UNI-WLAN</a:t>
            </a:r>
          </a:p>
          <a:p>
            <a:pPr algn="ctr"/>
            <a:endParaRPr lang="it-IT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UNI-VPN</a:t>
            </a:r>
          </a:p>
          <a:p>
            <a:pPr algn="ctr"/>
            <a:endParaRPr lang="it-IT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EDUROAM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5B3C5D-4724-450A-5836-DCE2CA592C05}"/>
              </a:ext>
            </a:extLst>
          </p:cNvPr>
          <p:cNvSpPr txBox="1"/>
          <p:nvPr/>
        </p:nvSpPr>
        <p:spPr>
          <a:xfrm>
            <a:off x="800100" y="1104407"/>
            <a:ext cx="69167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b="1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Book Antiqua" panose="02040602050305030304" pitchFamily="18" charset="0"/>
              <a:hlinkClick r:id="rId4"/>
            </a:endParaRP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ARACHNE (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Bildhauerei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r>
              <a:rPr lang="it-IT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  <a:hlinkClick r:id="rId4"/>
              </a:rPr>
              <a:t>https://arachne.dainst.org</a:t>
            </a:r>
            <a:endParaRPr lang="it-IT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DYABOLA (Bibliographie und Datenbanken)</a:t>
            </a:r>
          </a:p>
          <a:p>
            <a:r>
              <a:rPr lang="it-IT" dirty="0">
                <a:solidFill>
                  <a:srgbClr val="997E5C"/>
                </a:solidFill>
                <a:hlinkClick r:id="rId6"/>
              </a:rPr>
              <a:t>http://www.dyabola.de/en/indexfrm.htm?page=http://www.dyabola.de/</a:t>
            </a:r>
            <a:endParaRPr lang="it-IT" dirty="0">
              <a:solidFill>
                <a:srgbClr val="997E5C"/>
              </a:solidFill>
            </a:endParaRPr>
          </a:p>
          <a:p>
            <a:endParaRPr lang="it-IT" dirty="0">
              <a:solidFill>
                <a:srgbClr val="997E5C"/>
              </a:solidFill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TRISMEGISTOS (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Schriftliche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Quellen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/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Epigraphik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r>
              <a:rPr lang="it-IT" dirty="0">
                <a:hlinkClick r:id="rId7"/>
              </a:rPr>
              <a:t>https://www.trismegistos.org/index_disambiguation.php?searchterm=maenas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208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6A0E41-4AF1-587D-A958-1E6D501DDC15}"/>
              </a:ext>
            </a:extLst>
          </p:cNvPr>
          <p:cNvSpPr txBox="1"/>
          <p:nvPr/>
        </p:nvSpPr>
        <p:spPr>
          <a:xfrm flipH="1">
            <a:off x="784803" y="985837"/>
            <a:ext cx="97879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8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endParaRPr lang="it-IT" sz="28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lvl="0" algn="ctr"/>
            <a:r>
              <a:rPr lang="it-IT" sz="36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2.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Archäologische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Mittel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lvl="0" algn="ctr"/>
            <a:r>
              <a:rPr lang="it-IT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24.10.23</a:t>
            </a:r>
          </a:p>
          <a:p>
            <a:pPr lvl="0" algn="ctr"/>
            <a:endParaRPr lang="it-IT" sz="36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    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Entstehung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Entwicklung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Klassischen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Archäologie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Ausgrabungen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endParaRPr lang="it-IT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    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Onlineressourcen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(Archive, Web-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Platforms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usw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.)</a:t>
            </a:r>
          </a:p>
          <a:p>
            <a:pPr algn="ctr"/>
            <a:endParaRPr lang="it-IT" sz="28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 algn="ctr">
              <a:buFont typeface="+mj-lt"/>
              <a:buAutoNum type="arabicPeriod"/>
            </a:pPr>
            <a:endParaRPr lang="it-IT" sz="28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96C3EB-2BA3-B170-B3FF-9726513C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kern="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Archäologie</a:t>
            </a:r>
            <a:endParaRPr lang="it-IT" sz="36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20C97E-E100-4A40-7984-39B981D86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3051646"/>
            <a:ext cx="10691265" cy="3636088"/>
          </a:xfrm>
        </p:spPr>
        <p:txBody>
          <a:bodyPr/>
          <a:lstStyle/>
          <a:p>
            <a:pPr marL="0" indent="0" algn="ctr">
              <a:buNone/>
            </a:pPr>
            <a:endParaRPr lang="de-DE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Archäologie ist das Studium der </a:t>
            </a:r>
            <a:r>
              <a:rPr lang="de-DE" sz="3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menschlichen 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Vergangenheit und aller materiellen Spuren der </a:t>
            </a:r>
            <a:r>
              <a:rPr lang="de-DE" sz="3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Menschen</a:t>
            </a:r>
            <a:endParaRPr lang="it-IT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2EDC42-F983-0C5F-B77F-B5A178FE8910}"/>
              </a:ext>
            </a:extLst>
          </p:cNvPr>
          <p:cNvSpPr txBox="1"/>
          <p:nvPr/>
        </p:nvSpPr>
        <p:spPr>
          <a:xfrm>
            <a:off x="927100" y="2387225"/>
            <a:ext cx="2832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9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ἀρχαιολογία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04CE79-F0A8-5EDF-F998-1619D3D96DB2}"/>
              </a:ext>
            </a:extLst>
          </p:cNvPr>
          <p:cNvSpPr txBox="1"/>
          <p:nvPr/>
        </p:nvSpPr>
        <p:spPr>
          <a:xfrm>
            <a:off x="3619500" y="2372772"/>
            <a:ext cx="358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7173C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</a:t>
            </a: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9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ἀρχαῖος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CC9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7173C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(alt) +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DCF48D-664B-29F7-C28E-C971816E68FB}"/>
              </a:ext>
            </a:extLst>
          </p:cNvPr>
          <p:cNvSpPr txBox="1"/>
          <p:nvPr/>
        </p:nvSpPr>
        <p:spPr>
          <a:xfrm>
            <a:off x="6096000" y="2329386"/>
            <a:ext cx="6096000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CC9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λόγος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7173C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(Rede, Studium)</a:t>
            </a:r>
          </a:p>
        </p:txBody>
      </p:sp>
    </p:spTree>
    <p:extLst>
      <p:ext uri="{BB962C8B-B14F-4D97-AF65-F5344CB8AC3E}">
        <p14:creationId xmlns:p14="http://schemas.microsoft.com/office/powerpoint/2010/main" val="37437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781FC-3943-1CB7-B881-5F6BE60B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495800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in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der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archäologie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haben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alle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spuren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aus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der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vergangenheit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eine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bedeutung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.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Auch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das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kleinste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oder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unschönste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artefakt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kann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uns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richtig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viel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erzählen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.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</a:br>
            <a:br>
              <a:rPr lang="it-IT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</a:b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Alle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gegenstände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und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resten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haben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einen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archäologischen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 </a:t>
            </a:r>
            <a:r>
              <a:rPr lang="it-IT" dirty="0" err="1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wert</a:t>
            </a:r>
            <a:r>
              <a:rPr lang="it-IT" dirty="0">
                <a:solidFill>
                  <a:srgbClr val="CC9A00"/>
                </a:solidFill>
                <a:latin typeface="American Typewriter" panose="02090604020004020304" pitchFamily="18" charset="77"/>
                <a:ea typeface="STHupo" panose="0201080004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0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162862-E85B-5A02-67BB-BA443ECC95FB}"/>
              </a:ext>
            </a:extLst>
          </p:cNvPr>
          <p:cNvSpPr txBox="1"/>
          <p:nvPr/>
        </p:nvSpPr>
        <p:spPr>
          <a:xfrm>
            <a:off x="3048000" y="972189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Geschichte </a:t>
            </a:r>
          </a:p>
          <a:p>
            <a:pPr algn="ctr"/>
            <a:r>
              <a:rPr lang="de-DE" sz="48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der Archäologie</a:t>
            </a:r>
            <a:endParaRPr lang="it-IT" sz="4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B4F3D9-B370-F650-1279-1E1F82AE334D}"/>
              </a:ext>
            </a:extLst>
          </p:cNvPr>
          <p:cNvSpPr txBox="1"/>
          <p:nvPr/>
        </p:nvSpPr>
        <p:spPr>
          <a:xfrm>
            <a:off x="3048000" y="4505097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Gab es schon in der Antike eine </a:t>
            </a:r>
            <a:r>
              <a:rPr lang="de-DE" sz="3200" dirty="0">
                <a:solidFill>
                  <a:srgbClr val="CC9A00"/>
                </a:solidFill>
                <a:latin typeface="Castellar" panose="020A0402060406010301" pitchFamily="18" charset="77"/>
                <a:ea typeface="Calibri" panose="020F0502020204030204" pitchFamily="34" charset="0"/>
              </a:rPr>
              <a:t>A</a:t>
            </a:r>
            <a:r>
              <a:rPr lang="de-DE" sz="3200" dirty="0">
                <a:solidFill>
                  <a:srgbClr val="CC9A00"/>
                </a:solidFill>
                <a:effectLst/>
                <a:latin typeface="Castellar" panose="020A0402060406010301" pitchFamily="18" charset="77"/>
                <a:ea typeface="Calibri" panose="020F0502020204030204" pitchFamily="34" charset="0"/>
              </a:rPr>
              <a:t>rchäologie?</a:t>
            </a:r>
            <a:endParaRPr lang="it-IT" sz="3200" dirty="0">
              <a:solidFill>
                <a:srgbClr val="CC9A00"/>
              </a:solidFill>
              <a:effectLst/>
              <a:latin typeface="Castellar" panose="020A0402060406010301" pitchFamily="18" charset="77"/>
              <a:ea typeface="Calibri" panose="020F0502020204030204" pitchFamily="34" charset="0"/>
            </a:endParaRPr>
          </a:p>
          <a:p>
            <a:pPr algn="ctr"/>
            <a:endParaRPr lang="de-DE" sz="3200" dirty="0">
              <a:solidFill>
                <a:srgbClr val="CC9A00"/>
              </a:solidFill>
              <a:effectLst/>
              <a:latin typeface="Castellar" panose="020A0402060406010301" pitchFamily="18" charset="77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2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55FA7A24-5269-0E71-E77C-C6F010110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10"/>
          <a:stretch/>
        </p:blipFill>
        <p:spPr>
          <a:xfrm>
            <a:off x="20" y="27883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55AE17-35C1-DCD6-2A8C-86B0CA3AA566}"/>
              </a:ext>
            </a:extLst>
          </p:cNvPr>
          <p:cNvSpPr txBox="1"/>
          <p:nvPr/>
        </p:nvSpPr>
        <p:spPr>
          <a:xfrm>
            <a:off x="1391647" y="6142781"/>
            <a:ext cx="10696574" cy="770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 cap="all" spc="30" dirty="0" err="1">
                <a:solidFill>
                  <a:srgbClr val="CC9A00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5400" cap="all" spc="30" dirty="0" err="1">
                <a:solidFill>
                  <a:srgbClr val="CC9A00"/>
                </a:solidFill>
                <a:effectLst/>
                <a:latin typeface="+mj-lt"/>
                <a:ea typeface="+mj-ea"/>
                <a:cs typeface="+mj-cs"/>
              </a:rPr>
              <a:t>Orinth</a:t>
            </a:r>
            <a:endParaRPr lang="en-US" sz="5400" cap="all" spc="30" dirty="0">
              <a:solidFill>
                <a:srgbClr val="CC9A00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06AA32C1-0062-2BCB-F84B-B548EDE9EF77}"/>
                  </a:ext>
                </a:extLst>
              </p14:cNvPr>
              <p14:cNvContentPartPr/>
              <p14:nvPr/>
            </p14:nvContentPartPr>
            <p14:xfrm>
              <a:off x="5778818" y="2913600"/>
              <a:ext cx="2351880" cy="128628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06AA32C1-0062-2BCB-F84B-B548EDE9EF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4818" y="2805960"/>
                <a:ext cx="2459520" cy="15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47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Apollon-Tempel - Mitte VI v.Chr.">
            <a:extLst>
              <a:ext uri="{FF2B5EF4-FFF2-40B4-BE49-F238E27FC236}">
                <a16:creationId xmlns:a16="http://schemas.microsoft.com/office/drawing/2014/main" id="{145BEDD3-6F37-574D-D2A5-C186D1B15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0" r="11919" b="-1"/>
          <a:stretch/>
        </p:blipFill>
        <p:spPr>
          <a:xfrm>
            <a:off x="20" y="10"/>
            <a:ext cx="7315180" cy="68579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F63F3-D9CE-E070-48BF-DB8AA0AA9A6C}"/>
              </a:ext>
            </a:extLst>
          </p:cNvPr>
          <p:cNvSpPr txBox="1"/>
          <p:nvPr/>
        </p:nvSpPr>
        <p:spPr>
          <a:xfrm>
            <a:off x="0" y="0"/>
            <a:ext cx="3581303" cy="355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Apollon-</a:t>
            </a:r>
            <a:r>
              <a:rPr lang="en-US" dirty="0" err="1"/>
              <a:t>Tempel</a:t>
            </a:r>
            <a:r>
              <a:rPr lang="en-US" dirty="0"/>
              <a:t>, Mitte VI </a:t>
            </a:r>
            <a:r>
              <a:rPr lang="en-US" dirty="0" err="1"/>
              <a:t>v.Chr</a:t>
            </a:r>
            <a:r>
              <a:rPr lang="en-US" dirty="0"/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736422-1974-55D3-829B-7FE540C49507}"/>
              </a:ext>
            </a:extLst>
          </p:cNvPr>
          <p:cNvSpPr txBox="1"/>
          <p:nvPr/>
        </p:nvSpPr>
        <p:spPr>
          <a:xfrm>
            <a:off x="8106642" y="1112878"/>
            <a:ext cx="40853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146 v. 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Chr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wird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die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Stadt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zerstört</a:t>
            </a:r>
            <a:endParaRPr lang="it-IT" sz="28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Schlacht zwischen dem Achaiischen Bund und der Römischen Republik)</a:t>
            </a:r>
          </a:p>
          <a:p>
            <a:pPr algn="ctr"/>
            <a:endParaRPr lang="de-DE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endParaRPr lang="de-DE" b="1" dirty="0">
              <a:solidFill>
                <a:schemeClr val="accent2">
                  <a:lumMod val="7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algn="ctr"/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Neugründung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und Wiederaufbau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unter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Caesar – 44 v.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Chr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algn="ctr"/>
            <a:endParaRPr lang="it-IT" sz="28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Spuren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Vergangenheit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Korinths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gefunden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Strabon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866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A35BA00F-E9C4-4087-9557-26285F82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228265" y="723900"/>
            <a:ext cx="0" cy="1166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B54621-7314-9E57-A72A-6B08D20EA9C0}"/>
              </a:ext>
            </a:extLst>
          </p:cNvPr>
          <p:cNvSpPr txBox="1"/>
          <p:nvPr/>
        </p:nvSpPr>
        <p:spPr>
          <a:xfrm>
            <a:off x="3586372" y="260856"/>
            <a:ext cx="8247522" cy="1520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elbst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Augustus »die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gewaltigen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Skelette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von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ausgestorbenen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Land- und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Seeungeheuern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allgemein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bekannt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als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&gt;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Riesenknochen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&lt; - und die Waffen von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Helden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 der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Vergangenheit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«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sammelte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. </a:t>
            </a:r>
          </a:p>
        </p:txBody>
      </p:sp>
      <p:pic>
        <p:nvPicPr>
          <p:cNvPr id="5" name="Immagine 4" descr="Immagine che contiene terreno, strumento, aria aperta, roccia&#10;&#10;Descrizione generata automaticamente">
            <a:extLst>
              <a:ext uri="{FF2B5EF4-FFF2-40B4-BE49-F238E27FC236}">
                <a16:creationId xmlns:a16="http://schemas.microsoft.com/office/drawing/2014/main" id="{278C6C70-6F4A-C907-7848-1A6CA1DE0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7" b="34319"/>
          <a:stretch/>
        </p:blipFill>
        <p:spPr>
          <a:xfrm>
            <a:off x="20" y="2496832"/>
            <a:ext cx="12191980" cy="43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2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ronicle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8E5E2"/>
      </a:lt2>
      <a:accent1>
        <a:srgbClr val="83A4CE"/>
      </a:accent1>
      <a:accent2>
        <a:srgbClr val="7173C7"/>
      </a:accent2>
      <a:accent3>
        <a:srgbClr val="A78BD1"/>
      </a:accent3>
      <a:accent4>
        <a:srgbClr val="B771C7"/>
      </a:accent4>
      <a:accent5>
        <a:srgbClr val="D18BC1"/>
      </a:accent5>
      <a:accent6>
        <a:srgbClr val="C77190"/>
      </a:accent6>
      <a:hlink>
        <a:srgbClr val="997E5C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20009</TotalTime>
  <Words>726</Words>
  <Application>Microsoft Macintosh PowerPoint</Application>
  <PresentationFormat>Widescreen</PresentationFormat>
  <Paragraphs>132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American Typewriter</vt:lpstr>
      <vt:lpstr>Arial</vt:lpstr>
      <vt:lpstr>Book Antiqua</vt:lpstr>
      <vt:lpstr>Calibri</vt:lpstr>
      <vt:lpstr>Calisto MT</vt:lpstr>
      <vt:lpstr>Castellar</vt:lpstr>
      <vt:lpstr>Times New Roman</vt:lpstr>
      <vt:lpstr>Univers Condensed</vt:lpstr>
      <vt:lpstr>ChronicleVTI</vt:lpstr>
      <vt:lpstr>Fristen </vt:lpstr>
      <vt:lpstr>  Historische Archäologie   als materielle Quelle der   Geschichte des Altertums </vt:lpstr>
      <vt:lpstr>Presentazione standard di PowerPoint</vt:lpstr>
      <vt:lpstr>Archäologie</vt:lpstr>
      <vt:lpstr>in der archäologie haben alle spuren aus der vergangenheit eine bedeutung. Auch das kleinste oder unschönste artefakt kann uns richtig viel erzählen.   Alle gegenstände und resten haben einen archäologischen wert.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Historische Archäologie   als materielle Quelle der   Geschichte des Altertums </dc:title>
  <dc:creator>Pasquale Ferrara</dc:creator>
  <cp:lastModifiedBy>Pasquale Ferrara</cp:lastModifiedBy>
  <cp:revision>27</cp:revision>
  <dcterms:created xsi:type="dcterms:W3CDTF">2023-10-09T07:58:25Z</dcterms:created>
  <dcterms:modified xsi:type="dcterms:W3CDTF">2023-10-24T07:43:25Z</dcterms:modified>
</cp:coreProperties>
</file>